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av" ContentType="audio/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259" r:id="rId2"/>
    <p:sldId id="257" r:id="rId3"/>
    <p:sldId id="261" r:id="rId4"/>
    <p:sldId id="258" r:id="rId5"/>
    <p:sldId id="262" r:id="rId6"/>
    <p:sldId id="263" r:id="rId7"/>
    <p:sldId id="277"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9" r:id="rId22"/>
    <p:sldId id="280" r:id="rId23"/>
    <p:sldId id="281" r:id="rId24"/>
    <p:sldId id="282" r:id="rId25"/>
    <p:sldId id="283" r:id="rId26"/>
    <p:sldId id="284" r:id="rId27"/>
    <p:sldId id="285" r:id="rId28"/>
    <p:sldId id="286" r:id="rId29"/>
    <p:sldId id="287" r:id="rId30"/>
    <p:sldId id="288" r:id="rId31"/>
    <p:sldId id="289" r:id="rId32"/>
    <p:sldId id="291" r:id="rId33"/>
    <p:sldId id="292" r:id="rId34"/>
    <p:sldId id="293" r:id="rId35"/>
    <p:sldId id="295" r:id="rId36"/>
    <p:sldId id="296" r:id="rId37"/>
    <p:sldId id="294" r:id="rId38"/>
  </p:sldIdLst>
  <p:sldSz cx="9144000" cy="5143500" type="screen16x9"/>
  <p:notesSz cx="6858000" cy="9144000"/>
  <p:embeddedFontLst>
    <p:embeddedFont>
      <p:font typeface="Calibri" panose="020F0502020204030204" pitchFamily="34" charset="0"/>
      <p:regular r:id="rId40"/>
      <p:bold r:id="rId41"/>
      <p:italic r:id="rId42"/>
      <p:boldItalic r:id="rId43"/>
    </p:embeddedFont>
    <p:embeddedFont>
      <p:font typeface="Oswald" panose="020B0604020202020204" charset="0"/>
      <p:regular r:id="rId44"/>
      <p:bold r:id="rId45"/>
      <p:italic r:id="rId46"/>
      <p:boldItalic r:id="rId47"/>
    </p:embeddedFont>
    <p:embeddedFont>
      <p:font typeface="Sansation" panose="020B0604020202020204"/>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EE"/>
    <a:srgbClr val="376092"/>
    <a:srgbClr val="085B99"/>
    <a:srgbClr val="41B9E1"/>
    <a:srgbClr val="FDB913"/>
    <a:srgbClr val="B9461E"/>
    <a:srgbClr val="DC5326"/>
    <a:srgbClr val="BEBEBE"/>
    <a:srgbClr val="B4B4B4"/>
    <a:srgbClr val="AEA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59" autoAdjust="0"/>
    <p:restoredTop sz="92819" autoAdjust="0"/>
  </p:normalViewPr>
  <p:slideViewPr>
    <p:cSldViewPr>
      <p:cViewPr varScale="1">
        <p:scale>
          <a:sx n="168" d="100"/>
          <a:sy n="168" d="100"/>
        </p:scale>
        <p:origin x="730" y="79"/>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32E8D0-E463-4FD5-B29E-35A4F9492BD6}" type="datetimeFigureOut">
              <a:rPr lang="en-IN" smtClean="0"/>
              <a:t>18-04-2020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477487-E079-44DF-81F9-9DA95B1BDA76}" type="slidenum">
              <a:rPr lang="en-IN" smtClean="0"/>
              <a:t>‹#›</a:t>
            </a:fld>
            <a:endParaRPr lang="en-IN"/>
          </a:p>
        </p:txBody>
      </p:sp>
    </p:spTree>
    <p:extLst>
      <p:ext uri="{BB962C8B-B14F-4D97-AF65-F5344CB8AC3E}">
        <p14:creationId xmlns:p14="http://schemas.microsoft.com/office/powerpoint/2010/main" val="3721451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477487-E079-44DF-81F9-9DA95B1BDA76}" type="slidenum">
              <a:rPr lang="en-IN" smtClean="0"/>
              <a:t>27</a:t>
            </a:fld>
            <a:endParaRPr lang="en-IN"/>
          </a:p>
        </p:txBody>
      </p:sp>
    </p:spTree>
    <p:extLst>
      <p:ext uri="{BB962C8B-B14F-4D97-AF65-F5344CB8AC3E}">
        <p14:creationId xmlns:p14="http://schemas.microsoft.com/office/powerpoint/2010/main" val="1659105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477487-E079-44DF-81F9-9DA95B1BDA76}" type="slidenum">
              <a:rPr lang="en-IN" smtClean="0"/>
              <a:t>28</a:t>
            </a:fld>
            <a:endParaRPr lang="en-IN"/>
          </a:p>
        </p:txBody>
      </p:sp>
    </p:spTree>
    <p:extLst>
      <p:ext uri="{BB962C8B-B14F-4D97-AF65-F5344CB8AC3E}">
        <p14:creationId xmlns:p14="http://schemas.microsoft.com/office/powerpoint/2010/main" val="814674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477487-E079-44DF-81F9-9DA95B1BDA76}" type="slidenum">
              <a:rPr lang="en-IN" smtClean="0"/>
              <a:t>34</a:t>
            </a:fld>
            <a:endParaRPr lang="en-IN"/>
          </a:p>
        </p:txBody>
      </p:sp>
    </p:spTree>
    <p:extLst>
      <p:ext uri="{BB962C8B-B14F-4D97-AF65-F5344CB8AC3E}">
        <p14:creationId xmlns:p14="http://schemas.microsoft.com/office/powerpoint/2010/main" val="247464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0AFCD17-1C93-4633-8C09-45F3EBCE4FF5}"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C3F60-B868-4D88-8320-B64BB2C9B92C}"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advTm="1771">
        <p14:flip dir="r"/>
      </p:transition>
    </mc:Choice>
    <mc:Fallback xmlns="">
      <p:transition spd="slow" advTm="1771">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AFCD17-1C93-4633-8C09-45F3EBCE4FF5}"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C3F60-B868-4D88-8320-B64BB2C9B92C}"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advTm="1771">
        <p14:flip dir="r"/>
      </p:transition>
    </mc:Choice>
    <mc:Fallback xmlns="">
      <p:transition spd="slow" advTm="1771">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AFCD17-1C93-4633-8C09-45F3EBCE4FF5}"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C3F60-B868-4D88-8320-B64BB2C9B92C}"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advTm="1771">
        <p14:flip dir="r"/>
      </p:transition>
    </mc:Choice>
    <mc:Fallback xmlns="">
      <p:transition spd="slow" advTm="1771">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AFCD17-1C93-4633-8C09-45F3EBCE4FF5}"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C3F60-B868-4D88-8320-B64BB2C9B92C}"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advTm="1771">
        <p14:flip dir="r"/>
      </p:transition>
    </mc:Choice>
    <mc:Fallback xmlns="">
      <p:transition spd="slow" advTm="1771">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AFCD17-1C93-4633-8C09-45F3EBCE4FF5}"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C3F60-B868-4D88-8320-B64BB2C9B92C}"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advTm="1771">
        <p14:flip dir="r"/>
      </p:transition>
    </mc:Choice>
    <mc:Fallback xmlns="">
      <p:transition spd="slow" advTm="1771">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AFCD17-1C93-4633-8C09-45F3EBCE4FF5}" type="datetimeFigureOut">
              <a:rPr lang="en-US" smtClean="0"/>
              <a:pPr/>
              <a:t>4/18/2020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C3F60-B868-4D88-8320-B64BB2C9B92C}"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advTm="1771">
        <p14:flip dir="r"/>
      </p:transition>
    </mc:Choice>
    <mc:Fallback xmlns="">
      <p:transition spd="slow" advTm="1771">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AFCD17-1C93-4633-8C09-45F3EBCE4FF5}" type="datetimeFigureOut">
              <a:rPr lang="en-US" smtClean="0"/>
              <a:pPr/>
              <a:t>4/18/2020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6C3F60-B868-4D88-8320-B64BB2C9B92C}"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advTm="1771">
        <p14:flip dir="r"/>
      </p:transition>
    </mc:Choice>
    <mc:Fallback xmlns="">
      <p:transition spd="slow" advTm="1771">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0AFCD17-1C93-4633-8C09-45F3EBCE4FF5}" type="datetimeFigureOut">
              <a:rPr lang="en-US" smtClean="0"/>
              <a:pPr/>
              <a:t>4/18/2020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6C3F60-B868-4D88-8320-B64BB2C9B92C}"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advTm="1771">
        <p14:flip dir="r"/>
      </p:transition>
    </mc:Choice>
    <mc:Fallback xmlns="">
      <p:transition spd="slow" advTm="1771">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FCD17-1C93-4633-8C09-45F3EBCE4FF5}" type="datetimeFigureOut">
              <a:rPr lang="en-US" smtClean="0"/>
              <a:pPr/>
              <a:t>4/18/2020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6C3F60-B868-4D88-8320-B64BB2C9B92C}"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advTm="1771">
        <p14:flip dir="r"/>
      </p:transition>
    </mc:Choice>
    <mc:Fallback xmlns="">
      <p:transition spd="slow" advTm="1771">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AFCD17-1C93-4633-8C09-45F3EBCE4FF5}" type="datetimeFigureOut">
              <a:rPr lang="en-US" smtClean="0"/>
              <a:pPr/>
              <a:t>4/18/2020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C3F60-B868-4D88-8320-B64BB2C9B92C}"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advTm="1771">
        <p14:flip dir="r"/>
      </p:transition>
    </mc:Choice>
    <mc:Fallback xmlns="">
      <p:transition spd="slow" advTm="1771">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AFCD17-1C93-4633-8C09-45F3EBCE4FF5}" type="datetimeFigureOut">
              <a:rPr lang="en-US" smtClean="0"/>
              <a:pPr/>
              <a:t>4/18/2020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C3F60-B868-4D88-8320-B64BB2C9B92C}"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advTm="1771">
        <p14:flip dir="r"/>
      </p:transition>
    </mc:Choice>
    <mc:Fallback xmlns="">
      <p:transition spd="slow" advTm="1771">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39000">
              <a:schemeClr val="accent1">
                <a:lumMod val="0"/>
                <a:lumOff val="100000"/>
              </a:schemeClr>
            </a:gs>
            <a:gs pos="100000">
              <a:srgbClr val="0070C0"/>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0AFCD17-1C93-4633-8C09-45F3EBCE4FF5}" type="datetimeFigureOut">
              <a:rPr lang="en-US" smtClean="0"/>
              <a:pPr/>
              <a:t>4/18/2020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96C3F60-B868-4D88-8320-B64BB2C9B92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00" advTm="1771">
        <p14:flip dir="r"/>
      </p:transition>
    </mc:Choice>
    <mc:Fallback xmlns="">
      <p:transition spd="slow" advTm="1771">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8.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8.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3.png"/><Relationship Id="rId7" Type="http://schemas.openxmlformats.org/officeDocument/2006/relationships/image" Target="../media/image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4.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8.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8.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8.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8.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8.png"/><Relationship Id="rId3" Type="http://schemas.openxmlformats.org/officeDocument/2006/relationships/image" Target="../media/image48.png"/><Relationship Id="rId7" Type="http://schemas.openxmlformats.org/officeDocument/2006/relationships/image" Target="../media/image57.png"/><Relationship Id="rId12" Type="http://schemas.openxmlformats.org/officeDocument/2006/relationships/image" Target="../media/image7.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39.png"/><Relationship Id="rId9"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9.png"/><Relationship Id="rId7" Type="http://schemas.openxmlformats.org/officeDocument/2006/relationships/image" Target="../media/image64.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8.png"/><Relationship Id="rId5" Type="http://schemas.openxmlformats.org/officeDocument/2006/relationships/image" Target="../media/image62.png"/><Relationship Id="rId10" Type="http://schemas.openxmlformats.org/officeDocument/2006/relationships/image" Target="../media/image7.png"/><Relationship Id="rId4" Type="http://schemas.openxmlformats.org/officeDocument/2006/relationships/image" Target="../media/image61.png"/><Relationship Id="rId9"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48.png"/><Relationship Id="rId7" Type="http://schemas.openxmlformats.org/officeDocument/2006/relationships/image" Target="../media/image69.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8.png"/><Relationship Id="rId5" Type="http://schemas.openxmlformats.org/officeDocument/2006/relationships/image" Target="../media/image67.png"/><Relationship Id="rId10" Type="http://schemas.openxmlformats.org/officeDocument/2006/relationships/image" Target="../media/image7.png"/><Relationship Id="rId4" Type="http://schemas.openxmlformats.org/officeDocument/2006/relationships/image" Target="../media/image39.png"/><Relationship Id="rId9"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26" Type="http://schemas.openxmlformats.org/officeDocument/2006/relationships/image" Target="../media/image7.png"/><Relationship Id="rId3" Type="http://schemas.openxmlformats.org/officeDocument/2006/relationships/image" Target="../media/image39.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5" Type="http://schemas.openxmlformats.org/officeDocument/2006/relationships/image" Target="../media/image6.png"/><Relationship Id="rId2" Type="http://schemas.openxmlformats.org/officeDocument/2006/relationships/image" Target="../media/image48.png"/><Relationship Id="rId16" Type="http://schemas.openxmlformats.org/officeDocument/2006/relationships/image" Target="../media/image83.png"/><Relationship Id="rId20"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78.png"/><Relationship Id="rId24" Type="http://schemas.openxmlformats.org/officeDocument/2006/relationships/image" Target="../media/image91.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90.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89.png"/><Relationship Id="rId27"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48.png"/><Relationship Id="rId7" Type="http://schemas.openxmlformats.org/officeDocument/2006/relationships/image" Target="../media/image95.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8.png"/><Relationship Id="rId5" Type="http://schemas.openxmlformats.org/officeDocument/2006/relationships/image" Target="../media/image93.png"/><Relationship Id="rId10" Type="http://schemas.openxmlformats.org/officeDocument/2006/relationships/image" Target="../media/image7.png"/><Relationship Id="rId4" Type="http://schemas.openxmlformats.org/officeDocument/2006/relationships/image" Target="../media/image39.png"/><Relationship Id="rId9"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18" Type="http://schemas.openxmlformats.org/officeDocument/2006/relationships/image" Target="../media/image7.png"/><Relationship Id="rId3" Type="http://schemas.openxmlformats.org/officeDocument/2006/relationships/image" Target="../media/image97.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6.png"/><Relationship Id="rId2" Type="http://schemas.openxmlformats.org/officeDocument/2006/relationships/notesSlide" Target="../notesSlides/notesSlide1.xml"/><Relationship Id="rId16" Type="http://schemas.openxmlformats.org/officeDocument/2006/relationships/image" Target="../media/image108.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103.png"/><Relationship Id="rId5" Type="http://schemas.openxmlformats.org/officeDocument/2006/relationships/image" Target="../media/image48.png"/><Relationship Id="rId15" Type="http://schemas.openxmlformats.org/officeDocument/2006/relationships/image" Target="../media/image107.png"/><Relationship Id="rId10" Type="http://schemas.openxmlformats.org/officeDocument/2006/relationships/image" Target="../media/image102.png"/><Relationship Id="rId19" Type="http://schemas.openxmlformats.org/officeDocument/2006/relationships/image" Target="../media/image8.png"/><Relationship Id="rId4" Type="http://schemas.openxmlformats.org/officeDocument/2006/relationships/image" Target="../media/image98.png"/><Relationship Id="rId9" Type="http://schemas.openxmlformats.org/officeDocument/2006/relationships/image" Target="../media/image101.png"/><Relationship Id="rId14" Type="http://schemas.openxmlformats.org/officeDocument/2006/relationships/image" Target="../media/image106.png"/></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9.png"/><Relationship Id="rId7" Type="http://schemas.openxmlformats.org/officeDocument/2006/relationships/image" Target="../media/image1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8.png"/><Relationship Id="rId4" Type="http://schemas.openxmlformats.org/officeDocument/2006/relationships/image" Target="../media/image109.png"/><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1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8.png"/><Relationship Id="rId2" Type="http://schemas.openxmlformats.org/officeDocument/2006/relationships/image" Target="../media/image110.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5.png"/><Relationship Id="rId7" Type="http://schemas.openxmlformats.org/officeDocument/2006/relationships/image" Target="../media/image7.png"/><Relationship Id="rId2" Type="http://schemas.openxmlformats.org/officeDocument/2006/relationships/image" Target="../media/image110.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16.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8.png"/><Relationship Id="rId3" Type="http://schemas.openxmlformats.org/officeDocument/2006/relationships/image" Target="../media/image117.png"/><Relationship Id="rId7" Type="http://schemas.openxmlformats.org/officeDocument/2006/relationships/image" Target="../media/image119.png"/><Relationship Id="rId12"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6.png"/><Relationship Id="rId5" Type="http://schemas.openxmlformats.org/officeDocument/2006/relationships/image" Target="../media/image118.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20.png"/></Relationships>
</file>

<file path=ppt/slides/_rels/slide3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4.png"/><Relationship Id="rId7"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3.png"/><Relationship Id="rId11" Type="http://schemas.openxmlformats.org/officeDocument/2006/relationships/image" Target="../media/image8.png"/><Relationship Id="rId5" Type="http://schemas.openxmlformats.org/officeDocument/2006/relationships/image" Target="../media/image122.png"/><Relationship Id="rId10" Type="http://schemas.openxmlformats.org/officeDocument/2006/relationships/image" Target="../media/image7.png"/><Relationship Id="rId4" Type="http://schemas.openxmlformats.org/officeDocument/2006/relationships/image" Target="../media/image121.png"/><Relationship Id="rId9"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6.png"/><Relationship Id="rId3" Type="http://schemas.openxmlformats.org/officeDocument/2006/relationships/image" Target="../media/image126.png"/><Relationship Id="rId7" Type="http://schemas.openxmlformats.org/officeDocument/2006/relationships/image" Target="../media/image130.png"/><Relationship Id="rId12" Type="http://schemas.microsoft.com/office/2007/relationships/hdphoto" Target="../media/hdphoto9.wdp"/><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29.png"/><Relationship Id="rId11" Type="http://schemas.openxmlformats.org/officeDocument/2006/relationships/image" Target="../media/image132.png"/><Relationship Id="rId5" Type="http://schemas.openxmlformats.org/officeDocument/2006/relationships/image" Target="../media/image128.png"/><Relationship Id="rId15" Type="http://schemas.openxmlformats.org/officeDocument/2006/relationships/image" Target="../media/image8.png"/><Relationship Id="rId10" Type="http://schemas.microsoft.com/office/2007/relationships/hdphoto" Target="../media/hdphoto8.wdp"/><Relationship Id="rId4" Type="http://schemas.openxmlformats.org/officeDocument/2006/relationships/image" Target="../media/image127.png"/><Relationship Id="rId9" Type="http://schemas.openxmlformats.org/officeDocument/2006/relationships/image" Target="../media/image131.png"/><Relationship Id="rId1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8.png"/><Relationship Id="rId2" Type="http://schemas.openxmlformats.org/officeDocument/2006/relationships/image" Target="../media/image24.png"/><Relationship Id="rId16"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6.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p:cNvSpPr txBox="1"/>
          <p:nvPr/>
        </p:nvSpPr>
        <p:spPr>
          <a:xfrm>
            <a:off x="838200" y="567973"/>
            <a:ext cx="5105400" cy="3093154"/>
          </a:xfrm>
          <a:prstGeom prst="rect">
            <a:avLst/>
          </a:prstGeom>
          <a:noFill/>
        </p:spPr>
        <p:txBody>
          <a:bodyPr wrap="square" rtlCol="0">
            <a:spAutoFit/>
          </a:bodyPr>
          <a:lstStyle/>
          <a:p>
            <a:r>
              <a:rPr lang="en-US" sz="4400" dirty="0">
                <a:solidFill>
                  <a:schemeClr val="tx2">
                    <a:lumMod val="75000"/>
                  </a:schemeClr>
                </a:solidFill>
                <a:latin typeface="Oswald" pitchFamily="50"/>
              </a:rPr>
              <a:t>YOUR BUSINESS</a:t>
            </a:r>
          </a:p>
          <a:p>
            <a:r>
              <a:rPr lang="en-US" sz="9600" b="1" dirty="0">
                <a:solidFill>
                  <a:schemeClr val="tx2">
                    <a:lumMod val="75000"/>
                  </a:schemeClr>
                </a:solidFill>
                <a:latin typeface="Oswald" pitchFamily="50"/>
              </a:rPr>
              <a:t>SUCCESS</a:t>
            </a:r>
            <a:endParaRPr lang="en-US" sz="6000" b="1" dirty="0">
              <a:solidFill>
                <a:schemeClr val="tx2">
                  <a:lumMod val="75000"/>
                </a:schemeClr>
              </a:solidFill>
              <a:latin typeface="Oswald" pitchFamily="50"/>
            </a:endParaRPr>
          </a:p>
          <a:p>
            <a:pPr>
              <a:lnSpc>
                <a:spcPct val="125000"/>
              </a:lnSpc>
            </a:pPr>
            <a:r>
              <a:rPr lang="en-US" sz="4400" dirty="0">
                <a:solidFill>
                  <a:schemeClr val="tx2">
                    <a:lumMod val="50000"/>
                  </a:schemeClr>
                </a:solidFill>
                <a:latin typeface="Oswald" pitchFamily="50"/>
              </a:rPr>
              <a:t>STARTS WITH SEO</a:t>
            </a:r>
          </a:p>
        </p:txBody>
      </p:sp>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2114550"/>
            <a:ext cx="2742361" cy="2650949"/>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2885283770"/>
      </p:ext>
    </p:extLst>
  </p:cSld>
  <p:clrMapOvr>
    <a:masterClrMapping/>
  </p:clrMapOvr>
  <mc:AlternateContent xmlns:mc="http://schemas.openxmlformats.org/markup-compatibility/2006" xmlns:p14="http://schemas.microsoft.com/office/powerpoint/2010/main">
    <mc:Choice Requires="p14">
      <p:transition spd="slow" p14:dur="1600" advTm="1771">
        <p14:prism isContent="1" isInverted="1"/>
        <p:sndAc>
          <p:stSnd loop="1">
            <p:snd r:embed="rId2" name="03.wav"/>
          </p:stSnd>
        </p:sndAc>
      </p:transition>
    </mc:Choice>
    <mc:Fallback xmlns="">
      <p:transition spd="slow" advTm="1771">
        <p:fade/>
        <p:sndAc>
          <p:stSnd loop="1">
            <p:snd r:embed="rId4" name="03.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0-#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572000" y="1116080"/>
            <a:ext cx="4572001" cy="40274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32836" y="211454"/>
            <a:ext cx="3096164" cy="904627"/>
            <a:chOff x="209740" y="211454"/>
            <a:chExt cx="3096164" cy="904627"/>
          </a:xfrm>
        </p:grpSpPr>
        <p:sp>
          <p:nvSpPr>
            <p:cNvPr id="3" name="TextBox 2"/>
            <p:cNvSpPr txBox="1"/>
            <p:nvPr/>
          </p:nvSpPr>
          <p:spPr>
            <a:xfrm>
              <a:off x="209740" y="211454"/>
              <a:ext cx="3054717" cy="769441"/>
            </a:xfrm>
            <a:prstGeom prst="rect">
              <a:avLst/>
            </a:prstGeom>
            <a:noFill/>
          </p:spPr>
          <p:txBody>
            <a:bodyPr wrap="square" rtlCol="0">
              <a:spAutoFit/>
            </a:bodyPr>
            <a:lstStyle/>
            <a:p>
              <a:r>
                <a:rPr lang="en-US" sz="4400" dirty="0">
                  <a:solidFill>
                    <a:schemeClr val="accent1">
                      <a:lumMod val="50000"/>
                    </a:schemeClr>
                  </a:solidFill>
                  <a:latin typeface="Oswald" pitchFamily="50"/>
                </a:rPr>
                <a:t>Our Services</a:t>
              </a:r>
            </a:p>
          </p:txBody>
        </p:sp>
        <p:sp>
          <p:nvSpPr>
            <p:cNvPr id="51" name="TextBox 50"/>
            <p:cNvSpPr txBox="1"/>
            <p:nvPr/>
          </p:nvSpPr>
          <p:spPr>
            <a:xfrm>
              <a:off x="255759" y="880119"/>
              <a:ext cx="30501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Details Services / Competitive Analysis</a:t>
              </a:r>
            </a:p>
          </p:txBody>
        </p:sp>
      </p:grpSp>
      <p:sp>
        <p:nvSpPr>
          <p:cNvPr id="73" name="TextBox 72"/>
          <p:cNvSpPr txBox="1"/>
          <p:nvPr/>
        </p:nvSpPr>
        <p:spPr>
          <a:xfrm>
            <a:off x="381000" y="1809750"/>
            <a:ext cx="3006670" cy="461665"/>
          </a:xfrm>
          <a:prstGeom prst="rect">
            <a:avLst/>
          </a:prstGeom>
          <a:noFill/>
        </p:spPr>
        <p:txBody>
          <a:bodyPr wrap="square" rtlCol="0">
            <a:spAutoFit/>
          </a:bodyPr>
          <a:lstStyle/>
          <a:p>
            <a:r>
              <a:rPr lang="en-US" sz="3600" baseline="30000" dirty="0">
                <a:solidFill>
                  <a:schemeClr val="accent1">
                    <a:lumMod val="50000"/>
                  </a:schemeClr>
                </a:solidFill>
                <a:latin typeface="Oswald" pitchFamily="50"/>
              </a:rPr>
              <a:t>Competitive  Analysis</a:t>
            </a:r>
          </a:p>
        </p:txBody>
      </p:sp>
      <p:sp>
        <p:nvSpPr>
          <p:cNvPr id="5" name="TextBox 4"/>
          <p:cNvSpPr txBox="1"/>
          <p:nvPr/>
        </p:nvSpPr>
        <p:spPr>
          <a:xfrm>
            <a:off x="388711" y="2099962"/>
            <a:ext cx="3497489" cy="1938992"/>
          </a:xfrm>
          <a:prstGeom prst="rect">
            <a:avLst/>
          </a:prstGeom>
          <a:noFill/>
        </p:spPr>
        <p:txBody>
          <a:bodyPr wrap="square" rtlCol="0">
            <a:spAutoFit/>
          </a:bodyPr>
          <a:lstStyle/>
          <a:p>
            <a:pPr>
              <a:lnSpc>
                <a:spcPct val="125000"/>
              </a:lnSpc>
            </a:pPr>
            <a:r>
              <a:rPr lang="en-US" sz="1600" b="1" baseline="30000" dirty="0">
                <a:solidFill>
                  <a:schemeClr val="accent1">
                    <a:lumMod val="75000"/>
                  </a:schemeClr>
                </a:solidFill>
                <a:latin typeface="Sansation" pitchFamily="2" charset="0"/>
              </a:rPr>
              <a:t>The Internet is an extremely competitive marketplace. There are other companies targeting your keywords and reaching your potential customers. Analyzing your competition’s online strengths and weaknesses can reveal opportunities for you. Our professional search engine optimization team will take an in-depth look at the competitive marketplace for your chosen keywords and help you develop the strategies to reach the top and stay there.</a:t>
            </a:r>
          </a:p>
        </p:txBody>
      </p:sp>
      <p:pic>
        <p:nvPicPr>
          <p:cNvPr id="79" name="Picture 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18229" y="4218890"/>
            <a:ext cx="3752856" cy="330434"/>
          </a:xfrm>
          <a:prstGeom prst="rect">
            <a:avLst/>
          </a:prstGeom>
        </p:spPr>
      </p:pic>
      <p:cxnSp>
        <p:nvCxnSpPr>
          <p:cNvPr id="26" name="Straight Connector 25"/>
          <p:cNvCxnSpPr/>
          <p:nvPr/>
        </p:nvCxnSpPr>
        <p:spPr>
          <a:xfrm>
            <a:off x="477052" y="1116081"/>
            <a:ext cx="8666948" cy="0"/>
          </a:xfrm>
          <a:prstGeom prst="line">
            <a:avLst/>
          </a:prstGeom>
          <a:ln w="19050" cap="sq">
            <a:solidFill>
              <a:schemeClr val="tx2">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279776" y="417188"/>
            <a:ext cx="529737" cy="549081"/>
            <a:chOff x="3279776" y="417188"/>
            <a:chExt cx="529737" cy="549081"/>
          </a:xfrm>
        </p:grpSpPr>
        <p:grpSp>
          <p:nvGrpSpPr>
            <p:cNvPr id="84" name="Group 83"/>
            <p:cNvGrpSpPr/>
            <p:nvPr/>
          </p:nvGrpSpPr>
          <p:grpSpPr>
            <a:xfrm>
              <a:off x="3282599" y="417188"/>
              <a:ext cx="526914" cy="468363"/>
              <a:chOff x="4258302" y="819150"/>
              <a:chExt cx="1366681" cy="1214812"/>
            </a:xfrm>
          </p:grpSpPr>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95" name="Oval 9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3279776" y="514350"/>
              <a:ext cx="497295" cy="451919"/>
            </a:xfrm>
            <a:prstGeom prst="rect">
              <a:avLst/>
            </a:prstGeom>
            <a:noFill/>
          </p:spPr>
          <p:txBody>
            <a:bodyPr wrap="square" rtlCol="0">
              <a:spAutoFit/>
            </a:bodyPr>
            <a:lstStyle/>
            <a:p>
              <a:pPr algn="ctr">
                <a:lnSpc>
                  <a:spcPct val="120000"/>
                </a:lnSpc>
              </a:pPr>
              <a:r>
                <a:rPr lang="en-US" sz="3200" baseline="30000" dirty="0">
                  <a:latin typeface="Times New Roman" pitchFamily="18" charset="0"/>
                  <a:cs typeface="Times New Roman" pitchFamily="18" charset="0"/>
                </a:rPr>
                <a:t>II</a:t>
              </a:r>
            </a:p>
          </p:txBody>
        </p:sp>
      </p:grpSp>
      <p:pic>
        <p:nvPicPr>
          <p:cNvPr id="6" name="Picture 5"/>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5260796" y="1336052"/>
            <a:ext cx="3167201" cy="2840008"/>
          </a:xfrm>
          <a:prstGeom prst="rect">
            <a:avLst/>
          </a:prstGeom>
        </p:spPr>
      </p:pic>
      <p:sp>
        <p:nvSpPr>
          <p:cNvPr id="31" name="Oval 30"/>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40" name="TextBox 39"/>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43" name="TextBox 42"/>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44" name="TextBox 43"/>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spTree>
    <p:extLst>
      <p:ext uri="{BB962C8B-B14F-4D97-AF65-F5344CB8AC3E}">
        <p14:creationId xmlns:p14="http://schemas.microsoft.com/office/powerpoint/2010/main" val="678672908"/>
      </p:ext>
    </p:extLst>
  </p:cSld>
  <p:clrMapOvr>
    <a:masterClrMapping/>
  </p:clrMapOvr>
  <mc:AlternateContent xmlns:mc="http://schemas.openxmlformats.org/markup-compatibility/2006" xmlns:p14="http://schemas.microsoft.com/office/powerpoint/2010/main">
    <mc:Choice Requires="p14">
      <p:transition spd="slow" p14:dur="1300" advTm="1771">
        <p14:pan dir="d"/>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up)">
                                      <p:cBhvr>
                                        <p:cTn id="23" dur="500"/>
                                        <p:tgtEl>
                                          <p:spTgt spid="32"/>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79"/>
                                        </p:tgtEl>
                                        <p:attrNameLst>
                                          <p:attrName>style.visibility</p:attrName>
                                        </p:attrNameLst>
                                      </p:cBhvr>
                                      <p:to>
                                        <p:strVal val="visible"/>
                                      </p:to>
                                    </p:set>
                                    <p:anim calcmode="lin" valueType="num">
                                      <p:cBhvr>
                                        <p:cTn id="33" dur="500" fill="hold"/>
                                        <p:tgtEl>
                                          <p:spTgt spid="79"/>
                                        </p:tgtEl>
                                        <p:attrNameLst>
                                          <p:attrName>ppt_w</p:attrName>
                                        </p:attrNameLst>
                                      </p:cBhvr>
                                      <p:tavLst>
                                        <p:tav tm="0">
                                          <p:val>
                                            <p:fltVal val="0"/>
                                          </p:val>
                                        </p:tav>
                                        <p:tav tm="100000">
                                          <p:val>
                                            <p:strVal val="#ppt_w"/>
                                          </p:val>
                                        </p:tav>
                                      </p:tavLst>
                                    </p:anim>
                                    <p:anim calcmode="lin" valueType="num">
                                      <p:cBhvr>
                                        <p:cTn id="34" dur="500" fill="hold"/>
                                        <p:tgtEl>
                                          <p:spTgt spid="79"/>
                                        </p:tgtEl>
                                        <p:attrNameLst>
                                          <p:attrName>ppt_h</p:attrName>
                                        </p:attrNameLst>
                                      </p:cBhvr>
                                      <p:tavLst>
                                        <p:tav tm="0">
                                          <p:val>
                                            <p:fltVal val="0"/>
                                          </p:val>
                                        </p:tav>
                                        <p:tav tm="100000">
                                          <p:val>
                                            <p:strVal val="#ppt_h"/>
                                          </p:val>
                                        </p:tav>
                                      </p:tavLst>
                                    </p:anim>
                                    <p:animEffect transition="in" filter="fade">
                                      <p:cBhvr>
                                        <p:cTn id="35" dur="500"/>
                                        <p:tgtEl>
                                          <p:spTgt spid="79"/>
                                        </p:tgtEl>
                                      </p:cBhvr>
                                    </p:animEffec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left)">
                                      <p:cBhvr>
                                        <p:cTn id="39" dur="500"/>
                                        <p:tgtEl>
                                          <p:spTgt spid="73"/>
                                        </p:tgtEl>
                                      </p:cBhvr>
                                    </p:animEffect>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73"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4070" y="4622887"/>
            <a:ext cx="3752856" cy="330434"/>
          </a:xfrm>
          <a:prstGeom prst="rect">
            <a:avLst/>
          </a:prstGeom>
        </p:spPr>
      </p:pic>
      <p:grpSp>
        <p:nvGrpSpPr>
          <p:cNvPr id="8" name="Group 7"/>
          <p:cNvGrpSpPr/>
          <p:nvPr/>
        </p:nvGrpSpPr>
        <p:grpSpPr>
          <a:xfrm>
            <a:off x="332836" y="211454"/>
            <a:ext cx="3096164" cy="904627"/>
            <a:chOff x="209740" y="211454"/>
            <a:chExt cx="3096164" cy="904627"/>
          </a:xfrm>
        </p:grpSpPr>
        <p:sp>
          <p:nvSpPr>
            <p:cNvPr id="3" name="TextBox 2"/>
            <p:cNvSpPr txBox="1"/>
            <p:nvPr/>
          </p:nvSpPr>
          <p:spPr>
            <a:xfrm>
              <a:off x="209740" y="211454"/>
              <a:ext cx="3054717" cy="769441"/>
            </a:xfrm>
            <a:prstGeom prst="rect">
              <a:avLst/>
            </a:prstGeom>
            <a:noFill/>
          </p:spPr>
          <p:txBody>
            <a:bodyPr wrap="square" rtlCol="0">
              <a:spAutoFit/>
            </a:bodyPr>
            <a:lstStyle/>
            <a:p>
              <a:r>
                <a:rPr lang="en-US" sz="4400" dirty="0">
                  <a:solidFill>
                    <a:schemeClr val="accent1">
                      <a:lumMod val="50000"/>
                    </a:schemeClr>
                  </a:solidFill>
                  <a:latin typeface="Oswald" pitchFamily="50"/>
                </a:rPr>
                <a:t>Our Services</a:t>
              </a:r>
            </a:p>
          </p:txBody>
        </p:sp>
        <p:sp>
          <p:nvSpPr>
            <p:cNvPr id="51" name="TextBox 50"/>
            <p:cNvSpPr txBox="1"/>
            <p:nvPr/>
          </p:nvSpPr>
          <p:spPr>
            <a:xfrm>
              <a:off x="255759" y="880119"/>
              <a:ext cx="30501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Details Services / Link Building</a:t>
              </a:r>
            </a:p>
          </p:txBody>
        </p:sp>
      </p:grpSp>
      <p:sp>
        <p:nvSpPr>
          <p:cNvPr id="73" name="TextBox 72"/>
          <p:cNvSpPr txBox="1"/>
          <p:nvPr/>
        </p:nvSpPr>
        <p:spPr>
          <a:xfrm>
            <a:off x="368514" y="2876550"/>
            <a:ext cx="1402633" cy="830997"/>
          </a:xfrm>
          <a:prstGeom prst="rect">
            <a:avLst/>
          </a:prstGeom>
          <a:noFill/>
        </p:spPr>
        <p:txBody>
          <a:bodyPr wrap="square" rtlCol="0">
            <a:spAutoFit/>
          </a:bodyPr>
          <a:lstStyle/>
          <a:p>
            <a:pPr algn="r"/>
            <a:r>
              <a:rPr lang="en-US" sz="3600" baseline="30000" dirty="0">
                <a:solidFill>
                  <a:schemeClr val="tx2">
                    <a:lumMod val="50000"/>
                  </a:schemeClr>
                </a:solidFill>
                <a:latin typeface="Oswald" pitchFamily="50"/>
              </a:rPr>
              <a:t>Link </a:t>
            </a:r>
          </a:p>
          <a:p>
            <a:pPr algn="r"/>
            <a:r>
              <a:rPr lang="en-US" sz="3600" baseline="30000" dirty="0">
                <a:solidFill>
                  <a:schemeClr val="tx2">
                    <a:lumMod val="50000"/>
                  </a:schemeClr>
                </a:solidFill>
                <a:latin typeface="Oswald" pitchFamily="50"/>
              </a:rPr>
              <a:t>Building</a:t>
            </a:r>
          </a:p>
        </p:txBody>
      </p:sp>
      <p:sp>
        <p:nvSpPr>
          <p:cNvPr id="5" name="TextBox 4"/>
          <p:cNvSpPr txBox="1"/>
          <p:nvPr/>
        </p:nvSpPr>
        <p:spPr>
          <a:xfrm>
            <a:off x="4800600" y="1885950"/>
            <a:ext cx="3497489" cy="2349361"/>
          </a:xfrm>
          <a:prstGeom prst="rect">
            <a:avLst/>
          </a:prstGeom>
          <a:noFill/>
        </p:spPr>
        <p:txBody>
          <a:bodyPr wrap="square" rtlCol="0">
            <a:spAutoFit/>
          </a:bodyPr>
          <a:lstStyle/>
          <a:p>
            <a:pPr>
              <a:lnSpc>
                <a:spcPct val="125000"/>
              </a:lnSpc>
            </a:pPr>
            <a:r>
              <a:rPr lang="en-US" sz="1600" b="1" baseline="30000" dirty="0">
                <a:solidFill>
                  <a:schemeClr val="accent1">
                    <a:lumMod val="75000"/>
                  </a:schemeClr>
                </a:solidFill>
                <a:latin typeface="Sansation" pitchFamily="2" charset="0"/>
              </a:rPr>
              <a:t>Building relevant links from other websites is an intricate process. We employ a wide range of methods and techniques to attract valuable links, and the right links, to build your rankings. We work to build a well-rounded link portfolio that includes many kinds of links and opportunities to help you compete. Relevant, high-quality links are one of the most important factors in determining how well a website will rank in the search engines. Building relevant links from other websites is an intricate process that requires time and patience.</a:t>
            </a:r>
          </a:p>
        </p:txBody>
      </p:sp>
      <p:cxnSp>
        <p:nvCxnSpPr>
          <p:cNvPr id="26" name="Straight Connector 25"/>
          <p:cNvCxnSpPr/>
          <p:nvPr/>
        </p:nvCxnSpPr>
        <p:spPr>
          <a:xfrm>
            <a:off x="477052" y="1116081"/>
            <a:ext cx="8666948" cy="0"/>
          </a:xfrm>
          <a:prstGeom prst="line">
            <a:avLst/>
          </a:prstGeom>
          <a:ln w="19050" cap="sq">
            <a:solidFill>
              <a:schemeClr val="tx2">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279776" y="417188"/>
            <a:ext cx="529737" cy="549081"/>
            <a:chOff x="3279776" y="417188"/>
            <a:chExt cx="529737" cy="549081"/>
          </a:xfrm>
        </p:grpSpPr>
        <p:grpSp>
          <p:nvGrpSpPr>
            <p:cNvPr id="84" name="Group 83"/>
            <p:cNvGrpSpPr/>
            <p:nvPr/>
          </p:nvGrpSpPr>
          <p:grpSpPr>
            <a:xfrm>
              <a:off x="3282599" y="417188"/>
              <a:ext cx="526914" cy="468363"/>
              <a:chOff x="4258302" y="819150"/>
              <a:chExt cx="1366681" cy="1214812"/>
            </a:xfrm>
          </p:grpSpPr>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95" name="Oval 9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3279776" y="514350"/>
              <a:ext cx="497295" cy="451919"/>
            </a:xfrm>
            <a:prstGeom prst="rect">
              <a:avLst/>
            </a:prstGeom>
            <a:noFill/>
          </p:spPr>
          <p:txBody>
            <a:bodyPr wrap="square" rtlCol="0">
              <a:spAutoFit/>
            </a:bodyPr>
            <a:lstStyle/>
            <a:p>
              <a:pPr algn="ctr">
                <a:lnSpc>
                  <a:spcPct val="120000"/>
                </a:lnSpc>
              </a:pPr>
              <a:r>
                <a:rPr lang="en-US" sz="3200" baseline="30000" dirty="0">
                  <a:latin typeface="Times New Roman" pitchFamily="18" charset="0"/>
                  <a:cs typeface="Times New Roman" pitchFamily="18" charset="0"/>
                </a:rPr>
                <a:t>III</a:t>
              </a:r>
            </a:p>
          </p:txBody>
        </p:sp>
      </p:grpSp>
      <p:grpSp>
        <p:nvGrpSpPr>
          <p:cNvPr id="6" name="Group 5"/>
          <p:cNvGrpSpPr/>
          <p:nvPr/>
        </p:nvGrpSpPr>
        <p:grpSpPr>
          <a:xfrm>
            <a:off x="2003134" y="1241699"/>
            <a:ext cx="2424545" cy="3533048"/>
            <a:chOff x="2003134" y="1241699"/>
            <a:chExt cx="2424545" cy="3533048"/>
          </a:xfrm>
        </p:grpSpPr>
        <p:sp>
          <p:nvSpPr>
            <p:cNvPr id="7" name="Oval 6"/>
            <p:cNvSpPr/>
            <p:nvPr/>
          </p:nvSpPr>
          <p:spPr>
            <a:xfrm rot="20104579">
              <a:off x="2003134" y="1241699"/>
              <a:ext cx="2424545" cy="353304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163427" y="1547632"/>
              <a:ext cx="2014871" cy="2836725"/>
            </a:xfrm>
            <a:prstGeom prst="rect">
              <a:avLst/>
            </a:prstGeom>
          </p:spPr>
        </p:pic>
      </p:grpSp>
      <p:sp>
        <p:nvSpPr>
          <p:cNvPr id="31" name="Oval 30"/>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39" name="TextBox 38"/>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40" name="TextBox 39"/>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43" name="TextBox 42"/>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45" name="Picture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spTree>
    <p:extLst>
      <p:ext uri="{BB962C8B-B14F-4D97-AF65-F5344CB8AC3E}">
        <p14:creationId xmlns:p14="http://schemas.microsoft.com/office/powerpoint/2010/main" val="171630423"/>
      </p:ext>
    </p:extLst>
  </p:cSld>
  <p:clrMapOvr>
    <a:masterClrMapping/>
  </p:clrMapOvr>
  <mc:AlternateContent xmlns:mc="http://schemas.openxmlformats.org/markup-compatibility/2006" xmlns:p14="http://schemas.microsoft.com/office/powerpoint/2010/main">
    <mc:Choice Requires="p14">
      <p:transition spd="slow" p14:dur="800" advTm="1771">
        <p14:flythrough/>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par>
                          <p:cTn id="15" fill="hold">
                            <p:stCondLst>
                              <p:cond delay="1000"/>
                            </p:stCondLst>
                            <p:childTnLst>
                              <p:par>
                                <p:cTn id="16" presetID="2" presetClass="entr" presetSubtype="8"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0-#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79"/>
                                        </p:tgtEl>
                                        <p:attrNameLst>
                                          <p:attrName>style.visibility</p:attrName>
                                        </p:attrNameLst>
                                      </p:cBhvr>
                                      <p:to>
                                        <p:strVal val="visible"/>
                                      </p:to>
                                    </p:set>
                                    <p:anim calcmode="lin" valueType="num">
                                      <p:cBhvr>
                                        <p:cTn id="29" dur="500" fill="hold"/>
                                        <p:tgtEl>
                                          <p:spTgt spid="79"/>
                                        </p:tgtEl>
                                        <p:attrNameLst>
                                          <p:attrName>ppt_w</p:attrName>
                                        </p:attrNameLst>
                                      </p:cBhvr>
                                      <p:tavLst>
                                        <p:tav tm="0">
                                          <p:val>
                                            <p:fltVal val="0"/>
                                          </p:val>
                                        </p:tav>
                                        <p:tav tm="100000">
                                          <p:val>
                                            <p:strVal val="#ppt_w"/>
                                          </p:val>
                                        </p:tav>
                                      </p:tavLst>
                                    </p:anim>
                                    <p:anim calcmode="lin" valueType="num">
                                      <p:cBhvr>
                                        <p:cTn id="30" dur="500" fill="hold"/>
                                        <p:tgtEl>
                                          <p:spTgt spid="79"/>
                                        </p:tgtEl>
                                        <p:attrNameLst>
                                          <p:attrName>ppt_h</p:attrName>
                                        </p:attrNameLst>
                                      </p:cBhvr>
                                      <p:tavLst>
                                        <p:tav tm="0">
                                          <p:val>
                                            <p:fltVal val="0"/>
                                          </p:val>
                                        </p:tav>
                                        <p:tav tm="100000">
                                          <p:val>
                                            <p:strVal val="#ppt_h"/>
                                          </p:val>
                                        </p:tav>
                                      </p:tavLst>
                                    </p:anim>
                                    <p:animEffect transition="in" filter="fade">
                                      <p:cBhvr>
                                        <p:cTn id="31" dur="500"/>
                                        <p:tgtEl>
                                          <p:spTgt spid="79"/>
                                        </p:tgtEl>
                                      </p:cBhvr>
                                    </p:animEffect>
                                  </p:childTnLst>
                                </p:cTn>
                              </p:par>
                            </p:childTnLst>
                          </p:cTn>
                        </p:par>
                        <p:par>
                          <p:cTn id="32" fill="hold">
                            <p:stCondLst>
                              <p:cond delay="2500"/>
                            </p:stCondLst>
                            <p:childTnLst>
                              <p:par>
                                <p:cTn id="33" presetID="22" presetClass="entr" presetSubtype="4"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wipe(down)">
                                      <p:cBhvr>
                                        <p:cTn id="35" dur="500"/>
                                        <p:tgtEl>
                                          <p:spTgt spid="7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147" y="3600371"/>
            <a:ext cx="2194242" cy="293938"/>
          </a:xfrm>
          <a:prstGeom prst="rect">
            <a:avLst/>
          </a:prstGeom>
        </p:spPr>
      </p:pic>
      <p:sp>
        <p:nvSpPr>
          <p:cNvPr id="9" name="Rectangle 8"/>
          <p:cNvSpPr/>
          <p:nvPr/>
        </p:nvSpPr>
        <p:spPr>
          <a:xfrm>
            <a:off x="477053" y="1504949"/>
            <a:ext cx="1961348" cy="2209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9800" y="4009317"/>
            <a:ext cx="2920536" cy="391231"/>
          </a:xfrm>
          <a:prstGeom prst="rect">
            <a:avLst/>
          </a:prstGeom>
        </p:spPr>
      </p:pic>
      <p:grpSp>
        <p:nvGrpSpPr>
          <p:cNvPr id="8" name="Group 7"/>
          <p:cNvGrpSpPr/>
          <p:nvPr/>
        </p:nvGrpSpPr>
        <p:grpSpPr>
          <a:xfrm>
            <a:off x="332836" y="211454"/>
            <a:ext cx="3629564" cy="904627"/>
            <a:chOff x="209740" y="211454"/>
            <a:chExt cx="3629564" cy="904627"/>
          </a:xfrm>
        </p:grpSpPr>
        <p:sp>
          <p:nvSpPr>
            <p:cNvPr id="3" name="TextBox 2"/>
            <p:cNvSpPr txBox="1"/>
            <p:nvPr/>
          </p:nvSpPr>
          <p:spPr>
            <a:xfrm>
              <a:off x="209740" y="211454"/>
              <a:ext cx="3054717" cy="769441"/>
            </a:xfrm>
            <a:prstGeom prst="rect">
              <a:avLst/>
            </a:prstGeom>
            <a:noFill/>
          </p:spPr>
          <p:txBody>
            <a:bodyPr wrap="square" rtlCol="0">
              <a:spAutoFit/>
            </a:bodyPr>
            <a:lstStyle/>
            <a:p>
              <a:r>
                <a:rPr lang="en-US" sz="4400" dirty="0">
                  <a:solidFill>
                    <a:schemeClr val="accent1">
                      <a:lumMod val="50000"/>
                    </a:schemeClr>
                  </a:solidFill>
                  <a:latin typeface="Oswald" pitchFamily="50"/>
                </a:rPr>
                <a:t>Our Services</a:t>
              </a:r>
            </a:p>
          </p:txBody>
        </p:sp>
        <p:sp>
          <p:nvSpPr>
            <p:cNvPr id="51" name="TextBox 50"/>
            <p:cNvSpPr txBox="1"/>
            <p:nvPr/>
          </p:nvSpPr>
          <p:spPr>
            <a:xfrm>
              <a:off x="255759" y="880119"/>
              <a:ext cx="35835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Details Services / Website Optimization Service &amp; </a:t>
              </a:r>
              <a:r>
                <a:rPr lang="en-US" sz="1400" baseline="30000" dirty="0" err="1">
                  <a:solidFill>
                    <a:schemeClr val="accent1">
                      <a:lumMod val="75000"/>
                    </a:schemeClr>
                  </a:solidFill>
                  <a:latin typeface="Oswald" pitchFamily="50"/>
                </a:rPr>
                <a:t>Conrent</a:t>
              </a:r>
              <a:r>
                <a:rPr lang="en-US" sz="1400" baseline="30000" dirty="0">
                  <a:solidFill>
                    <a:schemeClr val="accent1">
                      <a:lumMod val="75000"/>
                    </a:schemeClr>
                  </a:solidFill>
                  <a:latin typeface="Oswald" pitchFamily="50"/>
                </a:rPr>
                <a:t> Development</a:t>
              </a:r>
            </a:p>
          </p:txBody>
        </p:sp>
      </p:grpSp>
      <p:sp>
        <p:nvSpPr>
          <p:cNvPr id="73" name="TextBox 72"/>
          <p:cNvSpPr txBox="1"/>
          <p:nvPr/>
        </p:nvSpPr>
        <p:spPr>
          <a:xfrm>
            <a:off x="533400" y="1733475"/>
            <a:ext cx="1810567" cy="1938992"/>
          </a:xfrm>
          <a:prstGeom prst="rect">
            <a:avLst/>
          </a:prstGeom>
          <a:noFill/>
        </p:spPr>
        <p:txBody>
          <a:bodyPr wrap="square" rtlCol="0">
            <a:spAutoFit/>
          </a:bodyPr>
          <a:lstStyle/>
          <a:p>
            <a:pPr algn="r"/>
            <a:r>
              <a:rPr lang="en-US" sz="3600" baseline="30000" dirty="0">
                <a:solidFill>
                  <a:schemeClr val="accent1">
                    <a:lumMod val="75000"/>
                  </a:schemeClr>
                </a:solidFill>
                <a:latin typeface="Oswald" pitchFamily="50"/>
              </a:rPr>
              <a:t>Website Optimization Service &amp; Content Development</a:t>
            </a:r>
          </a:p>
        </p:txBody>
      </p:sp>
      <p:sp>
        <p:nvSpPr>
          <p:cNvPr id="5" name="TextBox 4"/>
          <p:cNvSpPr txBox="1"/>
          <p:nvPr/>
        </p:nvSpPr>
        <p:spPr>
          <a:xfrm>
            <a:off x="2667000" y="1526216"/>
            <a:ext cx="2219726" cy="2874333"/>
          </a:xfrm>
          <a:prstGeom prst="rect">
            <a:avLst/>
          </a:prstGeom>
          <a:noFill/>
        </p:spPr>
        <p:txBody>
          <a:bodyPr wrap="square" rtlCol="0">
            <a:spAutoFit/>
          </a:bodyPr>
          <a:lstStyle/>
          <a:p>
            <a:r>
              <a:rPr lang="en-US" sz="1600" b="1" baseline="30000" dirty="0">
                <a:solidFill>
                  <a:schemeClr val="accent1">
                    <a:lumMod val="75000"/>
                  </a:schemeClr>
                </a:solidFill>
                <a:latin typeface="Sansation" pitchFamily="2" charset="0"/>
              </a:rPr>
              <a:t>A winning content strategy is extremely important to online success. Search engines index new and unique content, which means there is a lot of SEO value to optimize your Web copy. However, the final product needs to be more than just content for search engines. Good copywriting will not only help to increase your rankings, but aids in converting your visitors to paying customers. Our writers produce professional, unique content that delivers a clear and optimized marketing message to both search engines and users.</a:t>
            </a:r>
          </a:p>
        </p:txBody>
      </p:sp>
      <p:cxnSp>
        <p:nvCxnSpPr>
          <p:cNvPr id="26" name="Straight Connector 25"/>
          <p:cNvCxnSpPr/>
          <p:nvPr/>
        </p:nvCxnSpPr>
        <p:spPr>
          <a:xfrm>
            <a:off x="477052" y="1116081"/>
            <a:ext cx="8666948" cy="0"/>
          </a:xfrm>
          <a:prstGeom prst="line">
            <a:avLst/>
          </a:prstGeom>
          <a:ln w="19050" cap="sq">
            <a:solidFill>
              <a:schemeClr val="tx2">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279776" y="417188"/>
            <a:ext cx="529737" cy="549081"/>
            <a:chOff x="3279776" y="417188"/>
            <a:chExt cx="529737" cy="549081"/>
          </a:xfrm>
        </p:grpSpPr>
        <p:grpSp>
          <p:nvGrpSpPr>
            <p:cNvPr id="84" name="Group 83"/>
            <p:cNvGrpSpPr/>
            <p:nvPr/>
          </p:nvGrpSpPr>
          <p:grpSpPr>
            <a:xfrm>
              <a:off x="3282599" y="417188"/>
              <a:ext cx="526914" cy="468363"/>
              <a:chOff x="4258302" y="819150"/>
              <a:chExt cx="1366681" cy="1214812"/>
            </a:xfrm>
          </p:grpSpPr>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95" name="Oval 9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3279776" y="514350"/>
              <a:ext cx="497295" cy="451919"/>
            </a:xfrm>
            <a:prstGeom prst="rect">
              <a:avLst/>
            </a:prstGeom>
            <a:noFill/>
          </p:spPr>
          <p:txBody>
            <a:bodyPr wrap="square" rtlCol="0">
              <a:spAutoFit/>
            </a:bodyPr>
            <a:lstStyle/>
            <a:p>
              <a:pPr algn="ctr">
                <a:lnSpc>
                  <a:spcPct val="120000"/>
                </a:lnSpc>
              </a:pPr>
              <a:r>
                <a:rPr lang="en-US" sz="3200" baseline="30000" dirty="0">
                  <a:latin typeface="Times New Roman" pitchFamily="18" charset="0"/>
                  <a:cs typeface="Times New Roman" pitchFamily="18" charset="0"/>
                </a:rPr>
                <a:t>IV</a:t>
              </a:r>
            </a:p>
          </p:txBody>
        </p:sp>
      </p:gr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2131" y="1276349"/>
            <a:ext cx="3859624" cy="2743202"/>
          </a:xfrm>
          <a:prstGeom prst="rect">
            <a:avLst/>
          </a:prstGeom>
        </p:spPr>
      </p:pic>
      <p:sp>
        <p:nvSpPr>
          <p:cNvPr id="32" name="Oval 31"/>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40" name="TextBox 39"/>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43" name="TextBox 42"/>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44" name="TextBox 43"/>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45" name="Picture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spTree>
    <p:extLst>
      <p:ext uri="{BB962C8B-B14F-4D97-AF65-F5344CB8AC3E}">
        <p14:creationId xmlns:p14="http://schemas.microsoft.com/office/powerpoint/2010/main" val="824220259"/>
      </p:ext>
    </p:extLst>
  </p:cSld>
  <p:clrMapOvr>
    <a:masterClrMapping/>
  </p:clrMapOvr>
  <mc:AlternateContent xmlns:mc="http://schemas.openxmlformats.org/markup-compatibility/2006" xmlns:p14="http://schemas.microsoft.com/office/powerpoint/2010/main">
    <mc:Choice Requires="p14">
      <p:transition spd="slow" p14:dur="800" advTm="1771">
        <p14:flythrough dir="out"/>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53" presetClass="entr" presetSubtype="52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anim calcmode="lin" valueType="num">
                                      <p:cBhvr>
                                        <p:cTn id="26" dur="500" fill="hold"/>
                                        <p:tgtEl>
                                          <p:spTgt spid="6"/>
                                        </p:tgtEl>
                                        <p:attrNameLst>
                                          <p:attrName>ppt_x</p:attrName>
                                        </p:attrNameLst>
                                      </p:cBhvr>
                                      <p:tavLst>
                                        <p:tav tm="0">
                                          <p:val>
                                            <p:fltVal val="0.5"/>
                                          </p:val>
                                        </p:tav>
                                        <p:tav tm="100000">
                                          <p:val>
                                            <p:strVal val="#ppt_x"/>
                                          </p:val>
                                        </p:tav>
                                      </p:tavLst>
                                    </p:anim>
                                    <p:anim calcmode="lin" valueType="num">
                                      <p:cBhvr>
                                        <p:cTn id="27" dur="500" fill="hold"/>
                                        <p:tgtEl>
                                          <p:spTgt spid="6"/>
                                        </p:tgtEl>
                                        <p:attrNameLst>
                                          <p:attrName>ppt_y</p:attrName>
                                        </p:attrNameLst>
                                      </p:cBhvr>
                                      <p:tavLst>
                                        <p:tav tm="0">
                                          <p:val>
                                            <p:fltVal val="0.5"/>
                                          </p:val>
                                        </p:tav>
                                        <p:tav tm="100000">
                                          <p:val>
                                            <p:strVal val="#ppt_y"/>
                                          </p:val>
                                        </p:tav>
                                      </p:tavLst>
                                    </p:anim>
                                  </p:childTnLst>
                                </p:cTn>
                              </p:par>
                            </p:childTnLst>
                          </p:cTn>
                        </p:par>
                        <p:par>
                          <p:cTn id="28" fill="hold">
                            <p:stCondLst>
                              <p:cond delay="2000"/>
                            </p:stCondLst>
                            <p:childTnLst>
                              <p:par>
                                <p:cTn id="29" presetID="53" presetClass="entr" presetSubtype="528" fill="hold" nodeType="afterEffect">
                                  <p:stCondLst>
                                    <p:cond delay="0"/>
                                  </p:stCondLst>
                                  <p:childTnLst>
                                    <p:set>
                                      <p:cBhvr>
                                        <p:cTn id="30" dur="1" fill="hold">
                                          <p:stCondLst>
                                            <p:cond delay="0"/>
                                          </p:stCondLst>
                                        </p:cTn>
                                        <p:tgtEl>
                                          <p:spTgt spid="79"/>
                                        </p:tgtEl>
                                        <p:attrNameLst>
                                          <p:attrName>style.visibility</p:attrName>
                                        </p:attrNameLst>
                                      </p:cBhvr>
                                      <p:to>
                                        <p:strVal val="visible"/>
                                      </p:to>
                                    </p:set>
                                    <p:anim calcmode="lin" valueType="num">
                                      <p:cBhvr>
                                        <p:cTn id="31" dur="500" fill="hold"/>
                                        <p:tgtEl>
                                          <p:spTgt spid="79"/>
                                        </p:tgtEl>
                                        <p:attrNameLst>
                                          <p:attrName>ppt_w</p:attrName>
                                        </p:attrNameLst>
                                      </p:cBhvr>
                                      <p:tavLst>
                                        <p:tav tm="0">
                                          <p:val>
                                            <p:fltVal val="0"/>
                                          </p:val>
                                        </p:tav>
                                        <p:tav tm="100000">
                                          <p:val>
                                            <p:strVal val="#ppt_w"/>
                                          </p:val>
                                        </p:tav>
                                      </p:tavLst>
                                    </p:anim>
                                    <p:anim calcmode="lin" valueType="num">
                                      <p:cBhvr>
                                        <p:cTn id="32" dur="500" fill="hold"/>
                                        <p:tgtEl>
                                          <p:spTgt spid="79"/>
                                        </p:tgtEl>
                                        <p:attrNameLst>
                                          <p:attrName>ppt_h</p:attrName>
                                        </p:attrNameLst>
                                      </p:cBhvr>
                                      <p:tavLst>
                                        <p:tav tm="0">
                                          <p:val>
                                            <p:fltVal val="0"/>
                                          </p:val>
                                        </p:tav>
                                        <p:tav tm="100000">
                                          <p:val>
                                            <p:strVal val="#ppt_h"/>
                                          </p:val>
                                        </p:tav>
                                      </p:tavLst>
                                    </p:anim>
                                    <p:animEffect transition="in" filter="fade">
                                      <p:cBhvr>
                                        <p:cTn id="33" dur="500"/>
                                        <p:tgtEl>
                                          <p:spTgt spid="79"/>
                                        </p:tgtEl>
                                      </p:cBhvr>
                                    </p:animEffect>
                                    <p:anim calcmode="lin" valueType="num">
                                      <p:cBhvr>
                                        <p:cTn id="34" dur="500" fill="hold"/>
                                        <p:tgtEl>
                                          <p:spTgt spid="79"/>
                                        </p:tgtEl>
                                        <p:attrNameLst>
                                          <p:attrName>ppt_x</p:attrName>
                                        </p:attrNameLst>
                                      </p:cBhvr>
                                      <p:tavLst>
                                        <p:tav tm="0">
                                          <p:val>
                                            <p:fltVal val="0.5"/>
                                          </p:val>
                                        </p:tav>
                                        <p:tav tm="100000">
                                          <p:val>
                                            <p:strVal val="#ppt_x"/>
                                          </p:val>
                                        </p:tav>
                                      </p:tavLst>
                                    </p:anim>
                                    <p:anim calcmode="lin" valueType="num">
                                      <p:cBhvr>
                                        <p:cTn id="35" dur="500" fill="hold"/>
                                        <p:tgtEl>
                                          <p:spTgt spid="79"/>
                                        </p:tgtEl>
                                        <p:attrNameLst>
                                          <p:attrName>ppt_y</p:attrName>
                                        </p:attrNameLst>
                                      </p:cBhvr>
                                      <p:tavLst>
                                        <p:tav tm="0">
                                          <p:val>
                                            <p:fltVal val="0.5"/>
                                          </p:val>
                                        </p:tav>
                                        <p:tav tm="100000">
                                          <p:val>
                                            <p:strVal val="#ppt_y"/>
                                          </p:val>
                                        </p:tav>
                                      </p:tavLst>
                                    </p:anim>
                                  </p:childTnLst>
                                </p:cTn>
                              </p:par>
                              <p:par>
                                <p:cTn id="36" presetID="31"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1000" fill="hold"/>
                                        <p:tgtEl>
                                          <p:spTgt spid="9"/>
                                        </p:tgtEl>
                                        <p:attrNameLst>
                                          <p:attrName>ppt_w</p:attrName>
                                        </p:attrNameLst>
                                      </p:cBhvr>
                                      <p:tavLst>
                                        <p:tav tm="0">
                                          <p:val>
                                            <p:fltVal val="0"/>
                                          </p:val>
                                        </p:tav>
                                        <p:tav tm="100000">
                                          <p:val>
                                            <p:strVal val="#ppt_w"/>
                                          </p:val>
                                        </p:tav>
                                      </p:tavLst>
                                    </p:anim>
                                    <p:anim calcmode="lin" valueType="num">
                                      <p:cBhvr>
                                        <p:cTn id="39" dur="1000" fill="hold"/>
                                        <p:tgtEl>
                                          <p:spTgt spid="9"/>
                                        </p:tgtEl>
                                        <p:attrNameLst>
                                          <p:attrName>ppt_h</p:attrName>
                                        </p:attrNameLst>
                                      </p:cBhvr>
                                      <p:tavLst>
                                        <p:tav tm="0">
                                          <p:val>
                                            <p:fltVal val="0"/>
                                          </p:val>
                                        </p:tav>
                                        <p:tav tm="100000">
                                          <p:val>
                                            <p:strVal val="#ppt_h"/>
                                          </p:val>
                                        </p:tav>
                                      </p:tavLst>
                                    </p:anim>
                                    <p:anim calcmode="lin" valueType="num">
                                      <p:cBhvr>
                                        <p:cTn id="40" dur="1000" fill="hold"/>
                                        <p:tgtEl>
                                          <p:spTgt spid="9"/>
                                        </p:tgtEl>
                                        <p:attrNameLst>
                                          <p:attrName>style.rotation</p:attrName>
                                        </p:attrNameLst>
                                      </p:cBhvr>
                                      <p:tavLst>
                                        <p:tav tm="0">
                                          <p:val>
                                            <p:fltVal val="90"/>
                                          </p:val>
                                        </p:tav>
                                        <p:tav tm="100000">
                                          <p:val>
                                            <p:fltVal val="0"/>
                                          </p:val>
                                        </p:tav>
                                      </p:tavLst>
                                    </p:anim>
                                    <p:animEffect transition="in" filter="fade">
                                      <p:cBhvr>
                                        <p:cTn id="41" dur="1000"/>
                                        <p:tgtEl>
                                          <p:spTgt spid="9"/>
                                        </p:tgtEl>
                                      </p:cBhvr>
                                    </p:animEffect>
                                  </p:childTnLst>
                                </p:cTn>
                              </p:par>
                            </p:childTnLst>
                          </p:cTn>
                        </p:par>
                        <p:par>
                          <p:cTn id="42" fill="hold">
                            <p:stCondLst>
                              <p:cond delay="3000"/>
                            </p:stCondLst>
                            <p:childTnLst>
                              <p:par>
                                <p:cTn id="43" presetID="31" presetClass="entr" presetSubtype="0" fill="hold" grpId="0" nodeType="afterEffect">
                                  <p:stCondLst>
                                    <p:cond delay="0"/>
                                  </p:stCondLst>
                                  <p:childTnLst>
                                    <p:set>
                                      <p:cBhvr>
                                        <p:cTn id="44" dur="1" fill="hold">
                                          <p:stCondLst>
                                            <p:cond delay="0"/>
                                          </p:stCondLst>
                                        </p:cTn>
                                        <p:tgtEl>
                                          <p:spTgt spid="73"/>
                                        </p:tgtEl>
                                        <p:attrNameLst>
                                          <p:attrName>style.visibility</p:attrName>
                                        </p:attrNameLst>
                                      </p:cBhvr>
                                      <p:to>
                                        <p:strVal val="visible"/>
                                      </p:to>
                                    </p:set>
                                    <p:anim calcmode="lin" valueType="num">
                                      <p:cBhvr>
                                        <p:cTn id="45" dur="1000" fill="hold"/>
                                        <p:tgtEl>
                                          <p:spTgt spid="73"/>
                                        </p:tgtEl>
                                        <p:attrNameLst>
                                          <p:attrName>ppt_w</p:attrName>
                                        </p:attrNameLst>
                                      </p:cBhvr>
                                      <p:tavLst>
                                        <p:tav tm="0">
                                          <p:val>
                                            <p:fltVal val="0"/>
                                          </p:val>
                                        </p:tav>
                                        <p:tav tm="100000">
                                          <p:val>
                                            <p:strVal val="#ppt_w"/>
                                          </p:val>
                                        </p:tav>
                                      </p:tavLst>
                                    </p:anim>
                                    <p:anim calcmode="lin" valueType="num">
                                      <p:cBhvr>
                                        <p:cTn id="46" dur="1000" fill="hold"/>
                                        <p:tgtEl>
                                          <p:spTgt spid="73"/>
                                        </p:tgtEl>
                                        <p:attrNameLst>
                                          <p:attrName>ppt_h</p:attrName>
                                        </p:attrNameLst>
                                      </p:cBhvr>
                                      <p:tavLst>
                                        <p:tav tm="0">
                                          <p:val>
                                            <p:fltVal val="0"/>
                                          </p:val>
                                        </p:tav>
                                        <p:tav tm="100000">
                                          <p:val>
                                            <p:strVal val="#ppt_h"/>
                                          </p:val>
                                        </p:tav>
                                      </p:tavLst>
                                    </p:anim>
                                    <p:anim calcmode="lin" valueType="num">
                                      <p:cBhvr>
                                        <p:cTn id="47" dur="1000" fill="hold"/>
                                        <p:tgtEl>
                                          <p:spTgt spid="73"/>
                                        </p:tgtEl>
                                        <p:attrNameLst>
                                          <p:attrName>style.rotation</p:attrName>
                                        </p:attrNameLst>
                                      </p:cBhvr>
                                      <p:tavLst>
                                        <p:tav tm="0">
                                          <p:val>
                                            <p:fltVal val="90"/>
                                          </p:val>
                                        </p:tav>
                                        <p:tav tm="100000">
                                          <p:val>
                                            <p:fltVal val="0"/>
                                          </p:val>
                                        </p:tav>
                                      </p:tavLst>
                                    </p:anim>
                                    <p:animEffect transition="in" filter="fade">
                                      <p:cBhvr>
                                        <p:cTn id="48" dur="1000"/>
                                        <p:tgtEl>
                                          <p:spTgt spid="73"/>
                                        </p:tgtEl>
                                      </p:cBhvr>
                                    </p:animEffect>
                                  </p:childTnLst>
                                </p:cTn>
                              </p:par>
                              <p:par>
                                <p:cTn id="49" presetID="3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p:cTn id="51" dur="1000" fill="hold"/>
                                        <p:tgtEl>
                                          <p:spTgt spid="31"/>
                                        </p:tgtEl>
                                        <p:attrNameLst>
                                          <p:attrName>ppt_w</p:attrName>
                                        </p:attrNameLst>
                                      </p:cBhvr>
                                      <p:tavLst>
                                        <p:tav tm="0">
                                          <p:val>
                                            <p:fltVal val="0"/>
                                          </p:val>
                                        </p:tav>
                                        <p:tav tm="100000">
                                          <p:val>
                                            <p:strVal val="#ppt_w"/>
                                          </p:val>
                                        </p:tav>
                                      </p:tavLst>
                                    </p:anim>
                                    <p:anim calcmode="lin" valueType="num">
                                      <p:cBhvr>
                                        <p:cTn id="52" dur="1000" fill="hold"/>
                                        <p:tgtEl>
                                          <p:spTgt spid="31"/>
                                        </p:tgtEl>
                                        <p:attrNameLst>
                                          <p:attrName>ppt_h</p:attrName>
                                        </p:attrNameLst>
                                      </p:cBhvr>
                                      <p:tavLst>
                                        <p:tav tm="0">
                                          <p:val>
                                            <p:fltVal val="0"/>
                                          </p:val>
                                        </p:tav>
                                        <p:tav tm="100000">
                                          <p:val>
                                            <p:strVal val="#ppt_h"/>
                                          </p:val>
                                        </p:tav>
                                      </p:tavLst>
                                    </p:anim>
                                    <p:anim calcmode="lin" valueType="num">
                                      <p:cBhvr>
                                        <p:cTn id="53" dur="1000" fill="hold"/>
                                        <p:tgtEl>
                                          <p:spTgt spid="31"/>
                                        </p:tgtEl>
                                        <p:attrNameLst>
                                          <p:attrName>style.rotation</p:attrName>
                                        </p:attrNameLst>
                                      </p:cBhvr>
                                      <p:tavLst>
                                        <p:tav tm="0">
                                          <p:val>
                                            <p:fltVal val="90"/>
                                          </p:val>
                                        </p:tav>
                                        <p:tav tm="100000">
                                          <p:val>
                                            <p:fltVal val="0"/>
                                          </p:val>
                                        </p:tav>
                                      </p:tavLst>
                                    </p:anim>
                                    <p:animEffect transition="in" filter="fade">
                                      <p:cBhvr>
                                        <p:cTn id="54" dur="1000"/>
                                        <p:tgtEl>
                                          <p:spTgt spid="31"/>
                                        </p:tgtEl>
                                      </p:cBhvr>
                                    </p:animEffect>
                                  </p:childTnLst>
                                </p:cTn>
                              </p:par>
                            </p:childTnLst>
                          </p:cTn>
                        </p:par>
                        <p:par>
                          <p:cTn id="55" fill="hold">
                            <p:stCondLst>
                              <p:cond delay="4000"/>
                            </p:stCondLst>
                            <p:childTnLst>
                              <p:par>
                                <p:cTn id="56" presetID="22" presetClass="entr" presetSubtype="4" fill="hold" grpId="0" nodeType="after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down)">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097041" y="1116081"/>
            <a:ext cx="1905000" cy="2370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009319"/>
            <a:ext cx="2920536" cy="391231"/>
          </a:xfrm>
          <a:prstGeom prst="rect">
            <a:avLst/>
          </a:prstGeom>
        </p:spPr>
      </p:pic>
      <p:grpSp>
        <p:nvGrpSpPr>
          <p:cNvPr id="8" name="Group 7"/>
          <p:cNvGrpSpPr/>
          <p:nvPr/>
        </p:nvGrpSpPr>
        <p:grpSpPr>
          <a:xfrm>
            <a:off x="332836" y="211454"/>
            <a:ext cx="3629564" cy="904627"/>
            <a:chOff x="209740" y="211454"/>
            <a:chExt cx="3629564" cy="904627"/>
          </a:xfrm>
        </p:grpSpPr>
        <p:sp>
          <p:nvSpPr>
            <p:cNvPr id="3" name="TextBox 2"/>
            <p:cNvSpPr txBox="1"/>
            <p:nvPr/>
          </p:nvSpPr>
          <p:spPr>
            <a:xfrm>
              <a:off x="209740" y="211454"/>
              <a:ext cx="3054717" cy="769441"/>
            </a:xfrm>
            <a:prstGeom prst="rect">
              <a:avLst/>
            </a:prstGeom>
            <a:noFill/>
          </p:spPr>
          <p:txBody>
            <a:bodyPr wrap="square" rtlCol="0">
              <a:spAutoFit/>
            </a:bodyPr>
            <a:lstStyle/>
            <a:p>
              <a:r>
                <a:rPr lang="en-US" sz="4400" dirty="0">
                  <a:solidFill>
                    <a:schemeClr val="accent1">
                      <a:lumMod val="50000"/>
                    </a:schemeClr>
                  </a:solidFill>
                  <a:latin typeface="Oswald" pitchFamily="50"/>
                </a:rPr>
                <a:t>Our Services</a:t>
              </a:r>
            </a:p>
          </p:txBody>
        </p:sp>
        <p:sp>
          <p:nvSpPr>
            <p:cNvPr id="51" name="TextBox 50"/>
            <p:cNvSpPr txBox="1"/>
            <p:nvPr/>
          </p:nvSpPr>
          <p:spPr>
            <a:xfrm>
              <a:off x="255759" y="880119"/>
              <a:ext cx="35835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Details Services / Online Public Relation, Press Release Optimization</a:t>
              </a:r>
            </a:p>
          </p:txBody>
        </p:sp>
      </p:grpSp>
      <p:sp>
        <p:nvSpPr>
          <p:cNvPr id="73" name="TextBox 72"/>
          <p:cNvSpPr txBox="1"/>
          <p:nvPr/>
        </p:nvSpPr>
        <p:spPr>
          <a:xfrm>
            <a:off x="3124200" y="1916490"/>
            <a:ext cx="1810567" cy="1569660"/>
          </a:xfrm>
          <a:prstGeom prst="rect">
            <a:avLst/>
          </a:prstGeom>
          <a:noFill/>
        </p:spPr>
        <p:txBody>
          <a:bodyPr wrap="square" rtlCol="0">
            <a:spAutoFit/>
          </a:bodyPr>
          <a:lstStyle/>
          <a:p>
            <a:pPr algn="r"/>
            <a:r>
              <a:rPr lang="en-US" sz="3600" baseline="30000" dirty="0">
                <a:solidFill>
                  <a:schemeClr val="accent1">
                    <a:lumMod val="75000"/>
                  </a:schemeClr>
                </a:solidFill>
                <a:latin typeface="Oswald" pitchFamily="50"/>
              </a:rPr>
              <a:t>Online Public Relation / Press Release Optimization</a:t>
            </a:r>
          </a:p>
        </p:txBody>
      </p:sp>
      <p:sp>
        <p:nvSpPr>
          <p:cNvPr id="5" name="TextBox 4"/>
          <p:cNvSpPr txBox="1"/>
          <p:nvPr/>
        </p:nvSpPr>
        <p:spPr>
          <a:xfrm>
            <a:off x="5181600" y="1864023"/>
            <a:ext cx="2819400" cy="2349361"/>
          </a:xfrm>
          <a:prstGeom prst="rect">
            <a:avLst/>
          </a:prstGeom>
          <a:noFill/>
        </p:spPr>
        <p:txBody>
          <a:bodyPr wrap="square" rtlCol="0">
            <a:spAutoFit/>
          </a:bodyPr>
          <a:lstStyle/>
          <a:p>
            <a:pPr>
              <a:lnSpc>
                <a:spcPct val="125000"/>
              </a:lnSpc>
            </a:pPr>
            <a:r>
              <a:rPr lang="en-US" sz="1600" b="1" baseline="30000" dirty="0">
                <a:solidFill>
                  <a:schemeClr val="accent1">
                    <a:lumMod val="75000"/>
                  </a:schemeClr>
                </a:solidFill>
                <a:latin typeface="Sansation" pitchFamily="2" charset="0"/>
              </a:rPr>
              <a:t>Newsworthy items can spread extremely fast over the Internet, and you can easily target the audience that is interested in your message. Online PR is an efficient and less expensive route than traditional public relations. Online press releases also add SEO and website optimization benefits by sending traffic and links back to your site. We can help you announce new developments in your company and make the most of the SEO and PR benefits.</a:t>
            </a:r>
          </a:p>
        </p:txBody>
      </p:sp>
      <p:cxnSp>
        <p:nvCxnSpPr>
          <p:cNvPr id="26" name="Straight Connector 25"/>
          <p:cNvCxnSpPr/>
          <p:nvPr/>
        </p:nvCxnSpPr>
        <p:spPr>
          <a:xfrm>
            <a:off x="477052" y="1116081"/>
            <a:ext cx="8666948" cy="0"/>
          </a:xfrm>
          <a:prstGeom prst="line">
            <a:avLst/>
          </a:prstGeom>
          <a:ln w="19050" cap="sq">
            <a:solidFill>
              <a:schemeClr val="tx2">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279776" y="417188"/>
            <a:ext cx="529737" cy="549081"/>
            <a:chOff x="3279776" y="417188"/>
            <a:chExt cx="529737" cy="549081"/>
          </a:xfrm>
        </p:grpSpPr>
        <p:grpSp>
          <p:nvGrpSpPr>
            <p:cNvPr id="84" name="Group 83"/>
            <p:cNvGrpSpPr/>
            <p:nvPr/>
          </p:nvGrpSpPr>
          <p:grpSpPr>
            <a:xfrm>
              <a:off x="3282599" y="417188"/>
              <a:ext cx="526914" cy="468363"/>
              <a:chOff x="4258302" y="819150"/>
              <a:chExt cx="1366681" cy="1214812"/>
            </a:xfrm>
          </p:grpSpPr>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95" name="Oval 9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3279776" y="514350"/>
              <a:ext cx="497295" cy="451919"/>
            </a:xfrm>
            <a:prstGeom prst="rect">
              <a:avLst/>
            </a:prstGeom>
            <a:noFill/>
          </p:spPr>
          <p:txBody>
            <a:bodyPr wrap="square" rtlCol="0">
              <a:spAutoFit/>
            </a:bodyPr>
            <a:lstStyle/>
            <a:p>
              <a:pPr algn="ctr">
                <a:lnSpc>
                  <a:spcPct val="120000"/>
                </a:lnSpc>
              </a:pPr>
              <a:r>
                <a:rPr lang="en-US" sz="3200" baseline="30000" dirty="0">
                  <a:latin typeface="Times New Roman" pitchFamily="18" charset="0"/>
                  <a:cs typeface="Times New Roman" pitchFamily="18" charset="0"/>
                </a:rPr>
                <a:t>V</a:t>
              </a: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473" y="1318723"/>
            <a:ext cx="2082108" cy="2689388"/>
          </a:xfrm>
          <a:prstGeom prst="rect">
            <a:avLst/>
          </a:prstGeom>
        </p:spPr>
      </p:pic>
      <p:sp>
        <p:nvSpPr>
          <p:cNvPr id="31" name="Oval 30"/>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39" name="TextBox 38"/>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40" name="TextBox 39"/>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43" name="TextBox 42"/>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45" name="Picture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spTree>
    <p:extLst>
      <p:ext uri="{BB962C8B-B14F-4D97-AF65-F5344CB8AC3E}">
        <p14:creationId xmlns:p14="http://schemas.microsoft.com/office/powerpoint/2010/main" val="3754455343"/>
      </p:ext>
    </p:extLst>
  </p:cSld>
  <p:clrMapOvr>
    <a:masterClrMapping/>
  </p:clrMapOvr>
  <mc:AlternateContent xmlns:mc="http://schemas.openxmlformats.org/markup-compatibility/2006" xmlns:p14="http://schemas.microsoft.com/office/powerpoint/2010/main">
    <mc:Choice Requires="p14">
      <p:transition spd="slow" p14:dur="900" advTm="1771">
        <p14:flythrough hasBounce="1"/>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14" presetClass="entr" presetSubtype="1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randombar(horizontal)">
                                      <p:cBhvr>
                                        <p:cTn id="23" dur="500"/>
                                        <p:tgtEl>
                                          <p:spTgt spid="2"/>
                                        </p:tgtEl>
                                      </p:cBhvr>
                                    </p:animEffect>
                                  </p:childTnLst>
                                </p:cTn>
                              </p:par>
                            </p:childTnLst>
                          </p:cTn>
                        </p:par>
                        <p:par>
                          <p:cTn id="24" fill="hold">
                            <p:stCondLst>
                              <p:cond delay="2000"/>
                            </p:stCondLst>
                            <p:childTnLst>
                              <p:par>
                                <p:cTn id="25" presetID="14" presetClass="entr" presetSubtype="10" fill="hold" nodeType="after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randombar(horizontal)">
                                      <p:cBhvr>
                                        <p:cTn id="27" dur="500"/>
                                        <p:tgtEl>
                                          <p:spTgt spid="79"/>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500"/>
                                        <p:tgtEl>
                                          <p:spTgt spid="17"/>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wipe(up)">
                                      <p:cBhvr>
                                        <p:cTn id="35" dur="500"/>
                                        <p:tgtEl>
                                          <p:spTgt spid="73"/>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3"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246168"/>
            <a:ext cx="2286000" cy="1108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8" name="Group 7"/>
          <p:cNvGrpSpPr/>
          <p:nvPr/>
        </p:nvGrpSpPr>
        <p:grpSpPr>
          <a:xfrm>
            <a:off x="332836" y="211454"/>
            <a:ext cx="3629564" cy="904627"/>
            <a:chOff x="209740" y="211454"/>
            <a:chExt cx="3629564" cy="904627"/>
          </a:xfrm>
        </p:grpSpPr>
        <p:sp>
          <p:nvSpPr>
            <p:cNvPr id="3" name="TextBox 2"/>
            <p:cNvSpPr txBox="1"/>
            <p:nvPr/>
          </p:nvSpPr>
          <p:spPr>
            <a:xfrm>
              <a:off x="209740" y="211454"/>
              <a:ext cx="3054717" cy="769441"/>
            </a:xfrm>
            <a:prstGeom prst="rect">
              <a:avLst/>
            </a:prstGeom>
            <a:noFill/>
          </p:spPr>
          <p:txBody>
            <a:bodyPr wrap="square" rtlCol="0">
              <a:spAutoFit/>
            </a:bodyPr>
            <a:lstStyle/>
            <a:p>
              <a:r>
                <a:rPr lang="en-US" sz="4400" dirty="0">
                  <a:solidFill>
                    <a:schemeClr val="accent1">
                      <a:lumMod val="50000"/>
                    </a:schemeClr>
                  </a:solidFill>
                  <a:latin typeface="Oswald" pitchFamily="50"/>
                </a:rPr>
                <a:t>Our Services</a:t>
              </a:r>
            </a:p>
          </p:txBody>
        </p:sp>
        <p:sp>
          <p:nvSpPr>
            <p:cNvPr id="51" name="TextBox 50"/>
            <p:cNvSpPr txBox="1"/>
            <p:nvPr/>
          </p:nvSpPr>
          <p:spPr>
            <a:xfrm>
              <a:off x="255759" y="880119"/>
              <a:ext cx="35835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Details Services / Local Search Optimization</a:t>
              </a:r>
            </a:p>
          </p:txBody>
        </p:sp>
      </p:grpSp>
      <p:sp>
        <p:nvSpPr>
          <p:cNvPr id="73" name="TextBox 72"/>
          <p:cNvSpPr txBox="1"/>
          <p:nvPr/>
        </p:nvSpPr>
        <p:spPr>
          <a:xfrm>
            <a:off x="273992" y="2529912"/>
            <a:ext cx="1810567" cy="830997"/>
          </a:xfrm>
          <a:prstGeom prst="rect">
            <a:avLst/>
          </a:prstGeom>
          <a:noFill/>
        </p:spPr>
        <p:txBody>
          <a:bodyPr wrap="square" rtlCol="0">
            <a:spAutoFit/>
          </a:bodyPr>
          <a:lstStyle/>
          <a:p>
            <a:pPr algn="r"/>
            <a:r>
              <a:rPr lang="en-US" sz="3600" baseline="30000" dirty="0">
                <a:solidFill>
                  <a:schemeClr val="accent1">
                    <a:lumMod val="75000"/>
                  </a:schemeClr>
                </a:solidFill>
                <a:latin typeface="Oswald" pitchFamily="50"/>
              </a:rPr>
              <a:t>Local Search Optimization</a:t>
            </a:r>
          </a:p>
        </p:txBody>
      </p:sp>
      <p:sp>
        <p:nvSpPr>
          <p:cNvPr id="5" name="TextBox 4"/>
          <p:cNvSpPr txBox="1"/>
          <p:nvPr/>
        </p:nvSpPr>
        <p:spPr>
          <a:xfrm>
            <a:off x="5673802" y="1933446"/>
            <a:ext cx="2541868" cy="1733808"/>
          </a:xfrm>
          <a:prstGeom prst="rect">
            <a:avLst/>
          </a:prstGeom>
          <a:noFill/>
        </p:spPr>
        <p:txBody>
          <a:bodyPr wrap="square" rtlCol="0">
            <a:spAutoFit/>
          </a:bodyPr>
          <a:lstStyle/>
          <a:p>
            <a:pPr>
              <a:lnSpc>
                <a:spcPct val="125000"/>
              </a:lnSpc>
            </a:pPr>
            <a:r>
              <a:rPr lang="en-US" sz="1600" b="1" baseline="30000" dirty="0">
                <a:solidFill>
                  <a:schemeClr val="accent1">
                    <a:lumMod val="75000"/>
                  </a:schemeClr>
                </a:solidFill>
                <a:latin typeface="Sansation" pitchFamily="2" charset="0"/>
              </a:rPr>
              <a:t>With the development and recent improvements of smart phones, mobile search engine usage is increasing in popularity. Optimizing for mobile SEO solicits a unique strategy that facilitates quick and easy viewing of the most important information about your business.</a:t>
            </a:r>
          </a:p>
        </p:txBody>
      </p:sp>
      <p:cxnSp>
        <p:nvCxnSpPr>
          <p:cNvPr id="26" name="Straight Connector 25"/>
          <p:cNvCxnSpPr/>
          <p:nvPr/>
        </p:nvCxnSpPr>
        <p:spPr>
          <a:xfrm>
            <a:off x="477052" y="1116081"/>
            <a:ext cx="8666948" cy="0"/>
          </a:xfrm>
          <a:prstGeom prst="line">
            <a:avLst/>
          </a:prstGeom>
          <a:ln w="19050" cap="sq">
            <a:solidFill>
              <a:schemeClr val="tx2">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279776" y="417188"/>
            <a:ext cx="529737" cy="549081"/>
            <a:chOff x="3279776" y="417188"/>
            <a:chExt cx="529737" cy="549081"/>
          </a:xfrm>
        </p:grpSpPr>
        <p:grpSp>
          <p:nvGrpSpPr>
            <p:cNvPr id="84" name="Group 83"/>
            <p:cNvGrpSpPr/>
            <p:nvPr/>
          </p:nvGrpSpPr>
          <p:grpSpPr>
            <a:xfrm>
              <a:off x="3282599" y="417188"/>
              <a:ext cx="526914" cy="468363"/>
              <a:chOff x="4258302" y="819150"/>
              <a:chExt cx="1366681" cy="1214812"/>
            </a:xfrm>
          </p:grpSpPr>
          <p:pic>
            <p:nvPicPr>
              <p:cNvPr id="94" name="Pictur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95" name="Oval 9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3279776" y="514350"/>
              <a:ext cx="497295" cy="451919"/>
            </a:xfrm>
            <a:prstGeom prst="rect">
              <a:avLst/>
            </a:prstGeom>
            <a:noFill/>
          </p:spPr>
          <p:txBody>
            <a:bodyPr wrap="square" rtlCol="0">
              <a:spAutoFit/>
            </a:bodyPr>
            <a:lstStyle/>
            <a:p>
              <a:pPr algn="ctr">
                <a:lnSpc>
                  <a:spcPct val="120000"/>
                </a:lnSpc>
              </a:pPr>
              <a:r>
                <a:rPr lang="en-US" sz="3200" baseline="30000" dirty="0">
                  <a:latin typeface="Times New Roman" pitchFamily="18" charset="0"/>
                  <a:cs typeface="Times New Roman" pitchFamily="18" charset="0"/>
                </a:rPr>
                <a:t>VI</a:t>
              </a: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214" y="1512833"/>
            <a:ext cx="2649159" cy="2903371"/>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454" y="4279638"/>
            <a:ext cx="2194242" cy="293938"/>
          </a:xfrm>
          <a:prstGeom prst="rect">
            <a:avLst/>
          </a:prstGeom>
        </p:spPr>
      </p:pic>
      <p:sp>
        <p:nvSpPr>
          <p:cNvPr id="32" name="Oval 31"/>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40" name="TextBox 39"/>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43" name="TextBox 42"/>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44" name="TextBox 43"/>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spTree>
    <p:extLst>
      <p:ext uri="{BB962C8B-B14F-4D97-AF65-F5344CB8AC3E}">
        <p14:creationId xmlns:p14="http://schemas.microsoft.com/office/powerpoint/2010/main" val="410451489"/>
      </p:ext>
    </p:extLst>
  </p:cSld>
  <p:clrMapOvr>
    <a:masterClrMapping/>
  </p:clrMapOvr>
  <mc:AlternateContent xmlns:mc="http://schemas.openxmlformats.org/markup-compatibility/2006" xmlns:p14="http://schemas.microsoft.com/office/powerpoint/2010/main">
    <mc:Choice Requires="p14">
      <p:transition spd="slow" p14:dur="900" advTm="1771">
        <p14:flythrough dir="out" hasBounce="1"/>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8"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 calcmode="lin" valueType="num">
                                      <p:cBhvr additive="base">
                                        <p:cTn id="24" dur="500" fill="hold"/>
                                        <p:tgtEl>
                                          <p:spTgt spid="73"/>
                                        </p:tgtEl>
                                        <p:attrNameLst>
                                          <p:attrName>ppt_x</p:attrName>
                                        </p:attrNameLst>
                                      </p:cBhvr>
                                      <p:tavLst>
                                        <p:tav tm="0">
                                          <p:val>
                                            <p:strVal val="0-#ppt_w/2"/>
                                          </p:val>
                                        </p:tav>
                                        <p:tav tm="100000">
                                          <p:val>
                                            <p:strVal val="#ppt_x"/>
                                          </p:val>
                                        </p:tav>
                                      </p:tavLst>
                                    </p:anim>
                                    <p:anim calcmode="lin" valueType="num">
                                      <p:cBhvr additive="base">
                                        <p:cTn id="25" dur="500" fill="hold"/>
                                        <p:tgtEl>
                                          <p:spTgt spid="73"/>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nip and Round Single Corner Rectangle 10"/>
          <p:cNvSpPr/>
          <p:nvPr/>
        </p:nvSpPr>
        <p:spPr>
          <a:xfrm flipH="1">
            <a:off x="5620602" y="1832951"/>
            <a:ext cx="3523397" cy="2110399"/>
          </a:xfrm>
          <a:prstGeom prst="snip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32836" y="211454"/>
            <a:ext cx="3629564" cy="904627"/>
            <a:chOff x="209740" y="211454"/>
            <a:chExt cx="3629564" cy="904627"/>
          </a:xfrm>
        </p:grpSpPr>
        <p:sp>
          <p:nvSpPr>
            <p:cNvPr id="3" name="TextBox 2"/>
            <p:cNvSpPr txBox="1"/>
            <p:nvPr/>
          </p:nvSpPr>
          <p:spPr>
            <a:xfrm>
              <a:off x="209740" y="211454"/>
              <a:ext cx="3054717" cy="769441"/>
            </a:xfrm>
            <a:prstGeom prst="rect">
              <a:avLst/>
            </a:prstGeom>
            <a:noFill/>
          </p:spPr>
          <p:txBody>
            <a:bodyPr wrap="square" rtlCol="0">
              <a:spAutoFit/>
            </a:bodyPr>
            <a:lstStyle/>
            <a:p>
              <a:r>
                <a:rPr lang="en-US" sz="4400" dirty="0">
                  <a:solidFill>
                    <a:schemeClr val="accent1">
                      <a:lumMod val="50000"/>
                    </a:schemeClr>
                  </a:solidFill>
                  <a:latin typeface="Oswald" pitchFamily="50"/>
                </a:rPr>
                <a:t>Our Services</a:t>
              </a:r>
            </a:p>
          </p:txBody>
        </p:sp>
        <p:sp>
          <p:nvSpPr>
            <p:cNvPr id="51" name="TextBox 50"/>
            <p:cNvSpPr txBox="1"/>
            <p:nvPr/>
          </p:nvSpPr>
          <p:spPr>
            <a:xfrm>
              <a:off x="255759" y="880119"/>
              <a:ext cx="35835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Details Services / Mobile SEO</a:t>
              </a:r>
            </a:p>
          </p:txBody>
        </p:sp>
      </p:grpSp>
      <p:sp>
        <p:nvSpPr>
          <p:cNvPr id="73" name="TextBox 72"/>
          <p:cNvSpPr txBox="1"/>
          <p:nvPr/>
        </p:nvSpPr>
        <p:spPr>
          <a:xfrm>
            <a:off x="381550" y="1832951"/>
            <a:ext cx="1810567" cy="461665"/>
          </a:xfrm>
          <a:prstGeom prst="rect">
            <a:avLst/>
          </a:prstGeom>
          <a:noFill/>
        </p:spPr>
        <p:txBody>
          <a:bodyPr wrap="square" rtlCol="0">
            <a:spAutoFit/>
          </a:bodyPr>
          <a:lstStyle/>
          <a:p>
            <a:r>
              <a:rPr lang="en-US" sz="3600" baseline="30000" dirty="0">
                <a:solidFill>
                  <a:schemeClr val="accent1">
                    <a:lumMod val="75000"/>
                  </a:schemeClr>
                </a:solidFill>
                <a:latin typeface="Oswald" pitchFamily="50"/>
              </a:rPr>
              <a:t>Mobile SEO</a:t>
            </a:r>
          </a:p>
        </p:txBody>
      </p:sp>
      <p:sp>
        <p:nvSpPr>
          <p:cNvPr id="5" name="TextBox 4"/>
          <p:cNvSpPr txBox="1"/>
          <p:nvPr/>
        </p:nvSpPr>
        <p:spPr>
          <a:xfrm>
            <a:off x="381709" y="2153476"/>
            <a:ext cx="2873201" cy="1528624"/>
          </a:xfrm>
          <a:prstGeom prst="rect">
            <a:avLst/>
          </a:prstGeom>
          <a:noFill/>
        </p:spPr>
        <p:txBody>
          <a:bodyPr wrap="square" rtlCol="0">
            <a:spAutoFit/>
          </a:bodyPr>
          <a:lstStyle/>
          <a:p>
            <a:pPr>
              <a:lnSpc>
                <a:spcPct val="125000"/>
              </a:lnSpc>
            </a:pPr>
            <a:r>
              <a:rPr lang="en-US" sz="1600" b="1" baseline="30000" dirty="0">
                <a:solidFill>
                  <a:schemeClr val="accent1">
                    <a:lumMod val="75000"/>
                  </a:schemeClr>
                </a:solidFill>
                <a:latin typeface="Sansation" pitchFamily="2" charset="0"/>
              </a:rPr>
              <a:t>With the development and recent improvements of smart phones, mobile search engine usage is increasing in popularity. Optimizing for mobile SEO solicits a unique strategy that facilitates quick and easy viewing of the most important information about your business.</a:t>
            </a:r>
          </a:p>
        </p:txBody>
      </p:sp>
      <p:cxnSp>
        <p:nvCxnSpPr>
          <p:cNvPr id="26" name="Straight Connector 25"/>
          <p:cNvCxnSpPr/>
          <p:nvPr/>
        </p:nvCxnSpPr>
        <p:spPr>
          <a:xfrm>
            <a:off x="477052" y="1116081"/>
            <a:ext cx="8666948" cy="0"/>
          </a:xfrm>
          <a:prstGeom prst="line">
            <a:avLst/>
          </a:prstGeom>
          <a:ln w="19050" cap="sq">
            <a:solidFill>
              <a:schemeClr val="tx2">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254911" y="417188"/>
            <a:ext cx="554602" cy="848843"/>
            <a:chOff x="3254911" y="417188"/>
            <a:chExt cx="554602" cy="848843"/>
          </a:xfrm>
        </p:grpSpPr>
        <p:grpSp>
          <p:nvGrpSpPr>
            <p:cNvPr id="84" name="Group 83"/>
            <p:cNvGrpSpPr/>
            <p:nvPr/>
          </p:nvGrpSpPr>
          <p:grpSpPr>
            <a:xfrm>
              <a:off x="3282599" y="417188"/>
              <a:ext cx="526914" cy="468363"/>
              <a:chOff x="4258302" y="819150"/>
              <a:chExt cx="1366681" cy="1214812"/>
            </a:xfrm>
          </p:grpSpPr>
          <p:pic>
            <p:nvPicPr>
              <p:cNvPr id="94" name="Pictur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95" name="Oval 9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3254911" y="514350"/>
              <a:ext cx="547025" cy="751681"/>
            </a:xfrm>
            <a:prstGeom prst="rect">
              <a:avLst/>
            </a:prstGeom>
            <a:noFill/>
          </p:spPr>
          <p:txBody>
            <a:bodyPr wrap="square" rtlCol="0">
              <a:spAutoFit/>
            </a:bodyPr>
            <a:lstStyle/>
            <a:p>
              <a:pPr algn="ctr">
                <a:lnSpc>
                  <a:spcPct val="120000"/>
                </a:lnSpc>
              </a:pPr>
              <a:r>
                <a:rPr lang="en-US" sz="2800" baseline="30000" dirty="0">
                  <a:latin typeface="Times New Roman" pitchFamily="18" charset="0"/>
                  <a:cs typeface="Times New Roman" pitchFamily="18" charset="0"/>
                </a:rPr>
                <a:t>VII</a:t>
              </a:r>
            </a:p>
          </p:txBody>
        </p:sp>
      </p:gr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4174825"/>
            <a:ext cx="2194242" cy="29393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5888" y="1508238"/>
            <a:ext cx="1617715" cy="2639428"/>
          </a:xfrm>
          <a:prstGeom prst="rect">
            <a:avLst/>
          </a:prstGeom>
        </p:spPr>
      </p:pic>
      <p:sp>
        <p:nvSpPr>
          <p:cNvPr id="32" name="TextBox 31"/>
          <p:cNvSpPr txBox="1"/>
          <p:nvPr/>
        </p:nvSpPr>
        <p:spPr>
          <a:xfrm>
            <a:off x="5813674" y="2144423"/>
            <a:ext cx="2768397" cy="1733808"/>
          </a:xfrm>
          <a:prstGeom prst="rect">
            <a:avLst/>
          </a:prstGeom>
          <a:noFill/>
        </p:spPr>
        <p:txBody>
          <a:bodyPr wrap="square" rtlCol="0">
            <a:spAutoFit/>
          </a:bodyPr>
          <a:lstStyle/>
          <a:p>
            <a:pPr>
              <a:lnSpc>
                <a:spcPct val="125000"/>
              </a:lnSpc>
            </a:pPr>
            <a:r>
              <a:rPr lang="en-US" sz="1600" b="1" i="1" baseline="30000" dirty="0">
                <a:solidFill>
                  <a:schemeClr val="accent1">
                    <a:lumMod val="75000"/>
                  </a:schemeClr>
                </a:solidFill>
                <a:latin typeface="Sansation" pitchFamily="2" charset="0"/>
              </a:rPr>
              <a:t>Although traffic from mobile devices will surpass traffic from desktop devices in the very near future, there is still ample time to take inventory of your web presence discoverability across devices and set the SEO and content marketing wheels in motion to ensure maximum reach and engagement.</a:t>
            </a:r>
          </a:p>
        </p:txBody>
      </p:sp>
      <p:sp>
        <p:nvSpPr>
          <p:cNvPr id="36" name="Oval 35"/>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43" name="TextBox 42"/>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44" name="TextBox 43"/>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45" name="TextBox 44"/>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spTree>
    <p:extLst>
      <p:ext uri="{BB962C8B-B14F-4D97-AF65-F5344CB8AC3E}">
        <p14:creationId xmlns:p14="http://schemas.microsoft.com/office/powerpoint/2010/main" val="3955157841"/>
      </p:ext>
    </p:extLst>
  </p:cSld>
  <p:clrMapOvr>
    <a:masterClrMapping/>
  </p:clrMapOvr>
  <mc:AlternateContent xmlns:mc="http://schemas.openxmlformats.org/markup-compatibility/2006" xmlns:p14="http://schemas.microsoft.com/office/powerpoint/2010/main">
    <mc:Choice Requires="p14">
      <p:transition spd="slow" p14:dur="1600" advTm="1771">
        <p14:prism isContent="1" isInverted="1"/>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1+#ppt_w/2"/>
                                          </p:val>
                                        </p:tav>
                                        <p:tav tm="100000">
                                          <p:val>
                                            <p:strVal val="#ppt_x"/>
                                          </p:val>
                                        </p:tav>
                                      </p:tavLst>
                                    </p:anim>
                                    <p:anim calcmode="lin" valueType="num">
                                      <p:cBhvr additive="base">
                                        <p:cTn id="18" dur="500" fill="hold"/>
                                        <p:tgtEl>
                                          <p:spTgt spid="2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randombar(horizontal)">
                                      <p:cBhvr>
                                        <p:cTn id="26" dur="500"/>
                                        <p:tgtEl>
                                          <p:spTgt spid="31"/>
                                        </p:tgtEl>
                                      </p:cBhvr>
                                    </p:animEffect>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barn(inVertical)">
                                      <p:cBhvr>
                                        <p:cTn id="30" dur="500"/>
                                        <p:tgtEl>
                                          <p:spTgt spid="73"/>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par>
                          <p:cTn id="35" fill="hold">
                            <p:stCondLst>
                              <p:cond delay="3500"/>
                            </p:stCondLst>
                            <p:childTnLst>
                              <p:par>
                                <p:cTn id="36" presetID="22" presetClass="entr" presetSubtype="2"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3" grpId="0"/>
      <p:bldP spid="5"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1" y="1276351"/>
            <a:ext cx="3124199" cy="76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 y="2194043"/>
            <a:ext cx="3124200" cy="51869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32836" y="211454"/>
            <a:ext cx="3629564" cy="904627"/>
            <a:chOff x="209740" y="211454"/>
            <a:chExt cx="3629564" cy="904627"/>
          </a:xfrm>
        </p:grpSpPr>
        <p:sp>
          <p:nvSpPr>
            <p:cNvPr id="3" name="TextBox 2"/>
            <p:cNvSpPr txBox="1"/>
            <p:nvPr/>
          </p:nvSpPr>
          <p:spPr>
            <a:xfrm>
              <a:off x="209740" y="211454"/>
              <a:ext cx="3054717" cy="769441"/>
            </a:xfrm>
            <a:prstGeom prst="rect">
              <a:avLst/>
            </a:prstGeom>
            <a:noFill/>
          </p:spPr>
          <p:txBody>
            <a:bodyPr wrap="square" rtlCol="0">
              <a:spAutoFit/>
            </a:bodyPr>
            <a:lstStyle/>
            <a:p>
              <a:r>
                <a:rPr lang="en-US" sz="4400" dirty="0">
                  <a:solidFill>
                    <a:schemeClr val="accent1">
                      <a:lumMod val="50000"/>
                    </a:schemeClr>
                  </a:solidFill>
                  <a:latin typeface="Oswald" pitchFamily="50"/>
                </a:rPr>
                <a:t>Our Services</a:t>
              </a:r>
            </a:p>
          </p:txBody>
        </p:sp>
        <p:sp>
          <p:nvSpPr>
            <p:cNvPr id="51" name="TextBox 50"/>
            <p:cNvSpPr txBox="1"/>
            <p:nvPr/>
          </p:nvSpPr>
          <p:spPr>
            <a:xfrm>
              <a:off x="255759" y="880119"/>
              <a:ext cx="35835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Details Services / International Search</a:t>
              </a:r>
            </a:p>
          </p:txBody>
        </p:sp>
      </p:grpSp>
      <p:sp>
        <p:nvSpPr>
          <p:cNvPr id="73" name="TextBox 72"/>
          <p:cNvSpPr txBox="1"/>
          <p:nvPr/>
        </p:nvSpPr>
        <p:spPr>
          <a:xfrm>
            <a:off x="381550" y="2392217"/>
            <a:ext cx="2742650" cy="461665"/>
          </a:xfrm>
          <a:prstGeom prst="rect">
            <a:avLst/>
          </a:prstGeom>
          <a:noFill/>
        </p:spPr>
        <p:txBody>
          <a:bodyPr wrap="square" rtlCol="0">
            <a:spAutoFit/>
          </a:bodyPr>
          <a:lstStyle/>
          <a:p>
            <a:r>
              <a:rPr lang="en-US" sz="3600" baseline="30000" dirty="0">
                <a:solidFill>
                  <a:schemeClr val="bg1"/>
                </a:solidFill>
                <a:latin typeface="Oswald" pitchFamily="50"/>
              </a:rPr>
              <a:t>International Search</a:t>
            </a:r>
          </a:p>
        </p:txBody>
      </p:sp>
      <p:sp>
        <p:nvSpPr>
          <p:cNvPr id="5" name="TextBox 4"/>
          <p:cNvSpPr txBox="1"/>
          <p:nvPr/>
        </p:nvSpPr>
        <p:spPr>
          <a:xfrm>
            <a:off x="381709" y="2847470"/>
            <a:ext cx="3580692" cy="1323439"/>
          </a:xfrm>
          <a:prstGeom prst="rect">
            <a:avLst/>
          </a:prstGeom>
          <a:noFill/>
        </p:spPr>
        <p:txBody>
          <a:bodyPr wrap="square" rtlCol="0">
            <a:spAutoFit/>
          </a:bodyPr>
          <a:lstStyle/>
          <a:p>
            <a:pPr algn="just">
              <a:lnSpc>
                <a:spcPct val="125000"/>
              </a:lnSpc>
            </a:pPr>
            <a:r>
              <a:rPr lang="en-US" sz="1600" b="1" baseline="30000" dirty="0">
                <a:solidFill>
                  <a:schemeClr val="accent1">
                    <a:lumMod val="75000"/>
                  </a:schemeClr>
                </a:solidFill>
                <a:latin typeface="Sansation" pitchFamily="2" charset="0"/>
              </a:rPr>
              <a:t>Global search marketing targets international and multilingual markets so that companies can reach out beyond their national borders to a worldwide audience. At SEO GOAL, we can help you employ the right strategies to effectively market yourself and build international search engine rankings.</a:t>
            </a:r>
          </a:p>
        </p:txBody>
      </p:sp>
      <p:cxnSp>
        <p:nvCxnSpPr>
          <p:cNvPr id="26" name="Straight Connector 25"/>
          <p:cNvCxnSpPr/>
          <p:nvPr/>
        </p:nvCxnSpPr>
        <p:spPr>
          <a:xfrm>
            <a:off x="477052" y="1116081"/>
            <a:ext cx="8666948" cy="0"/>
          </a:xfrm>
          <a:prstGeom prst="line">
            <a:avLst/>
          </a:prstGeom>
          <a:ln w="19050" cap="sq">
            <a:solidFill>
              <a:schemeClr val="tx2">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227559" y="417188"/>
            <a:ext cx="601728" cy="487269"/>
            <a:chOff x="3227559" y="417188"/>
            <a:chExt cx="601728" cy="487269"/>
          </a:xfrm>
        </p:grpSpPr>
        <p:grpSp>
          <p:nvGrpSpPr>
            <p:cNvPr id="84" name="Group 83"/>
            <p:cNvGrpSpPr/>
            <p:nvPr/>
          </p:nvGrpSpPr>
          <p:grpSpPr>
            <a:xfrm>
              <a:off x="3282599" y="417188"/>
              <a:ext cx="526914" cy="468363"/>
              <a:chOff x="4258302" y="819150"/>
              <a:chExt cx="1366681" cy="1214812"/>
            </a:xfrm>
          </p:grpSpPr>
          <p:pic>
            <p:nvPicPr>
              <p:cNvPr id="94" name="Pictur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95" name="Oval 9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3227559" y="514350"/>
              <a:ext cx="601728" cy="390107"/>
            </a:xfrm>
            <a:prstGeom prst="rect">
              <a:avLst/>
            </a:prstGeom>
            <a:noFill/>
          </p:spPr>
          <p:txBody>
            <a:bodyPr wrap="square" rtlCol="0">
              <a:spAutoFit/>
            </a:bodyPr>
            <a:lstStyle/>
            <a:p>
              <a:pPr algn="ctr">
                <a:lnSpc>
                  <a:spcPct val="120000"/>
                </a:lnSpc>
              </a:pPr>
              <a:r>
                <a:rPr lang="en-US" sz="2650" baseline="30000" dirty="0">
                  <a:latin typeface="Times New Roman" pitchFamily="18" charset="0"/>
                  <a:cs typeface="Times New Roman" pitchFamily="18" charset="0"/>
                </a:rPr>
                <a:t>VIII</a:t>
              </a:r>
            </a:p>
          </p:txBody>
        </p:sp>
      </p:gr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8919" y="4161718"/>
            <a:ext cx="2920536" cy="39123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4571" y="1316459"/>
            <a:ext cx="4247803" cy="3019097"/>
          </a:xfrm>
          <a:prstGeom prst="rect">
            <a:avLst/>
          </a:prstGeom>
        </p:spPr>
      </p:pic>
      <p:sp>
        <p:nvSpPr>
          <p:cNvPr id="36" name="TextBox 35"/>
          <p:cNvSpPr txBox="1"/>
          <p:nvPr/>
        </p:nvSpPr>
        <p:spPr>
          <a:xfrm>
            <a:off x="381000" y="1371905"/>
            <a:ext cx="3276600" cy="646331"/>
          </a:xfrm>
          <a:prstGeom prst="rect">
            <a:avLst/>
          </a:prstGeom>
          <a:noFill/>
        </p:spPr>
        <p:txBody>
          <a:bodyPr wrap="square" rtlCol="0">
            <a:spAutoFit/>
          </a:bodyPr>
          <a:lstStyle/>
          <a:p>
            <a:r>
              <a:rPr lang="en-US" dirty="0">
                <a:solidFill>
                  <a:schemeClr val="accent1">
                    <a:lumMod val="75000"/>
                  </a:schemeClr>
                </a:solidFill>
                <a:latin typeface="Oswald" pitchFamily="50"/>
              </a:rPr>
              <a:t>How to Start a Realistic</a:t>
            </a:r>
          </a:p>
          <a:p>
            <a:r>
              <a:rPr lang="en-US" dirty="0">
                <a:solidFill>
                  <a:schemeClr val="accent1">
                    <a:lumMod val="75000"/>
                  </a:schemeClr>
                </a:solidFill>
                <a:latin typeface="Oswald" pitchFamily="50"/>
              </a:rPr>
              <a:t>International SEO Campaign</a:t>
            </a:r>
          </a:p>
        </p:txBody>
      </p:sp>
      <p:sp>
        <p:nvSpPr>
          <p:cNvPr id="32" name="Oval 31"/>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44" name="TextBox 43"/>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45" name="TextBox 44"/>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46" name="TextBox 45"/>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spTree>
    <p:extLst>
      <p:ext uri="{BB962C8B-B14F-4D97-AF65-F5344CB8AC3E}">
        <p14:creationId xmlns:p14="http://schemas.microsoft.com/office/powerpoint/2010/main" val="624467672"/>
      </p:ext>
    </p:extLst>
  </p:cSld>
  <p:clrMapOvr>
    <a:masterClrMapping/>
  </p:clrMapOvr>
  <mc:AlternateContent xmlns:mc="http://schemas.openxmlformats.org/markup-compatibility/2006" xmlns:p14="http://schemas.microsoft.com/office/powerpoint/2010/main">
    <mc:Choice Requires="p14">
      <p:transition spd="slow" p14:dur="1600" advTm="1771">
        <p14:prism dir="u" isContent="1" isInverted="1"/>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1+#ppt_w/2"/>
                                          </p:val>
                                        </p:tav>
                                        <p:tav tm="100000">
                                          <p:val>
                                            <p:strVal val="#ppt_x"/>
                                          </p:val>
                                        </p:tav>
                                      </p:tavLst>
                                    </p:anim>
                                    <p:anim calcmode="lin" valueType="num">
                                      <p:cBhvr additive="base">
                                        <p:cTn id="18" dur="500" fill="hold"/>
                                        <p:tgtEl>
                                          <p:spTgt spid="2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4" presetClass="entr" presetSubtype="5"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vertical)">
                                      <p:cBhvr>
                                        <p:cTn id="22" dur="500"/>
                                        <p:tgtEl>
                                          <p:spTgt spid="6"/>
                                        </p:tgtEl>
                                      </p:cBhvr>
                                    </p:animEffect>
                                  </p:childTnLst>
                                </p:cTn>
                              </p:par>
                            </p:childTnLst>
                          </p:cTn>
                        </p:par>
                        <p:par>
                          <p:cTn id="23" fill="hold">
                            <p:stCondLst>
                              <p:cond delay="2000"/>
                            </p:stCondLst>
                            <p:childTnLst>
                              <p:par>
                                <p:cTn id="24" presetID="14" presetClass="entr" presetSubtype="5"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randombar(vertical)">
                                      <p:cBhvr>
                                        <p:cTn id="26" dur="500"/>
                                        <p:tgtEl>
                                          <p:spTgt spid="31"/>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500"/>
                                        <p:tgtEl>
                                          <p:spTgt spid="37"/>
                                        </p:tgtEl>
                                      </p:cBhvr>
                                    </p:animEffect>
                                  </p:childTnLst>
                                </p:cTn>
                              </p:par>
                            </p:childTnLst>
                          </p:cTn>
                        </p:par>
                        <p:par>
                          <p:cTn id="31" fill="hold">
                            <p:stCondLst>
                              <p:cond delay="3000"/>
                            </p:stCondLst>
                            <p:childTnLst>
                              <p:par>
                                <p:cTn id="32" presetID="2" presetClass="entr" presetSubtype="8" fill="hold" grpId="0" nodeType="after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0-#ppt_w/2"/>
                                          </p:val>
                                        </p:tav>
                                        <p:tav tm="100000">
                                          <p:val>
                                            <p:strVal val="#ppt_x"/>
                                          </p:val>
                                        </p:tav>
                                      </p:tavLst>
                                    </p:anim>
                                    <p:anim calcmode="lin" valueType="num">
                                      <p:cBhvr additive="base">
                                        <p:cTn id="35" dur="500" fill="hold"/>
                                        <p:tgtEl>
                                          <p:spTgt spid="36"/>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par>
                          <p:cTn id="40" fill="hold">
                            <p:stCondLst>
                              <p:cond delay="4000"/>
                            </p:stCondLst>
                            <p:childTnLst>
                              <p:par>
                                <p:cTn id="41" presetID="2" presetClass="entr" presetSubtype="8" fill="hold" grpId="0" nodeType="afterEffect">
                                  <p:stCondLst>
                                    <p:cond delay="0"/>
                                  </p:stCondLst>
                                  <p:childTnLst>
                                    <p:set>
                                      <p:cBhvr>
                                        <p:cTn id="42" dur="1" fill="hold">
                                          <p:stCondLst>
                                            <p:cond delay="0"/>
                                          </p:stCondLst>
                                        </p:cTn>
                                        <p:tgtEl>
                                          <p:spTgt spid="73"/>
                                        </p:tgtEl>
                                        <p:attrNameLst>
                                          <p:attrName>style.visibility</p:attrName>
                                        </p:attrNameLst>
                                      </p:cBhvr>
                                      <p:to>
                                        <p:strVal val="visible"/>
                                      </p:to>
                                    </p:set>
                                    <p:anim calcmode="lin" valueType="num">
                                      <p:cBhvr additive="base">
                                        <p:cTn id="43" dur="500" fill="hold"/>
                                        <p:tgtEl>
                                          <p:spTgt spid="73"/>
                                        </p:tgtEl>
                                        <p:attrNameLst>
                                          <p:attrName>ppt_x</p:attrName>
                                        </p:attrNameLst>
                                      </p:cBhvr>
                                      <p:tavLst>
                                        <p:tav tm="0">
                                          <p:val>
                                            <p:strVal val="0-#ppt_w/2"/>
                                          </p:val>
                                        </p:tav>
                                        <p:tav tm="100000">
                                          <p:val>
                                            <p:strVal val="#ppt_x"/>
                                          </p:val>
                                        </p:tav>
                                      </p:tavLst>
                                    </p:anim>
                                    <p:anim calcmode="lin" valueType="num">
                                      <p:cBhvr additive="base">
                                        <p:cTn id="44" dur="500" fill="hold"/>
                                        <p:tgtEl>
                                          <p:spTgt spid="73"/>
                                        </p:tgtEl>
                                        <p:attrNameLst>
                                          <p:attrName>ppt_y</p:attrName>
                                        </p:attrNameLst>
                                      </p:cBhvr>
                                      <p:tavLst>
                                        <p:tav tm="0">
                                          <p:val>
                                            <p:strVal val="#ppt_y"/>
                                          </p:val>
                                        </p:tav>
                                        <p:tav tm="100000">
                                          <p:val>
                                            <p:strVal val="#ppt_y"/>
                                          </p:val>
                                        </p:tav>
                                      </p:tavLst>
                                    </p:anim>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7" grpId="0" animBg="1"/>
      <p:bldP spid="73" grpId="0"/>
      <p:bldP spid="5"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1" y="4002862"/>
            <a:ext cx="3887234" cy="566777"/>
          </a:xfrm>
          <a:prstGeom prst="rect">
            <a:avLst/>
          </a:prstGeom>
        </p:spPr>
      </p:pic>
      <p:sp>
        <p:nvSpPr>
          <p:cNvPr id="7" name="Snip and Round Single Corner Rectangle 6"/>
          <p:cNvSpPr/>
          <p:nvPr/>
        </p:nvSpPr>
        <p:spPr>
          <a:xfrm>
            <a:off x="0" y="1272680"/>
            <a:ext cx="3744527" cy="2823070"/>
          </a:xfrm>
          <a:prstGeom prst="snip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32836" y="211454"/>
            <a:ext cx="3629564" cy="904627"/>
            <a:chOff x="209740" y="211454"/>
            <a:chExt cx="3629564" cy="904627"/>
          </a:xfrm>
        </p:grpSpPr>
        <p:sp>
          <p:nvSpPr>
            <p:cNvPr id="3" name="TextBox 2"/>
            <p:cNvSpPr txBox="1"/>
            <p:nvPr/>
          </p:nvSpPr>
          <p:spPr>
            <a:xfrm>
              <a:off x="209740" y="211454"/>
              <a:ext cx="3054717" cy="769441"/>
            </a:xfrm>
            <a:prstGeom prst="rect">
              <a:avLst/>
            </a:prstGeom>
            <a:noFill/>
          </p:spPr>
          <p:txBody>
            <a:bodyPr wrap="square" rtlCol="0">
              <a:spAutoFit/>
            </a:bodyPr>
            <a:lstStyle/>
            <a:p>
              <a:r>
                <a:rPr lang="en-US" sz="4400" dirty="0">
                  <a:solidFill>
                    <a:schemeClr val="accent1">
                      <a:lumMod val="50000"/>
                    </a:schemeClr>
                  </a:solidFill>
                  <a:latin typeface="Oswald" pitchFamily="50"/>
                </a:rPr>
                <a:t>Our Services</a:t>
              </a:r>
            </a:p>
          </p:txBody>
        </p:sp>
        <p:sp>
          <p:nvSpPr>
            <p:cNvPr id="51" name="TextBox 50"/>
            <p:cNvSpPr txBox="1"/>
            <p:nvPr/>
          </p:nvSpPr>
          <p:spPr>
            <a:xfrm>
              <a:off x="255759" y="880119"/>
              <a:ext cx="35835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Details Services / Shopping Search &amp; E-Commerce Solution</a:t>
              </a:r>
            </a:p>
          </p:txBody>
        </p:sp>
      </p:grpSp>
      <p:sp>
        <p:nvSpPr>
          <p:cNvPr id="73" name="TextBox 72"/>
          <p:cNvSpPr txBox="1"/>
          <p:nvPr/>
        </p:nvSpPr>
        <p:spPr>
          <a:xfrm>
            <a:off x="5853695" y="1660883"/>
            <a:ext cx="2742650" cy="830997"/>
          </a:xfrm>
          <a:prstGeom prst="rect">
            <a:avLst/>
          </a:prstGeom>
          <a:noFill/>
        </p:spPr>
        <p:txBody>
          <a:bodyPr wrap="square" rtlCol="0">
            <a:spAutoFit/>
          </a:bodyPr>
          <a:lstStyle/>
          <a:p>
            <a:r>
              <a:rPr lang="en-US" sz="3600" baseline="30000" dirty="0">
                <a:solidFill>
                  <a:schemeClr val="accent1">
                    <a:lumMod val="50000"/>
                  </a:schemeClr>
                </a:solidFill>
                <a:latin typeface="Oswald" pitchFamily="50"/>
              </a:rPr>
              <a:t>Shopping Search /</a:t>
            </a:r>
          </a:p>
          <a:p>
            <a:r>
              <a:rPr lang="en-US" sz="3600" baseline="30000" dirty="0">
                <a:solidFill>
                  <a:schemeClr val="accent1">
                    <a:lumMod val="50000"/>
                  </a:schemeClr>
                </a:solidFill>
                <a:latin typeface="Oswald" pitchFamily="50"/>
              </a:rPr>
              <a:t>E-Commerce Solution</a:t>
            </a:r>
          </a:p>
        </p:txBody>
      </p:sp>
      <p:sp>
        <p:nvSpPr>
          <p:cNvPr id="5" name="TextBox 4"/>
          <p:cNvSpPr txBox="1"/>
          <p:nvPr/>
        </p:nvSpPr>
        <p:spPr>
          <a:xfrm>
            <a:off x="5853855" y="2342495"/>
            <a:ext cx="2742490" cy="1528624"/>
          </a:xfrm>
          <a:prstGeom prst="rect">
            <a:avLst/>
          </a:prstGeom>
          <a:noFill/>
        </p:spPr>
        <p:txBody>
          <a:bodyPr wrap="square" rtlCol="0">
            <a:spAutoFit/>
          </a:bodyPr>
          <a:lstStyle/>
          <a:p>
            <a:pPr algn="just">
              <a:lnSpc>
                <a:spcPct val="125000"/>
              </a:lnSpc>
            </a:pPr>
            <a:r>
              <a:rPr lang="en-US" sz="1600" b="1" baseline="30000" dirty="0">
                <a:solidFill>
                  <a:schemeClr val="accent1">
                    <a:lumMod val="75000"/>
                  </a:schemeClr>
                </a:solidFill>
                <a:latin typeface="Sansation" pitchFamily="2" charset="0"/>
              </a:rPr>
              <a:t>We will help you target users who go online to compare products from different vendors, or search for an online store or product by category. By ranking well in these searches, your customers can find and buy your products with just a couple of clicks.</a:t>
            </a:r>
          </a:p>
        </p:txBody>
      </p:sp>
      <p:cxnSp>
        <p:nvCxnSpPr>
          <p:cNvPr id="26" name="Straight Connector 25"/>
          <p:cNvCxnSpPr/>
          <p:nvPr/>
        </p:nvCxnSpPr>
        <p:spPr>
          <a:xfrm>
            <a:off x="477052" y="1116081"/>
            <a:ext cx="8666948" cy="0"/>
          </a:xfrm>
          <a:prstGeom prst="line">
            <a:avLst/>
          </a:prstGeom>
          <a:ln w="19050" cap="sq">
            <a:solidFill>
              <a:schemeClr val="tx2">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227559" y="417188"/>
            <a:ext cx="601728" cy="504133"/>
            <a:chOff x="3227559" y="417188"/>
            <a:chExt cx="601728" cy="504133"/>
          </a:xfrm>
        </p:grpSpPr>
        <p:grpSp>
          <p:nvGrpSpPr>
            <p:cNvPr id="84" name="Group 83"/>
            <p:cNvGrpSpPr/>
            <p:nvPr/>
          </p:nvGrpSpPr>
          <p:grpSpPr>
            <a:xfrm>
              <a:off x="3282599" y="417188"/>
              <a:ext cx="526914" cy="468363"/>
              <a:chOff x="4258302" y="819150"/>
              <a:chExt cx="1366681" cy="1214812"/>
            </a:xfrm>
          </p:grpSpPr>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95" name="Oval 9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3227559" y="514350"/>
              <a:ext cx="601728" cy="406971"/>
            </a:xfrm>
            <a:prstGeom prst="rect">
              <a:avLst/>
            </a:prstGeom>
            <a:noFill/>
          </p:spPr>
          <p:txBody>
            <a:bodyPr wrap="square" rtlCol="0">
              <a:spAutoFit/>
            </a:bodyPr>
            <a:lstStyle/>
            <a:p>
              <a:pPr algn="ctr">
                <a:lnSpc>
                  <a:spcPct val="120000"/>
                </a:lnSpc>
              </a:pPr>
              <a:r>
                <a:rPr lang="en-US" sz="2800" baseline="30000" dirty="0">
                  <a:latin typeface="Times New Roman" pitchFamily="18" charset="0"/>
                  <a:cs typeface="Times New Roman" pitchFamily="18" charset="0"/>
                </a:rPr>
                <a:t>IX</a:t>
              </a: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1474270"/>
            <a:ext cx="2672027" cy="2395988"/>
          </a:xfrm>
          <a:prstGeom prst="rect">
            <a:avLst/>
          </a:prstGeom>
        </p:spPr>
      </p:pic>
      <p:sp>
        <p:nvSpPr>
          <p:cNvPr id="39" name="TextBox 38"/>
          <p:cNvSpPr txBox="1"/>
          <p:nvPr/>
        </p:nvSpPr>
        <p:spPr>
          <a:xfrm>
            <a:off x="4150738" y="2053167"/>
            <a:ext cx="1218365" cy="1502976"/>
          </a:xfrm>
          <a:prstGeom prst="rect">
            <a:avLst/>
          </a:prstGeom>
          <a:noFill/>
        </p:spPr>
        <p:txBody>
          <a:bodyPr wrap="square" rtlCol="0">
            <a:spAutoFit/>
          </a:bodyPr>
          <a:lstStyle/>
          <a:p>
            <a:pPr algn="ctr">
              <a:lnSpc>
                <a:spcPct val="125000"/>
              </a:lnSpc>
            </a:pPr>
            <a:r>
              <a:rPr lang="en-US" sz="2000" baseline="30000" dirty="0">
                <a:solidFill>
                  <a:schemeClr val="accent1">
                    <a:lumMod val="75000"/>
                  </a:schemeClr>
                </a:solidFill>
                <a:latin typeface="Oswald" pitchFamily="50"/>
              </a:rPr>
              <a:t>SEO-Cart is</a:t>
            </a:r>
            <a:r>
              <a:rPr lang="en-US" sz="2000" dirty="0">
                <a:solidFill>
                  <a:schemeClr val="accent1">
                    <a:lumMod val="75000"/>
                  </a:schemeClr>
                </a:solidFill>
                <a:latin typeface="Oswald" pitchFamily="50"/>
              </a:rPr>
              <a:t> </a:t>
            </a:r>
            <a:r>
              <a:rPr lang="en-US" sz="2000" baseline="30000" dirty="0">
                <a:solidFill>
                  <a:schemeClr val="accent1">
                    <a:lumMod val="75000"/>
                  </a:schemeClr>
                </a:solidFill>
                <a:latin typeface="Oswald" pitchFamily="50"/>
              </a:rPr>
              <a:t>a class leading ecommerce solution for businesses of all sizes.</a:t>
            </a:r>
          </a:p>
        </p:txBody>
      </p:sp>
      <p:cxnSp>
        <p:nvCxnSpPr>
          <p:cNvPr id="20" name="Straight Connector 19"/>
          <p:cNvCxnSpPr/>
          <p:nvPr/>
        </p:nvCxnSpPr>
        <p:spPr>
          <a:xfrm flipH="1">
            <a:off x="4038601" y="1657350"/>
            <a:ext cx="1" cy="2252885"/>
          </a:xfrm>
          <a:prstGeom prst="line">
            <a:avLst/>
          </a:prstGeom>
          <a:ln w="28575">
            <a:solidFill>
              <a:schemeClr val="tx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486400" y="1657350"/>
            <a:ext cx="1" cy="2252885"/>
          </a:xfrm>
          <a:prstGeom prst="line">
            <a:avLst/>
          </a:prstGeom>
          <a:ln w="28575">
            <a:solidFill>
              <a:schemeClr val="tx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45" name="TextBox 44"/>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46" name="TextBox 45"/>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47" name="TextBox 46"/>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spTree>
    <p:extLst>
      <p:ext uri="{BB962C8B-B14F-4D97-AF65-F5344CB8AC3E}">
        <p14:creationId xmlns:p14="http://schemas.microsoft.com/office/powerpoint/2010/main" val="1495098172"/>
      </p:ext>
    </p:extLst>
  </p:cSld>
  <p:clrMapOvr>
    <a:masterClrMapping/>
  </p:clrMapOvr>
  <mc:AlternateContent xmlns:mc="http://schemas.openxmlformats.org/markup-compatibility/2006" xmlns:p14="http://schemas.microsoft.com/office/powerpoint/2010/main">
    <mc:Choice Requires="p14">
      <p:transition spd="slow" p14:dur="1600" advTm="1771">
        <p14:prism dir="r" isContent="1" isInverted="1"/>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1+#ppt_w/2"/>
                                          </p:val>
                                        </p:tav>
                                        <p:tav tm="100000">
                                          <p:val>
                                            <p:strVal val="#ppt_x"/>
                                          </p:val>
                                        </p:tav>
                                      </p:tavLst>
                                    </p:anim>
                                    <p:anim calcmode="lin" valueType="num">
                                      <p:cBhvr additive="base">
                                        <p:cTn id="18" dur="500" fill="hold"/>
                                        <p:tgtEl>
                                          <p:spTgt spid="2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randombar(horizontal)">
                                      <p:cBhvr>
                                        <p:cTn id="26" dur="500"/>
                                        <p:tgtEl>
                                          <p:spTgt spid="31"/>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Effect transition="in" filter="fade">
                                      <p:cBhvr>
                                        <p:cTn id="32" dur="500"/>
                                        <p:tgtEl>
                                          <p:spTgt spid="2"/>
                                        </p:tgtEl>
                                      </p:cBhvr>
                                    </p:animEffect>
                                  </p:childTnLst>
                                </p:cTn>
                              </p:par>
                            </p:childTnLst>
                          </p:cTn>
                        </p:par>
                        <p:par>
                          <p:cTn id="33" fill="hold">
                            <p:stCondLst>
                              <p:cond delay="3000"/>
                            </p:stCondLst>
                            <p:childTnLst>
                              <p:par>
                                <p:cTn id="34" presetID="16" presetClass="entr" presetSubtype="4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arn(outHorizontal)">
                                      <p:cBhvr>
                                        <p:cTn id="36" dur="500"/>
                                        <p:tgtEl>
                                          <p:spTgt spid="20"/>
                                        </p:tgtEl>
                                      </p:cBhvr>
                                    </p:animEffect>
                                  </p:childTnLst>
                                </p:cTn>
                              </p:par>
                            </p:childTnLst>
                          </p:cTn>
                        </p:par>
                        <p:par>
                          <p:cTn id="37" fill="hold">
                            <p:stCondLst>
                              <p:cond delay="3500"/>
                            </p:stCondLst>
                            <p:childTnLst>
                              <p:par>
                                <p:cTn id="38" presetID="16" presetClass="entr" presetSubtype="42" fill="hold" nodeType="after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arn(outHorizontal)">
                                      <p:cBhvr>
                                        <p:cTn id="40" dur="500"/>
                                        <p:tgtEl>
                                          <p:spTgt spid="40"/>
                                        </p:tgtEl>
                                      </p:cBhvr>
                                    </p:animEffect>
                                  </p:childTnLst>
                                </p:cTn>
                              </p:par>
                            </p:childTnLst>
                          </p:cTn>
                        </p:par>
                        <p:par>
                          <p:cTn id="41" fill="hold">
                            <p:stCondLst>
                              <p:cond delay="4000"/>
                            </p:stCondLst>
                            <p:childTnLst>
                              <p:par>
                                <p:cTn id="42" presetID="16" presetClass="entr" presetSubtype="42"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barn(outHorizontal)">
                                      <p:cBhvr>
                                        <p:cTn id="44" dur="500"/>
                                        <p:tgtEl>
                                          <p:spTgt spid="39"/>
                                        </p:tgtEl>
                                      </p:cBhvr>
                                    </p:animEffect>
                                  </p:childTnLst>
                                </p:cTn>
                              </p:par>
                            </p:childTnLst>
                          </p:cTn>
                        </p:par>
                        <p:par>
                          <p:cTn id="45" fill="hold">
                            <p:stCondLst>
                              <p:cond delay="4500"/>
                            </p:stCondLst>
                            <p:childTnLst>
                              <p:par>
                                <p:cTn id="46" presetID="2" presetClass="entr" presetSubtype="2" fill="hold" grpId="0" nodeType="afterEffect">
                                  <p:stCondLst>
                                    <p:cond delay="0"/>
                                  </p:stCondLst>
                                  <p:childTnLst>
                                    <p:set>
                                      <p:cBhvr>
                                        <p:cTn id="47" dur="1" fill="hold">
                                          <p:stCondLst>
                                            <p:cond delay="0"/>
                                          </p:stCondLst>
                                        </p:cTn>
                                        <p:tgtEl>
                                          <p:spTgt spid="73"/>
                                        </p:tgtEl>
                                        <p:attrNameLst>
                                          <p:attrName>style.visibility</p:attrName>
                                        </p:attrNameLst>
                                      </p:cBhvr>
                                      <p:to>
                                        <p:strVal val="visible"/>
                                      </p:to>
                                    </p:set>
                                    <p:anim calcmode="lin" valueType="num">
                                      <p:cBhvr additive="base">
                                        <p:cTn id="48" dur="500" fill="hold"/>
                                        <p:tgtEl>
                                          <p:spTgt spid="73"/>
                                        </p:tgtEl>
                                        <p:attrNameLst>
                                          <p:attrName>ppt_x</p:attrName>
                                        </p:attrNameLst>
                                      </p:cBhvr>
                                      <p:tavLst>
                                        <p:tav tm="0">
                                          <p:val>
                                            <p:strVal val="1+#ppt_w/2"/>
                                          </p:val>
                                        </p:tav>
                                        <p:tav tm="100000">
                                          <p:val>
                                            <p:strVal val="#ppt_x"/>
                                          </p:val>
                                        </p:tav>
                                      </p:tavLst>
                                    </p:anim>
                                    <p:anim calcmode="lin" valueType="num">
                                      <p:cBhvr additive="base">
                                        <p:cTn id="49" dur="500" fill="hold"/>
                                        <p:tgtEl>
                                          <p:spTgt spid="73"/>
                                        </p:tgtEl>
                                        <p:attrNameLst>
                                          <p:attrName>ppt_y</p:attrName>
                                        </p:attrNameLst>
                                      </p:cBhvr>
                                      <p:tavLst>
                                        <p:tav tm="0">
                                          <p:val>
                                            <p:strVal val="#ppt_y"/>
                                          </p:val>
                                        </p:tav>
                                        <p:tav tm="100000">
                                          <p:val>
                                            <p:strVal val="#ppt_y"/>
                                          </p:val>
                                        </p:tav>
                                      </p:tavLst>
                                    </p:anim>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3" grpId="0"/>
      <p:bldP spid="5" grpId="0"/>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74" y="3721826"/>
            <a:ext cx="3533849" cy="515252"/>
          </a:xfrm>
          <a:prstGeom prst="rect">
            <a:avLst/>
          </a:prstGeom>
        </p:spPr>
      </p:pic>
      <p:grpSp>
        <p:nvGrpSpPr>
          <p:cNvPr id="8" name="Group 7"/>
          <p:cNvGrpSpPr/>
          <p:nvPr/>
        </p:nvGrpSpPr>
        <p:grpSpPr>
          <a:xfrm>
            <a:off x="332836" y="211454"/>
            <a:ext cx="3629564" cy="904627"/>
            <a:chOff x="209740" y="211454"/>
            <a:chExt cx="3629564" cy="904627"/>
          </a:xfrm>
        </p:grpSpPr>
        <p:sp>
          <p:nvSpPr>
            <p:cNvPr id="3" name="TextBox 2"/>
            <p:cNvSpPr txBox="1"/>
            <p:nvPr/>
          </p:nvSpPr>
          <p:spPr>
            <a:xfrm>
              <a:off x="209740" y="211454"/>
              <a:ext cx="3054717" cy="769441"/>
            </a:xfrm>
            <a:prstGeom prst="rect">
              <a:avLst/>
            </a:prstGeom>
            <a:noFill/>
          </p:spPr>
          <p:txBody>
            <a:bodyPr wrap="square" rtlCol="0">
              <a:spAutoFit/>
            </a:bodyPr>
            <a:lstStyle/>
            <a:p>
              <a:r>
                <a:rPr lang="en-US" sz="4400" dirty="0">
                  <a:solidFill>
                    <a:schemeClr val="accent1">
                      <a:lumMod val="50000"/>
                    </a:schemeClr>
                  </a:solidFill>
                  <a:latin typeface="Oswald" pitchFamily="50"/>
                </a:rPr>
                <a:t>Our Services</a:t>
              </a:r>
            </a:p>
          </p:txBody>
        </p:sp>
        <p:sp>
          <p:nvSpPr>
            <p:cNvPr id="51" name="TextBox 50"/>
            <p:cNvSpPr txBox="1"/>
            <p:nvPr/>
          </p:nvSpPr>
          <p:spPr>
            <a:xfrm>
              <a:off x="255759" y="880119"/>
              <a:ext cx="35835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Details Services / Video SEO &amp;  Video Marketing</a:t>
              </a:r>
            </a:p>
          </p:txBody>
        </p:sp>
      </p:grpSp>
      <p:sp>
        <p:nvSpPr>
          <p:cNvPr id="73" name="TextBox 72"/>
          <p:cNvSpPr txBox="1"/>
          <p:nvPr/>
        </p:nvSpPr>
        <p:spPr>
          <a:xfrm>
            <a:off x="3186016" y="1485289"/>
            <a:ext cx="2266653" cy="830997"/>
          </a:xfrm>
          <a:prstGeom prst="rect">
            <a:avLst/>
          </a:prstGeom>
          <a:noFill/>
        </p:spPr>
        <p:txBody>
          <a:bodyPr wrap="square" rtlCol="0">
            <a:spAutoFit/>
          </a:bodyPr>
          <a:lstStyle/>
          <a:p>
            <a:r>
              <a:rPr lang="en-US" sz="3600" baseline="30000" dirty="0">
                <a:solidFill>
                  <a:schemeClr val="accent1">
                    <a:lumMod val="50000"/>
                  </a:schemeClr>
                </a:solidFill>
                <a:latin typeface="Oswald" pitchFamily="50"/>
              </a:rPr>
              <a:t>Video SEO /</a:t>
            </a:r>
          </a:p>
          <a:p>
            <a:r>
              <a:rPr lang="en-US" sz="3600" baseline="30000" dirty="0">
                <a:solidFill>
                  <a:schemeClr val="accent1">
                    <a:lumMod val="50000"/>
                  </a:schemeClr>
                </a:solidFill>
                <a:latin typeface="Oswald" pitchFamily="50"/>
              </a:rPr>
              <a:t>Video Marketing</a:t>
            </a:r>
          </a:p>
        </p:txBody>
      </p:sp>
      <p:sp>
        <p:nvSpPr>
          <p:cNvPr id="5" name="TextBox 4"/>
          <p:cNvSpPr txBox="1"/>
          <p:nvPr/>
        </p:nvSpPr>
        <p:spPr>
          <a:xfrm>
            <a:off x="3235559" y="2167473"/>
            <a:ext cx="2465057" cy="2349361"/>
          </a:xfrm>
          <a:prstGeom prst="rect">
            <a:avLst/>
          </a:prstGeom>
          <a:noFill/>
        </p:spPr>
        <p:txBody>
          <a:bodyPr wrap="square" rtlCol="0">
            <a:spAutoFit/>
          </a:bodyPr>
          <a:lstStyle/>
          <a:p>
            <a:pPr algn="just">
              <a:lnSpc>
                <a:spcPct val="125000"/>
              </a:lnSpc>
            </a:pPr>
            <a:r>
              <a:rPr lang="en-US" sz="1600" b="1" baseline="30000" dirty="0">
                <a:solidFill>
                  <a:schemeClr val="accent1">
                    <a:lumMod val="75000"/>
                  </a:schemeClr>
                </a:solidFill>
                <a:latin typeface="Sansation" pitchFamily="2" charset="0"/>
              </a:rPr>
              <a:t>Modern search engine optimization can include a range of multimedia strategies to build rankings and drive traffic to your site. Search engines provide video results on related keywords. We will help you develop a multimedia campaign that complements your SEO efforts and allows you to reach a broader audience by optimizing videos for search.</a:t>
            </a:r>
          </a:p>
        </p:txBody>
      </p:sp>
      <p:cxnSp>
        <p:nvCxnSpPr>
          <p:cNvPr id="26" name="Straight Connector 25"/>
          <p:cNvCxnSpPr/>
          <p:nvPr/>
        </p:nvCxnSpPr>
        <p:spPr>
          <a:xfrm>
            <a:off x="477052" y="1116081"/>
            <a:ext cx="8666948" cy="0"/>
          </a:xfrm>
          <a:prstGeom prst="line">
            <a:avLst/>
          </a:prstGeom>
          <a:ln w="19050" cap="sq">
            <a:solidFill>
              <a:schemeClr val="tx2">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227559" y="417188"/>
            <a:ext cx="601728" cy="504133"/>
            <a:chOff x="3227559" y="417188"/>
            <a:chExt cx="601728" cy="504133"/>
          </a:xfrm>
        </p:grpSpPr>
        <p:grpSp>
          <p:nvGrpSpPr>
            <p:cNvPr id="84" name="Group 83"/>
            <p:cNvGrpSpPr/>
            <p:nvPr/>
          </p:nvGrpSpPr>
          <p:grpSpPr>
            <a:xfrm>
              <a:off x="3282599" y="417188"/>
              <a:ext cx="526914" cy="468363"/>
              <a:chOff x="4258302" y="819150"/>
              <a:chExt cx="1366681" cy="1214812"/>
            </a:xfrm>
          </p:grpSpPr>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95" name="Oval 9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3227559" y="514350"/>
              <a:ext cx="601728" cy="406971"/>
            </a:xfrm>
            <a:prstGeom prst="rect">
              <a:avLst/>
            </a:prstGeom>
            <a:noFill/>
          </p:spPr>
          <p:txBody>
            <a:bodyPr wrap="square" rtlCol="0">
              <a:spAutoFit/>
            </a:bodyPr>
            <a:lstStyle/>
            <a:p>
              <a:pPr algn="ctr">
                <a:lnSpc>
                  <a:spcPct val="120000"/>
                </a:lnSpc>
              </a:pPr>
              <a:r>
                <a:rPr lang="en-US" sz="2800" baseline="30000" dirty="0">
                  <a:latin typeface="Times New Roman" pitchFamily="18" charset="0"/>
                  <a:cs typeface="Times New Roman" pitchFamily="18" charset="0"/>
                </a:rPr>
                <a:t>X</a:t>
              </a: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005" y="1459557"/>
            <a:ext cx="2599989" cy="2331393"/>
          </a:xfrm>
          <a:prstGeom prst="rect">
            <a:avLst/>
          </a:prstGeom>
        </p:spPr>
      </p:pic>
      <p:sp>
        <p:nvSpPr>
          <p:cNvPr id="36" name="TextBox 35"/>
          <p:cNvSpPr txBox="1"/>
          <p:nvPr/>
        </p:nvSpPr>
        <p:spPr>
          <a:xfrm>
            <a:off x="6314174" y="1740515"/>
            <a:ext cx="2220226" cy="2431435"/>
          </a:xfrm>
          <a:prstGeom prst="rect">
            <a:avLst/>
          </a:prstGeom>
          <a:noFill/>
        </p:spPr>
        <p:txBody>
          <a:bodyPr wrap="square" rtlCol="0">
            <a:spAutoFit/>
          </a:bodyPr>
          <a:lstStyle/>
          <a:p>
            <a:r>
              <a:rPr lang="en-US" sz="1200" b="1" i="1" baseline="30000" dirty="0">
                <a:solidFill>
                  <a:schemeClr val="accent1">
                    <a:lumMod val="50000"/>
                  </a:schemeClr>
                </a:solidFill>
                <a:latin typeface="Sansation" pitchFamily="2" charset="0"/>
              </a:rPr>
              <a:t>Improving your chances of earning high-ranking video spots within Google’s blended search results.</a:t>
            </a:r>
          </a:p>
          <a:p>
            <a:endParaRPr lang="en-US" sz="1200" b="1" i="1" baseline="30000" dirty="0">
              <a:solidFill>
                <a:schemeClr val="accent1">
                  <a:lumMod val="50000"/>
                </a:schemeClr>
              </a:solidFill>
              <a:latin typeface="Sansation" pitchFamily="2" charset="0"/>
            </a:endParaRPr>
          </a:p>
          <a:p>
            <a:r>
              <a:rPr lang="en-US" sz="1200" b="1" i="1" baseline="30000" dirty="0">
                <a:solidFill>
                  <a:schemeClr val="accent1">
                    <a:lumMod val="50000"/>
                  </a:schemeClr>
                </a:solidFill>
                <a:latin typeface="Sansation" pitchFamily="2" charset="0"/>
              </a:rPr>
              <a:t>Reaching out to busy customers who prefer to consume content in video format, rather than in text-based articles.</a:t>
            </a:r>
          </a:p>
          <a:p>
            <a:endParaRPr lang="en-US" sz="1200" b="1" i="1" baseline="30000" dirty="0">
              <a:solidFill>
                <a:schemeClr val="accent1">
                  <a:lumMod val="50000"/>
                </a:schemeClr>
              </a:solidFill>
              <a:latin typeface="Sansation" pitchFamily="2" charset="0"/>
            </a:endParaRPr>
          </a:p>
          <a:p>
            <a:r>
              <a:rPr lang="en-US" sz="1200" b="1" i="1" baseline="30000" dirty="0">
                <a:solidFill>
                  <a:schemeClr val="accent1">
                    <a:lumMod val="50000"/>
                  </a:schemeClr>
                </a:solidFill>
                <a:latin typeface="Sansation" pitchFamily="2" charset="0"/>
              </a:rPr>
              <a:t>Showcasing product or service features that aren’t adequately captured in text- or image-based content.</a:t>
            </a:r>
          </a:p>
          <a:p>
            <a:endParaRPr lang="en-US" sz="1200" b="1" i="1" baseline="30000" dirty="0">
              <a:solidFill>
                <a:schemeClr val="accent1">
                  <a:lumMod val="50000"/>
                </a:schemeClr>
              </a:solidFill>
              <a:latin typeface="Sansation" pitchFamily="2" charset="0"/>
            </a:endParaRPr>
          </a:p>
          <a:p>
            <a:r>
              <a:rPr lang="en-US" sz="1200" b="1" i="1" baseline="30000" dirty="0">
                <a:solidFill>
                  <a:schemeClr val="accent1">
                    <a:lumMod val="50000"/>
                  </a:schemeClr>
                </a:solidFill>
                <a:latin typeface="Sansation" pitchFamily="2" charset="0"/>
              </a:rPr>
              <a:t>Forming a </a:t>
            </a:r>
            <a:r>
              <a:rPr lang="en-US" sz="1200" b="1" i="1" baseline="30000" dirty="0" err="1">
                <a:solidFill>
                  <a:schemeClr val="accent1">
                    <a:lumMod val="50000"/>
                  </a:schemeClr>
                </a:solidFill>
                <a:latin typeface="Sansation" pitchFamily="2" charset="0"/>
              </a:rPr>
              <a:t>Youtube</a:t>
            </a:r>
            <a:r>
              <a:rPr lang="en-US" sz="1200" b="1" i="1" baseline="30000" dirty="0">
                <a:solidFill>
                  <a:schemeClr val="accent1">
                    <a:lumMod val="50000"/>
                  </a:schemeClr>
                </a:solidFill>
                <a:latin typeface="Sansation" pitchFamily="2" charset="0"/>
              </a:rPr>
              <a:t> channel that attracts a following and earns income through ad revenue.</a:t>
            </a:r>
          </a:p>
          <a:p>
            <a:endParaRPr lang="en-US" sz="1200" b="1" i="1" baseline="30000" dirty="0">
              <a:solidFill>
                <a:schemeClr val="accent1">
                  <a:lumMod val="50000"/>
                </a:schemeClr>
              </a:solidFill>
              <a:latin typeface="Sansation" pitchFamily="2" charset="0"/>
            </a:endParaRPr>
          </a:p>
          <a:p>
            <a:r>
              <a:rPr lang="en-US" sz="1200" b="1" i="1" baseline="30000" dirty="0">
                <a:solidFill>
                  <a:schemeClr val="accent1">
                    <a:lumMod val="50000"/>
                  </a:schemeClr>
                </a:solidFill>
                <a:latin typeface="Sansation" pitchFamily="2" charset="0"/>
              </a:rPr>
              <a:t>Creating “viral style” videos that increase your chances of building a massive online following.</a:t>
            </a:r>
          </a:p>
        </p:txBody>
      </p:sp>
      <p:grpSp>
        <p:nvGrpSpPr>
          <p:cNvPr id="17" name="Group 16"/>
          <p:cNvGrpSpPr/>
          <p:nvPr/>
        </p:nvGrpSpPr>
        <p:grpSpPr>
          <a:xfrm>
            <a:off x="6246740" y="1761352"/>
            <a:ext cx="88155" cy="2049865"/>
            <a:chOff x="6237214" y="1761352"/>
            <a:chExt cx="88155" cy="2049865"/>
          </a:xfrm>
          <a:solidFill>
            <a:schemeClr val="accent1">
              <a:lumMod val="50000"/>
            </a:schemeClr>
          </a:solidFill>
        </p:grpSpPr>
        <p:sp>
          <p:nvSpPr>
            <p:cNvPr id="11" name="Oval 10"/>
            <p:cNvSpPr/>
            <p:nvPr/>
          </p:nvSpPr>
          <p:spPr>
            <a:xfrm>
              <a:off x="6237214" y="1761352"/>
              <a:ext cx="88155" cy="881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237214" y="2247898"/>
              <a:ext cx="88155" cy="881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6237214" y="2747965"/>
              <a:ext cx="88155" cy="881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237214" y="3228980"/>
              <a:ext cx="88155" cy="881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237214" y="3723062"/>
              <a:ext cx="88155" cy="881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Oval 36"/>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44" name="TextBox 43"/>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45" name="TextBox 44"/>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50" name="TextBox 49"/>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spTree>
    <p:extLst>
      <p:ext uri="{BB962C8B-B14F-4D97-AF65-F5344CB8AC3E}">
        <p14:creationId xmlns:p14="http://schemas.microsoft.com/office/powerpoint/2010/main" val="1458110175"/>
      </p:ext>
    </p:extLst>
  </p:cSld>
  <p:clrMapOvr>
    <a:masterClrMapping/>
  </p:clrMapOvr>
  <mc:AlternateContent xmlns:mc="http://schemas.openxmlformats.org/markup-compatibility/2006" xmlns:p14="http://schemas.microsoft.com/office/powerpoint/2010/main">
    <mc:Choice Requires="p14">
      <p:transition spd="slow" p14:dur="1600" advTm="1771">
        <p14:prism dir="d" isContent="1" isInverted="1"/>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14" presetClass="entr" presetSubtype="5"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vertical)">
                                      <p:cBhvr>
                                        <p:cTn id="23" dur="500"/>
                                        <p:tgtEl>
                                          <p:spTgt spid="6"/>
                                        </p:tgtEl>
                                      </p:cBhvr>
                                    </p:animEffect>
                                  </p:childTnLst>
                                </p:cTn>
                              </p:par>
                            </p:childTnLst>
                          </p:cTn>
                        </p:par>
                        <p:par>
                          <p:cTn id="24" fill="hold">
                            <p:stCondLst>
                              <p:cond delay="2000"/>
                            </p:stCondLst>
                            <p:childTnLst>
                              <p:par>
                                <p:cTn id="25" presetID="14" presetClass="entr" presetSubtype="5"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randombar(vertical)">
                                      <p:cBhvr>
                                        <p:cTn id="27" dur="500"/>
                                        <p:tgtEl>
                                          <p:spTgt spid="31"/>
                                        </p:tgtEl>
                                      </p:cBhvr>
                                    </p:animEffect>
                                  </p:childTnLst>
                                </p:cTn>
                              </p:par>
                            </p:childTnLst>
                          </p:cTn>
                        </p:par>
                        <p:par>
                          <p:cTn id="28" fill="hold">
                            <p:stCondLst>
                              <p:cond delay="2500"/>
                            </p:stCondLst>
                            <p:childTnLst>
                              <p:par>
                                <p:cTn id="29" presetID="22" presetClass="entr" presetSubtype="4" fill="hold" grpId="0"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down)">
                                      <p:cBhvr>
                                        <p:cTn id="31" dur="500"/>
                                        <p:tgtEl>
                                          <p:spTgt spid="73"/>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500"/>
                                        <p:tgtEl>
                                          <p:spTgt spid="5"/>
                                        </p:tgtEl>
                                      </p:cBhvr>
                                    </p:animEffect>
                                  </p:childTnLst>
                                </p:cTn>
                              </p:par>
                            </p:childTnLst>
                          </p:cTn>
                        </p:par>
                        <p:par>
                          <p:cTn id="36" fill="hold">
                            <p:stCondLst>
                              <p:cond delay="3500"/>
                            </p:stCondLst>
                            <p:childTnLst>
                              <p:par>
                                <p:cTn id="37" presetID="14" presetClass="entr" presetSubtype="10"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randombar(horizontal)">
                                      <p:cBhvr>
                                        <p:cTn id="39" dur="500"/>
                                        <p:tgtEl>
                                          <p:spTgt spid="17"/>
                                        </p:tgtEl>
                                      </p:cBhvr>
                                    </p:animEffect>
                                  </p:childTnLst>
                                </p:cTn>
                              </p:par>
                            </p:childTnLst>
                          </p:cTn>
                        </p:par>
                        <p:par>
                          <p:cTn id="40" fill="hold">
                            <p:stCondLst>
                              <p:cond delay="4000"/>
                            </p:stCondLst>
                            <p:childTnLst>
                              <p:par>
                                <p:cTn id="41" presetID="14" presetClass="entr" presetSubtype="10" fill="hold" grpId="0" nodeType="afterEffect">
                                  <p:stCondLst>
                                    <p:cond delay="0"/>
                                  </p:stCondLst>
                                  <p:childTnLst>
                                    <p:set>
                                      <p:cBhvr>
                                        <p:cTn id="42"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43" dur="500"/>
                                        <p:tgtEl>
                                          <p:spTgt spid="36">
                                            <p:txEl>
                                              <p:pRg st="0" end="0"/>
                                            </p:txEl>
                                          </p:spTgt>
                                        </p:tgtEl>
                                      </p:cBhvr>
                                    </p:animEffect>
                                  </p:childTnLst>
                                </p:cTn>
                              </p:par>
                            </p:childTnLst>
                          </p:cTn>
                        </p:par>
                        <p:par>
                          <p:cTn id="44" fill="hold">
                            <p:stCondLst>
                              <p:cond delay="4500"/>
                            </p:stCondLst>
                            <p:childTnLst>
                              <p:par>
                                <p:cTn id="45" presetID="14" presetClass="entr" presetSubtype="10" fill="hold" grpId="0" nodeType="afterEffect">
                                  <p:stCondLst>
                                    <p:cond delay="0"/>
                                  </p:stCondLst>
                                  <p:childTnLst>
                                    <p:set>
                                      <p:cBhvr>
                                        <p:cTn id="46" dur="1" fill="hold">
                                          <p:stCondLst>
                                            <p:cond delay="0"/>
                                          </p:stCondLst>
                                        </p:cTn>
                                        <p:tgtEl>
                                          <p:spTgt spid="36">
                                            <p:txEl>
                                              <p:pRg st="2" end="2"/>
                                            </p:txEl>
                                          </p:spTgt>
                                        </p:tgtEl>
                                        <p:attrNameLst>
                                          <p:attrName>style.visibility</p:attrName>
                                        </p:attrNameLst>
                                      </p:cBhvr>
                                      <p:to>
                                        <p:strVal val="visible"/>
                                      </p:to>
                                    </p:set>
                                    <p:animEffect transition="in" filter="randombar(horizontal)">
                                      <p:cBhvr>
                                        <p:cTn id="47" dur="500"/>
                                        <p:tgtEl>
                                          <p:spTgt spid="36">
                                            <p:txEl>
                                              <p:pRg st="2" end="2"/>
                                            </p:txEl>
                                          </p:spTgt>
                                        </p:tgtEl>
                                      </p:cBhvr>
                                    </p:animEffect>
                                  </p:childTnLst>
                                </p:cTn>
                              </p:par>
                            </p:childTnLst>
                          </p:cTn>
                        </p:par>
                        <p:par>
                          <p:cTn id="48" fill="hold">
                            <p:stCondLst>
                              <p:cond delay="5000"/>
                            </p:stCondLst>
                            <p:childTnLst>
                              <p:par>
                                <p:cTn id="49" presetID="14" presetClass="entr" presetSubtype="10" fill="hold" grpId="0" nodeType="afterEffect">
                                  <p:stCondLst>
                                    <p:cond delay="0"/>
                                  </p:stCondLst>
                                  <p:childTnLst>
                                    <p:set>
                                      <p:cBhvr>
                                        <p:cTn id="50" dur="1" fill="hold">
                                          <p:stCondLst>
                                            <p:cond delay="0"/>
                                          </p:stCondLst>
                                        </p:cTn>
                                        <p:tgtEl>
                                          <p:spTgt spid="36">
                                            <p:txEl>
                                              <p:pRg st="4" end="4"/>
                                            </p:txEl>
                                          </p:spTgt>
                                        </p:tgtEl>
                                        <p:attrNameLst>
                                          <p:attrName>style.visibility</p:attrName>
                                        </p:attrNameLst>
                                      </p:cBhvr>
                                      <p:to>
                                        <p:strVal val="visible"/>
                                      </p:to>
                                    </p:set>
                                    <p:animEffect transition="in" filter="randombar(horizontal)">
                                      <p:cBhvr>
                                        <p:cTn id="51" dur="500"/>
                                        <p:tgtEl>
                                          <p:spTgt spid="36">
                                            <p:txEl>
                                              <p:pRg st="4" end="4"/>
                                            </p:txEl>
                                          </p:spTgt>
                                        </p:tgtEl>
                                      </p:cBhvr>
                                    </p:animEffect>
                                  </p:childTnLst>
                                </p:cTn>
                              </p:par>
                            </p:childTnLst>
                          </p:cTn>
                        </p:par>
                        <p:par>
                          <p:cTn id="52" fill="hold">
                            <p:stCondLst>
                              <p:cond delay="5500"/>
                            </p:stCondLst>
                            <p:childTnLst>
                              <p:par>
                                <p:cTn id="53" presetID="14" presetClass="entr" presetSubtype="10" fill="hold" grpId="0" nodeType="afterEffect">
                                  <p:stCondLst>
                                    <p:cond delay="0"/>
                                  </p:stCondLst>
                                  <p:childTnLst>
                                    <p:set>
                                      <p:cBhvr>
                                        <p:cTn id="54" dur="1" fill="hold">
                                          <p:stCondLst>
                                            <p:cond delay="0"/>
                                          </p:stCondLst>
                                        </p:cTn>
                                        <p:tgtEl>
                                          <p:spTgt spid="36">
                                            <p:txEl>
                                              <p:pRg st="6" end="6"/>
                                            </p:txEl>
                                          </p:spTgt>
                                        </p:tgtEl>
                                        <p:attrNameLst>
                                          <p:attrName>style.visibility</p:attrName>
                                        </p:attrNameLst>
                                      </p:cBhvr>
                                      <p:to>
                                        <p:strVal val="visible"/>
                                      </p:to>
                                    </p:set>
                                    <p:animEffect transition="in" filter="randombar(horizontal)">
                                      <p:cBhvr>
                                        <p:cTn id="55" dur="500"/>
                                        <p:tgtEl>
                                          <p:spTgt spid="36">
                                            <p:txEl>
                                              <p:pRg st="6" end="6"/>
                                            </p:txEl>
                                          </p:spTgt>
                                        </p:tgtEl>
                                      </p:cBhvr>
                                    </p:animEffect>
                                  </p:childTnLst>
                                </p:cTn>
                              </p:par>
                            </p:childTnLst>
                          </p:cTn>
                        </p:par>
                        <p:par>
                          <p:cTn id="56" fill="hold">
                            <p:stCondLst>
                              <p:cond delay="6000"/>
                            </p:stCondLst>
                            <p:childTnLst>
                              <p:par>
                                <p:cTn id="57" presetID="14" presetClass="entr" presetSubtype="10" fill="hold" grpId="0" nodeType="afterEffect">
                                  <p:stCondLst>
                                    <p:cond delay="0"/>
                                  </p:stCondLst>
                                  <p:childTnLst>
                                    <p:set>
                                      <p:cBhvr>
                                        <p:cTn id="58" dur="1" fill="hold">
                                          <p:stCondLst>
                                            <p:cond delay="0"/>
                                          </p:stCondLst>
                                        </p:cTn>
                                        <p:tgtEl>
                                          <p:spTgt spid="36">
                                            <p:txEl>
                                              <p:pRg st="8" end="8"/>
                                            </p:txEl>
                                          </p:spTgt>
                                        </p:tgtEl>
                                        <p:attrNameLst>
                                          <p:attrName>style.visibility</p:attrName>
                                        </p:attrNameLst>
                                      </p:cBhvr>
                                      <p:to>
                                        <p:strVal val="visible"/>
                                      </p:to>
                                    </p:set>
                                    <p:animEffect transition="in" filter="randombar(horizontal)">
                                      <p:cBhvr>
                                        <p:cTn id="59" dur="500"/>
                                        <p:tgtEl>
                                          <p:spTgt spid="3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5" grpId="0"/>
      <p:bldP spid="3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nip and Round Single Corner Rectangle 18"/>
          <p:cNvSpPr/>
          <p:nvPr/>
        </p:nvSpPr>
        <p:spPr>
          <a:xfrm flipH="1">
            <a:off x="6894473" y="2949954"/>
            <a:ext cx="2249522" cy="2203718"/>
          </a:xfrm>
          <a:prstGeom prst="snip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6544720" y="3150441"/>
            <a:ext cx="2882916" cy="2681369"/>
            <a:chOff x="3391877" y="3508955"/>
            <a:chExt cx="3171208" cy="2949508"/>
          </a:xfrm>
        </p:grpSpPr>
        <p:sp>
          <p:nvSpPr>
            <p:cNvPr id="39" name="TextBox 38"/>
            <p:cNvSpPr txBox="1"/>
            <p:nvPr/>
          </p:nvSpPr>
          <p:spPr>
            <a:xfrm>
              <a:off x="4114800" y="3710593"/>
              <a:ext cx="1772456" cy="947952"/>
            </a:xfrm>
            <a:prstGeom prst="rect">
              <a:avLst/>
            </a:prstGeom>
            <a:noFill/>
          </p:spPr>
          <p:txBody>
            <a:bodyPr wrap="square" rtlCol="0">
              <a:spAutoFit/>
            </a:bodyPr>
            <a:lstStyle/>
            <a:p>
              <a:pPr algn="ctr">
                <a:lnSpc>
                  <a:spcPct val="125000"/>
                </a:lnSpc>
              </a:pPr>
              <a:r>
                <a:rPr lang="en-US" sz="2000" baseline="30000" dirty="0">
                  <a:solidFill>
                    <a:schemeClr val="accent1">
                      <a:lumMod val="75000"/>
                    </a:schemeClr>
                  </a:solidFill>
                  <a:latin typeface="Oswald" pitchFamily="50"/>
                </a:rPr>
                <a:t>Break Down</a:t>
              </a:r>
            </a:p>
            <a:p>
              <a:pPr algn="ctr">
                <a:lnSpc>
                  <a:spcPct val="125000"/>
                </a:lnSpc>
              </a:pPr>
              <a:r>
                <a:rPr lang="en-US" sz="2000" baseline="30000" dirty="0">
                  <a:solidFill>
                    <a:schemeClr val="accent1">
                      <a:lumMod val="75000"/>
                    </a:schemeClr>
                  </a:solidFill>
                  <a:latin typeface="Oswald" pitchFamily="50"/>
                </a:rPr>
                <a:t>Your Competitors SEO Strategy &amp; Tactics</a:t>
              </a:r>
            </a:p>
          </p:txBody>
        </p:sp>
        <p:sp>
          <p:nvSpPr>
            <p:cNvPr id="40" name="TextBox 39"/>
            <p:cNvSpPr txBox="1"/>
            <p:nvPr/>
          </p:nvSpPr>
          <p:spPr>
            <a:xfrm>
              <a:off x="3391877" y="3508955"/>
              <a:ext cx="1772456" cy="2048253"/>
            </a:xfrm>
            <a:prstGeom prst="rect">
              <a:avLst/>
            </a:prstGeom>
            <a:noFill/>
          </p:spPr>
          <p:txBody>
            <a:bodyPr wrap="square" rtlCol="0">
              <a:spAutoFit/>
            </a:bodyPr>
            <a:lstStyle/>
            <a:p>
              <a:pPr algn="ctr">
                <a:lnSpc>
                  <a:spcPct val="125000"/>
                </a:lnSpc>
              </a:pPr>
              <a:r>
                <a:rPr lang="en-US" sz="13800" baseline="30000" dirty="0">
                  <a:solidFill>
                    <a:schemeClr val="accent1">
                      <a:lumMod val="50000"/>
                    </a:schemeClr>
                  </a:solidFill>
                  <a:latin typeface="Oswald" pitchFamily="50"/>
                </a:rPr>
                <a:t>“</a:t>
              </a:r>
            </a:p>
          </p:txBody>
        </p:sp>
        <p:sp>
          <p:nvSpPr>
            <p:cNvPr id="43" name="TextBox 42"/>
            <p:cNvSpPr txBox="1"/>
            <p:nvPr/>
          </p:nvSpPr>
          <p:spPr>
            <a:xfrm>
              <a:off x="4790631" y="4410209"/>
              <a:ext cx="1772454" cy="2048254"/>
            </a:xfrm>
            <a:prstGeom prst="rect">
              <a:avLst/>
            </a:prstGeom>
            <a:noFill/>
          </p:spPr>
          <p:txBody>
            <a:bodyPr wrap="square" rtlCol="0">
              <a:spAutoFit/>
            </a:bodyPr>
            <a:lstStyle/>
            <a:p>
              <a:pPr algn="ctr">
                <a:lnSpc>
                  <a:spcPct val="125000"/>
                </a:lnSpc>
              </a:pPr>
              <a:r>
                <a:rPr lang="en-US" sz="13800" baseline="30000" dirty="0">
                  <a:solidFill>
                    <a:schemeClr val="accent1">
                      <a:lumMod val="50000"/>
                    </a:schemeClr>
                  </a:solidFill>
                  <a:latin typeface="Oswald" pitchFamily="50"/>
                </a:rPr>
                <a:t>”</a:t>
              </a:r>
            </a:p>
          </p:txBody>
        </p:sp>
      </p:gr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9255" y="4248150"/>
            <a:ext cx="2920536" cy="425828"/>
          </a:xfrm>
          <a:prstGeom prst="rect">
            <a:avLst/>
          </a:prstGeom>
        </p:spPr>
      </p:pic>
      <p:grpSp>
        <p:nvGrpSpPr>
          <p:cNvPr id="8" name="Group 7"/>
          <p:cNvGrpSpPr/>
          <p:nvPr/>
        </p:nvGrpSpPr>
        <p:grpSpPr>
          <a:xfrm>
            <a:off x="332836" y="211454"/>
            <a:ext cx="3629564" cy="904627"/>
            <a:chOff x="209740" y="211454"/>
            <a:chExt cx="3629564" cy="904627"/>
          </a:xfrm>
        </p:grpSpPr>
        <p:sp>
          <p:nvSpPr>
            <p:cNvPr id="3" name="TextBox 2"/>
            <p:cNvSpPr txBox="1"/>
            <p:nvPr/>
          </p:nvSpPr>
          <p:spPr>
            <a:xfrm>
              <a:off x="209740" y="211454"/>
              <a:ext cx="3054717" cy="769441"/>
            </a:xfrm>
            <a:prstGeom prst="rect">
              <a:avLst/>
            </a:prstGeom>
            <a:noFill/>
          </p:spPr>
          <p:txBody>
            <a:bodyPr wrap="square" rtlCol="0">
              <a:spAutoFit/>
            </a:bodyPr>
            <a:lstStyle/>
            <a:p>
              <a:r>
                <a:rPr lang="en-US" sz="4400" dirty="0">
                  <a:solidFill>
                    <a:schemeClr val="accent1">
                      <a:lumMod val="50000"/>
                    </a:schemeClr>
                  </a:solidFill>
                  <a:latin typeface="Oswald" pitchFamily="50"/>
                </a:rPr>
                <a:t>Our Services</a:t>
              </a:r>
            </a:p>
          </p:txBody>
        </p:sp>
        <p:sp>
          <p:nvSpPr>
            <p:cNvPr id="51" name="TextBox 50"/>
            <p:cNvSpPr txBox="1"/>
            <p:nvPr/>
          </p:nvSpPr>
          <p:spPr>
            <a:xfrm>
              <a:off x="255759" y="880119"/>
              <a:ext cx="35835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Details Services / Web Marketing Analysis</a:t>
              </a:r>
            </a:p>
          </p:txBody>
        </p:sp>
      </p:grpSp>
      <p:sp>
        <p:nvSpPr>
          <p:cNvPr id="73" name="TextBox 72"/>
          <p:cNvSpPr txBox="1"/>
          <p:nvPr/>
        </p:nvSpPr>
        <p:spPr>
          <a:xfrm>
            <a:off x="381000" y="1567682"/>
            <a:ext cx="3234263" cy="461665"/>
          </a:xfrm>
          <a:prstGeom prst="rect">
            <a:avLst/>
          </a:prstGeom>
          <a:noFill/>
        </p:spPr>
        <p:txBody>
          <a:bodyPr wrap="square" rtlCol="0">
            <a:spAutoFit/>
          </a:bodyPr>
          <a:lstStyle/>
          <a:p>
            <a:r>
              <a:rPr lang="en-US" sz="3600" baseline="30000" dirty="0">
                <a:solidFill>
                  <a:schemeClr val="accent1">
                    <a:lumMod val="50000"/>
                  </a:schemeClr>
                </a:solidFill>
                <a:latin typeface="Oswald" pitchFamily="50"/>
              </a:rPr>
              <a:t>Web Marketing Analysis</a:t>
            </a:r>
          </a:p>
        </p:txBody>
      </p:sp>
      <p:sp>
        <p:nvSpPr>
          <p:cNvPr id="5" name="TextBox 4"/>
          <p:cNvSpPr txBox="1"/>
          <p:nvPr/>
        </p:nvSpPr>
        <p:spPr>
          <a:xfrm>
            <a:off x="370161" y="1883999"/>
            <a:ext cx="3017392" cy="2349361"/>
          </a:xfrm>
          <a:prstGeom prst="rect">
            <a:avLst/>
          </a:prstGeom>
          <a:noFill/>
        </p:spPr>
        <p:txBody>
          <a:bodyPr wrap="square" rtlCol="0">
            <a:spAutoFit/>
          </a:bodyPr>
          <a:lstStyle/>
          <a:p>
            <a:pPr algn="just">
              <a:lnSpc>
                <a:spcPct val="125000"/>
              </a:lnSpc>
            </a:pPr>
            <a:r>
              <a:rPr lang="en-US" sz="1600" b="1" baseline="30000" dirty="0">
                <a:solidFill>
                  <a:schemeClr val="accent1">
                    <a:lumMod val="75000"/>
                  </a:schemeClr>
                </a:solidFill>
                <a:latin typeface="Sansation" pitchFamily="2" charset="0"/>
              </a:rPr>
              <a:t>Search marketing campaigns should be by closely and regularly analyzed. SEO GOAL will set up analytics reporting on your site and then offer professional consultation and recommendations on how to take advantage of the data. We examine all the relevant metrics and data related to your site visitors to determine what keywords and search engines are driving the most traffic, and what changes need to be made to your site to increase relevant traffic and conversions.</a:t>
            </a:r>
          </a:p>
        </p:txBody>
      </p:sp>
      <p:cxnSp>
        <p:nvCxnSpPr>
          <p:cNvPr id="26" name="Straight Connector 25"/>
          <p:cNvCxnSpPr/>
          <p:nvPr/>
        </p:nvCxnSpPr>
        <p:spPr>
          <a:xfrm>
            <a:off x="477052" y="1116081"/>
            <a:ext cx="8666948" cy="0"/>
          </a:xfrm>
          <a:prstGeom prst="line">
            <a:avLst/>
          </a:prstGeom>
          <a:ln w="19050" cap="sq">
            <a:solidFill>
              <a:schemeClr val="tx2">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227559" y="417188"/>
            <a:ext cx="601728" cy="504133"/>
            <a:chOff x="3227559" y="417188"/>
            <a:chExt cx="601728" cy="504133"/>
          </a:xfrm>
        </p:grpSpPr>
        <p:grpSp>
          <p:nvGrpSpPr>
            <p:cNvPr id="84" name="Group 83"/>
            <p:cNvGrpSpPr/>
            <p:nvPr/>
          </p:nvGrpSpPr>
          <p:grpSpPr>
            <a:xfrm>
              <a:off x="3282599" y="417188"/>
              <a:ext cx="526914" cy="468363"/>
              <a:chOff x="4258302" y="819150"/>
              <a:chExt cx="1366681" cy="1214812"/>
            </a:xfrm>
          </p:grpSpPr>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95" name="Oval 9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3227559" y="514350"/>
              <a:ext cx="601728" cy="406971"/>
            </a:xfrm>
            <a:prstGeom prst="rect">
              <a:avLst/>
            </a:prstGeom>
            <a:noFill/>
          </p:spPr>
          <p:txBody>
            <a:bodyPr wrap="square" rtlCol="0">
              <a:spAutoFit/>
            </a:bodyPr>
            <a:lstStyle/>
            <a:p>
              <a:pPr algn="ctr">
                <a:lnSpc>
                  <a:spcPct val="120000"/>
                </a:lnSpc>
              </a:pPr>
              <a:r>
                <a:rPr lang="en-US" sz="2800" baseline="30000" dirty="0">
                  <a:latin typeface="Times New Roman" pitchFamily="18" charset="0"/>
                  <a:cs typeface="Times New Roman" pitchFamily="18" charset="0"/>
                </a:rPr>
                <a:t>XI</a:t>
              </a:r>
            </a:p>
          </p:txBody>
        </p:sp>
      </p:grpSp>
      <p:grpSp>
        <p:nvGrpSpPr>
          <p:cNvPr id="18" name="Group 17"/>
          <p:cNvGrpSpPr/>
          <p:nvPr/>
        </p:nvGrpSpPr>
        <p:grpSpPr>
          <a:xfrm>
            <a:off x="3615264" y="1696782"/>
            <a:ext cx="2917302" cy="2384683"/>
            <a:chOff x="5531435" y="1445726"/>
            <a:chExt cx="3209032" cy="2384683"/>
          </a:xfrm>
        </p:grpSpPr>
        <p:sp>
          <p:nvSpPr>
            <p:cNvPr id="9" name="Rectangle 8"/>
            <p:cNvSpPr/>
            <p:nvPr/>
          </p:nvSpPr>
          <p:spPr>
            <a:xfrm>
              <a:off x="5612166" y="1473140"/>
              <a:ext cx="2957545"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1435" y="1445726"/>
              <a:ext cx="3209032" cy="2384683"/>
            </a:xfrm>
            <a:prstGeom prst="rect">
              <a:avLst/>
            </a:prstGeom>
          </p:spPr>
        </p:pic>
      </p:grpSp>
      <p:sp>
        <p:nvSpPr>
          <p:cNvPr id="44" name="TextBox 43"/>
          <p:cNvSpPr txBox="1"/>
          <p:nvPr/>
        </p:nvSpPr>
        <p:spPr>
          <a:xfrm>
            <a:off x="6763471" y="1504950"/>
            <a:ext cx="2151929" cy="630942"/>
          </a:xfrm>
          <a:prstGeom prst="rect">
            <a:avLst/>
          </a:prstGeom>
          <a:noFill/>
        </p:spPr>
        <p:txBody>
          <a:bodyPr wrap="square" rtlCol="0">
            <a:spAutoFit/>
          </a:bodyPr>
          <a:lstStyle/>
          <a:p>
            <a:pPr algn="r">
              <a:lnSpc>
                <a:spcPct val="125000"/>
              </a:lnSpc>
            </a:pPr>
            <a:r>
              <a:rPr lang="en-US" sz="1400" dirty="0">
                <a:solidFill>
                  <a:schemeClr val="accent1">
                    <a:lumMod val="50000"/>
                  </a:schemeClr>
                </a:solidFill>
                <a:latin typeface="Oswald" pitchFamily="50"/>
              </a:rPr>
              <a:t>Internet Marketing Company, </a:t>
            </a:r>
            <a:r>
              <a:rPr lang="en-US" sz="1400" dirty="0" err="1">
                <a:solidFill>
                  <a:schemeClr val="accent1">
                    <a:lumMod val="50000"/>
                  </a:schemeClr>
                </a:solidFill>
                <a:latin typeface="Oswald" pitchFamily="50"/>
              </a:rPr>
              <a:t>Avital</a:t>
            </a:r>
            <a:r>
              <a:rPr lang="en-US" sz="1400" dirty="0">
                <a:solidFill>
                  <a:schemeClr val="accent1">
                    <a:lumMod val="50000"/>
                  </a:schemeClr>
                </a:solidFill>
                <a:latin typeface="Oswald" pitchFamily="50"/>
              </a:rPr>
              <a:t> Web, Offers Free SEO Analysis</a:t>
            </a:r>
          </a:p>
        </p:txBody>
      </p:sp>
      <p:grpSp>
        <p:nvGrpSpPr>
          <p:cNvPr id="7" name="Group 6"/>
          <p:cNvGrpSpPr/>
          <p:nvPr/>
        </p:nvGrpSpPr>
        <p:grpSpPr>
          <a:xfrm>
            <a:off x="192" y="4237715"/>
            <a:ext cx="8934264" cy="1229635"/>
            <a:chOff x="192" y="4237715"/>
            <a:chExt cx="8934264" cy="1229635"/>
          </a:xfrm>
        </p:grpSpPr>
        <p:sp>
          <p:nvSpPr>
            <p:cNvPr id="37" name="Oval 36"/>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48" name="TextBox 47"/>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49" name="TextBox 48"/>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50" name="TextBox 49"/>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grpSp>
    </p:spTree>
    <p:extLst>
      <p:ext uri="{BB962C8B-B14F-4D97-AF65-F5344CB8AC3E}">
        <p14:creationId xmlns:p14="http://schemas.microsoft.com/office/powerpoint/2010/main" val="2369674853"/>
      </p:ext>
    </p:extLst>
  </p:cSld>
  <p:clrMapOvr>
    <a:masterClrMapping/>
  </p:clrMapOvr>
  <mc:AlternateContent xmlns:mc="http://schemas.openxmlformats.org/markup-compatibility/2006" xmlns:p14="http://schemas.microsoft.com/office/powerpoint/2010/main">
    <mc:Choice Requires="p14">
      <p:transition spd="slow" p14:dur="1500" advTm="1771">
        <p14:window dir="vert"/>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1+#ppt_w/2"/>
                                          </p:val>
                                        </p:tav>
                                        <p:tav tm="100000">
                                          <p:val>
                                            <p:strVal val="#ppt_x"/>
                                          </p:val>
                                        </p:tav>
                                      </p:tavLst>
                                    </p:anim>
                                    <p:anim calcmode="lin" valueType="num">
                                      <p:cBhvr additive="base">
                                        <p:cTn id="18" dur="500" fill="hold"/>
                                        <p:tgtEl>
                                          <p:spTgt spid="2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6" presetClass="entr" presetSubtype="21"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childTnLst>
                          </p:cTn>
                        </p:par>
                        <p:par>
                          <p:cTn id="23" fill="hold">
                            <p:stCondLst>
                              <p:cond delay="2000"/>
                            </p:stCondLst>
                            <p:childTnLst>
                              <p:par>
                                <p:cTn id="24" presetID="16" presetClass="entr" presetSubtype="21"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barn(inVertical)">
                                      <p:cBhvr>
                                        <p:cTn id="26" dur="500"/>
                                        <p:tgtEl>
                                          <p:spTgt spid="31"/>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wipe(left)">
                                      <p:cBhvr>
                                        <p:cTn id="30" dur="500"/>
                                        <p:tgtEl>
                                          <p:spTgt spid="73"/>
                                        </p:tgtEl>
                                      </p:cBhvr>
                                    </p:animEffect>
                                  </p:childTnLst>
                                </p:cTn>
                              </p:par>
                            </p:childTnLst>
                          </p:cTn>
                        </p:par>
                        <p:par>
                          <p:cTn id="31" fill="hold">
                            <p:stCondLst>
                              <p:cond delay="3000"/>
                            </p:stCondLst>
                            <p:childTnLst>
                              <p:par>
                                <p:cTn id="32" presetID="16" presetClass="entr" presetSubtype="21"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arn(inVertical)">
                                      <p:cBhvr>
                                        <p:cTn id="34" dur="500"/>
                                        <p:tgtEl>
                                          <p:spTgt spid="5"/>
                                        </p:tgtEl>
                                      </p:cBhvr>
                                    </p:animEffect>
                                  </p:childTnLst>
                                </p:cTn>
                              </p:par>
                            </p:childTnLst>
                          </p:cTn>
                        </p:par>
                        <p:par>
                          <p:cTn id="35" fill="hold">
                            <p:stCondLst>
                              <p:cond delay="3500"/>
                            </p:stCondLst>
                            <p:childTnLst>
                              <p:par>
                                <p:cTn id="36" presetID="53" presetClass="entr" presetSubtype="16"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p:cTn id="38" dur="500" fill="hold"/>
                                        <p:tgtEl>
                                          <p:spTgt spid="44"/>
                                        </p:tgtEl>
                                        <p:attrNameLst>
                                          <p:attrName>ppt_w</p:attrName>
                                        </p:attrNameLst>
                                      </p:cBhvr>
                                      <p:tavLst>
                                        <p:tav tm="0">
                                          <p:val>
                                            <p:fltVal val="0"/>
                                          </p:val>
                                        </p:tav>
                                        <p:tav tm="100000">
                                          <p:val>
                                            <p:strVal val="#ppt_w"/>
                                          </p:val>
                                        </p:tav>
                                      </p:tavLst>
                                    </p:anim>
                                    <p:anim calcmode="lin" valueType="num">
                                      <p:cBhvr>
                                        <p:cTn id="39" dur="500" fill="hold"/>
                                        <p:tgtEl>
                                          <p:spTgt spid="44"/>
                                        </p:tgtEl>
                                        <p:attrNameLst>
                                          <p:attrName>ppt_h</p:attrName>
                                        </p:attrNameLst>
                                      </p:cBhvr>
                                      <p:tavLst>
                                        <p:tav tm="0">
                                          <p:val>
                                            <p:fltVal val="0"/>
                                          </p:val>
                                        </p:tav>
                                        <p:tav tm="100000">
                                          <p:val>
                                            <p:strVal val="#ppt_h"/>
                                          </p:val>
                                        </p:tav>
                                      </p:tavLst>
                                    </p:anim>
                                    <p:animEffect transition="in" filter="fade">
                                      <p:cBhvr>
                                        <p:cTn id="40" dur="500"/>
                                        <p:tgtEl>
                                          <p:spTgt spid="44"/>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4500"/>
                            </p:stCondLst>
                            <p:childTnLst>
                              <p:par>
                                <p:cTn id="46" presetID="2" presetClass="entr" presetSubtype="2"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1+#ppt_w/2"/>
                                          </p:val>
                                        </p:tav>
                                        <p:tav tm="100000">
                                          <p:val>
                                            <p:strVal val="#ppt_x"/>
                                          </p:val>
                                        </p:tav>
                                      </p:tavLst>
                                    </p:anim>
                                    <p:anim calcmode="lin" valueType="num">
                                      <p:cBhvr additive="base">
                                        <p:cTn id="49"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3" grpId="0"/>
      <p:bldP spid="5" grpId="0"/>
      <p:bldP spid="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0" y="0"/>
            <a:ext cx="1828800" cy="196215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grpSp>
        <p:nvGrpSpPr>
          <p:cNvPr id="124" name="Group 123"/>
          <p:cNvGrpSpPr/>
          <p:nvPr/>
        </p:nvGrpSpPr>
        <p:grpSpPr>
          <a:xfrm>
            <a:off x="-143441" y="1733550"/>
            <a:ext cx="9287441" cy="1773581"/>
            <a:chOff x="-143441" y="1733550"/>
            <a:chExt cx="9287441" cy="1773581"/>
          </a:xfrm>
        </p:grpSpPr>
        <p:grpSp>
          <p:nvGrpSpPr>
            <p:cNvPr id="123" name="Group 122"/>
            <p:cNvGrpSpPr/>
            <p:nvPr/>
          </p:nvGrpSpPr>
          <p:grpSpPr>
            <a:xfrm>
              <a:off x="-143441" y="3268063"/>
              <a:ext cx="6010841" cy="239068"/>
              <a:chOff x="-72099" y="3242961"/>
              <a:chExt cx="6611925" cy="289272"/>
            </a:xfrm>
          </p:grpSpPr>
          <p:pic>
            <p:nvPicPr>
              <p:cNvPr id="122" name="Picture 1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0402">
                <a:off x="1451884" y="3242961"/>
                <a:ext cx="5087942" cy="289272"/>
              </a:xfrm>
              <a:prstGeom prst="rect">
                <a:avLst/>
              </a:prstGeom>
            </p:spPr>
          </p:pic>
          <p:pic>
            <p:nvPicPr>
              <p:cNvPr id="121" name="Picture 1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393">
                <a:off x="-72099" y="3242961"/>
                <a:ext cx="5087942" cy="289272"/>
              </a:xfrm>
              <a:prstGeom prst="rect">
                <a:avLst/>
              </a:prstGeom>
            </p:spPr>
          </p:pic>
        </p:grpSp>
        <p:sp>
          <p:nvSpPr>
            <p:cNvPr id="9" name="Rectangle 8"/>
            <p:cNvSpPr/>
            <p:nvPr/>
          </p:nvSpPr>
          <p:spPr>
            <a:xfrm>
              <a:off x="0" y="1733550"/>
              <a:ext cx="9144000" cy="1638877"/>
            </a:xfrm>
            <a:prstGeom prst="rect">
              <a:avLst/>
            </a:prstGeom>
            <a:gradFill>
              <a:gsLst>
                <a:gs pos="100000">
                  <a:schemeClr val="bg1">
                    <a:lumMod val="95000"/>
                  </a:schemeClr>
                </a:gs>
                <a:gs pos="0">
                  <a:schemeClr val="bg1">
                    <a:lumMod val="95000"/>
                  </a:schemeClr>
                </a:gs>
                <a:gs pos="77500">
                  <a:schemeClr val="bg1"/>
                </a:gs>
                <a:gs pos="25850">
                  <a:schemeClr val="bg1"/>
                </a:gs>
                <a:gs pos="50000">
                  <a:schemeClr val="bg1"/>
                </a:gs>
              </a:gsLst>
              <a:lin ang="0" scaled="0"/>
            </a:gradFill>
            <a:ln>
              <a:noFill/>
            </a:ln>
            <a:effectLst>
              <a:outerShdw blurRad="203200" dir="1380000" sx="101000" sy="101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5326"/>
                </a:solidFill>
              </a:endParaRPr>
            </a:p>
          </p:txBody>
        </p:sp>
      </p:grpSp>
      <p:sp>
        <p:nvSpPr>
          <p:cNvPr id="16" name="TextBox 15"/>
          <p:cNvSpPr txBox="1"/>
          <p:nvPr/>
        </p:nvSpPr>
        <p:spPr>
          <a:xfrm>
            <a:off x="183361" y="389722"/>
            <a:ext cx="1608684" cy="1169551"/>
          </a:xfrm>
          <a:prstGeom prst="rect">
            <a:avLst/>
          </a:prstGeom>
          <a:noFill/>
        </p:spPr>
        <p:txBody>
          <a:bodyPr wrap="square" rtlCol="0">
            <a:spAutoFit/>
          </a:bodyPr>
          <a:lstStyle/>
          <a:p>
            <a:r>
              <a:rPr lang="en-US" sz="1400" dirty="0">
                <a:solidFill>
                  <a:schemeClr val="bg1"/>
                </a:solidFill>
                <a:latin typeface="Oswald" pitchFamily="50"/>
              </a:rPr>
              <a:t>Fall Semester</a:t>
            </a:r>
          </a:p>
          <a:p>
            <a:r>
              <a:rPr lang="en-US" sz="2800" dirty="0">
                <a:ln w="0"/>
                <a:solidFill>
                  <a:schemeClr val="tx2">
                    <a:lumMod val="20000"/>
                    <a:lumOff val="80000"/>
                  </a:schemeClr>
                </a:solidFill>
                <a:effectLst>
                  <a:outerShdw blurRad="38100" dist="25400" dir="5400000" algn="ctr" rotWithShape="0">
                    <a:srgbClr val="6E747A">
                      <a:alpha val="43000"/>
                    </a:srgbClr>
                  </a:outerShdw>
                </a:effectLst>
                <a:latin typeface="Oswald" pitchFamily="50"/>
              </a:rPr>
              <a:t>SMU</a:t>
            </a:r>
            <a:endParaRPr lang="en-US" sz="1400" dirty="0">
              <a:ln w="0"/>
              <a:solidFill>
                <a:schemeClr val="tx2">
                  <a:lumMod val="20000"/>
                  <a:lumOff val="80000"/>
                </a:schemeClr>
              </a:solidFill>
              <a:effectLst>
                <a:outerShdw blurRad="38100" dist="25400" dir="5400000" algn="ctr" rotWithShape="0">
                  <a:srgbClr val="6E747A">
                    <a:alpha val="43000"/>
                  </a:srgbClr>
                </a:outerShdw>
              </a:effectLst>
              <a:latin typeface="Oswald" pitchFamily="50"/>
            </a:endParaRPr>
          </a:p>
          <a:p>
            <a:r>
              <a:rPr lang="en-US" sz="1400" dirty="0">
                <a:solidFill>
                  <a:schemeClr val="bg1"/>
                </a:solidFill>
                <a:latin typeface="Oswald" pitchFamily="50"/>
              </a:rPr>
              <a:t>Data Science Bootcamp</a:t>
            </a:r>
          </a:p>
        </p:txBody>
      </p: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2424" y="2916152"/>
            <a:ext cx="1862069" cy="1800000"/>
          </a:xfrm>
          <a:prstGeom prst="rect">
            <a:avLst/>
          </a:prstGeom>
          <a:effectLst>
            <a:outerShdw blurRad="50800" dist="38100" dir="10800000" algn="r" rotWithShape="0">
              <a:prstClr val="black">
                <a:alpha val="40000"/>
              </a:prstClr>
            </a:outerShdw>
          </a:effec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72000" y="1879998"/>
            <a:ext cx="3600000" cy="1383504"/>
          </a:xfrm>
          <a:prstGeom prst="rect">
            <a:avLst/>
          </a:prstGeom>
        </p:spPr>
      </p:pic>
    </p:spTree>
    <p:extLst>
      <p:ext uri="{BB962C8B-B14F-4D97-AF65-F5344CB8AC3E}">
        <p14:creationId xmlns:p14="http://schemas.microsoft.com/office/powerpoint/2010/main" val="2268327647"/>
      </p:ext>
    </p:extLst>
  </p:cSld>
  <p:clrMapOvr>
    <a:masterClrMapping/>
  </p:clrMapOvr>
  <mc:AlternateContent xmlns:mc="http://schemas.openxmlformats.org/markup-compatibility/2006" xmlns:p14="http://schemas.microsoft.com/office/powerpoint/2010/main">
    <mc:Choice Requires="p14">
      <p:transition spd="slow" p14:dur="2000" advTm="1771">
        <p14:ferris dir="l"/>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16" presetClass="entr" presetSubtype="21" fill="hold" nodeType="after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barn(inVertical)">
                                      <p:cBhvr>
                                        <p:cTn id="13"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3333750"/>
            <a:ext cx="9144000" cy="180975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066321" y="1116081"/>
            <a:ext cx="2522157" cy="1989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9840" y="4080915"/>
            <a:ext cx="5105400" cy="425828"/>
          </a:xfrm>
          <a:prstGeom prst="rect">
            <a:avLst/>
          </a:prstGeom>
        </p:spPr>
      </p:pic>
      <p:grpSp>
        <p:nvGrpSpPr>
          <p:cNvPr id="8" name="Group 7"/>
          <p:cNvGrpSpPr/>
          <p:nvPr/>
        </p:nvGrpSpPr>
        <p:grpSpPr>
          <a:xfrm>
            <a:off x="332836" y="211454"/>
            <a:ext cx="3629564" cy="904627"/>
            <a:chOff x="209740" y="211454"/>
            <a:chExt cx="3629564" cy="904627"/>
          </a:xfrm>
        </p:grpSpPr>
        <p:sp>
          <p:nvSpPr>
            <p:cNvPr id="3" name="TextBox 2"/>
            <p:cNvSpPr txBox="1"/>
            <p:nvPr/>
          </p:nvSpPr>
          <p:spPr>
            <a:xfrm>
              <a:off x="209740" y="211454"/>
              <a:ext cx="3054717" cy="769441"/>
            </a:xfrm>
            <a:prstGeom prst="rect">
              <a:avLst/>
            </a:prstGeom>
            <a:noFill/>
          </p:spPr>
          <p:txBody>
            <a:bodyPr wrap="square" rtlCol="0">
              <a:spAutoFit/>
            </a:bodyPr>
            <a:lstStyle/>
            <a:p>
              <a:r>
                <a:rPr lang="en-US" sz="4400" dirty="0">
                  <a:solidFill>
                    <a:schemeClr val="accent1">
                      <a:lumMod val="50000"/>
                    </a:schemeClr>
                  </a:solidFill>
                  <a:latin typeface="Oswald" pitchFamily="50"/>
                </a:rPr>
                <a:t>Our Services</a:t>
              </a:r>
            </a:p>
          </p:txBody>
        </p:sp>
        <p:sp>
          <p:nvSpPr>
            <p:cNvPr id="51" name="TextBox 50"/>
            <p:cNvSpPr txBox="1"/>
            <p:nvPr/>
          </p:nvSpPr>
          <p:spPr>
            <a:xfrm>
              <a:off x="255759" y="880119"/>
              <a:ext cx="35835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Details Services / Web Marketing Analysis</a:t>
              </a:r>
            </a:p>
          </p:txBody>
        </p:sp>
      </p:grpSp>
      <p:sp>
        <p:nvSpPr>
          <p:cNvPr id="73" name="TextBox 72"/>
          <p:cNvSpPr txBox="1"/>
          <p:nvPr/>
        </p:nvSpPr>
        <p:spPr>
          <a:xfrm>
            <a:off x="381000" y="1412609"/>
            <a:ext cx="3234263" cy="461665"/>
          </a:xfrm>
          <a:prstGeom prst="rect">
            <a:avLst/>
          </a:prstGeom>
          <a:noFill/>
        </p:spPr>
        <p:txBody>
          <a:bodyPr wrap="square" rtlCol="0">
            <a:spAutoFit/>
          </a:bodyPr>
          <a:lstStyle/>
          <a:p>
            <a:r>
              <a:rPr lang="en-US" sz="3600" baseline="30000" dirty="0">
                <a:solidFill>
                  <a:schemeClr val="accent1">
                    <a:lumMod val="50000"/>
                  </a:schemeClr>
                </a:solidFill>
                <a:latin typeface="Oswald" pitchFamily="50"/>
              </a:rPr>
              <a:t>Reporting / KPIs</a:t>
            </a:r>
          </a:p>
        </p:txBody>
      </p:sp>
      <p:sp>
        <p:nvSpPr>
          <p:cNvPr id="5" name="TextBox 4"/>
          <p:cNvSpPr txBox="1"/>
          <p:nvPr/>
        </p:nvSpPr>
        <p:spPr>
          <a:xfrm>
            <a:off x="370161" y="1728926"/>
            <a:ext cx="2220639" cy="1528624"/>
          </a:xfrm>
          <a:prstGeom prst="rect">
            <a:avLst/>
          </a:prstGeom>
          <a:noFill/>
        </p:spPr>
        <p:txBody>
          <a:bodyPr wrap="square" rtlCol="0">
            <a:spAutoFit/>
          </a:bodyPr>
          <a:lstStyle/>
          <a:p>
            <a:pPr algn="just">
              <a:lnSpc>
                <a:spcPct val="125000"/>
              </a:lnSpc>
            </a:pPr>
            <a:r>
              <a:rPr lang="en-US" sz="1600" b="1" baseline="30000" dirty="0">
                <a:solidFill>
                  <a:schemeClr val="accent1">
                    <a:lumMod val="75000"/>
                  </a:schemeClr>
                </a:solidFill>
                <a:latin typeface="Sansation" pitchFamily="2" charset="0"/>
              </a:rPr>
              <a:t>At SEO Goal, we believe in being completely accountable to our clients. We provide a detailed account of your website’s key performance indicators so you can easily see the improvements made from our efforts.</a:t>
            </a:r>
          </a:p>
        </p:txBody>
      </p:sp>
      <p:cxnSp>
        <p:nvCxnSpPr>
          <p:cNvPr id="26" name="Straight Connector 25"/>
          <p:cNvCxnSpPr/>
          <p:nvPr/>
        </p:nvCxnSpPr>
        <p:spPr>
          <a:xfrm>
            <a:off x="477052" y="1116081"/>
            <a:ext cx="8666948" cy="0"/>
          </a:xfrm>
          <a:prstGeom prst="line">
            <a:avLst/>
          </a:prstGeom>
          <a:ln w="19050" cap="sq">
            <a:solidFill>
              <a:schemeClr val="tx2">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227559" y="417188"/>
            <a:ext cx="601728" cy="504133"/>
            <a:chOff x="3227559" y="417188"/>
            <a:chExt cx="601728" cy="504133"/>
          </a:xfrm>
        </p:grpSpPr>
        <p:grpSp>
          <p:nvGrpSpPr>
            <p:cNvPr id="84" name="Group 83"/>
            <p:cNvGrpSpPr/>
            <p:nvPr/>
          </p:nvGrpSpPr>
          <p:grpSpPr>
            <a:xfrm>
              <a:off x="3282599" y="417188"/>
              <a:ext cx="526914" cy="468363"/>
              <a:chOff x="4258302" y="819150"/>
              <a:chExt cx="1366681" cy="1214812"/>
            </a:xfrm>
          </p:grpSpPr>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95" name="Oval 9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3227559" y="514350"/>
              <a:ext cx="601728" cy="406971"/>
            </a:xfrm>
            <a:prstGeom prst="rect">
              <a:avLst/>
            </a:prstGeom>
            <a:noFill/>
          </p:spPr>
          <p:txBody>
            <a:bodyPr wrap="square" rtlCol="0">
              <a:spAutoFit/>
            </a:bodyPr>
            <a:lstStyle/>
            <a:p>
              <a:pPr algn="ctr">
                <a:lnSpc>
                  <a:spcPct val="120000"/>
                </a:lnSpc>
              </a:pPr>
              <a:r>
                <a:rPr lang="en-US" sz="2800" baseline="30000" dirty="0">
                  <a:latin typeface="Times New Roman" pitchFamily="18" charset="0"/>
                  <a:cs typeface="Times New Roman" pitchFamily="18" charset="0"/>
                </a:rPr>
                <a:t>XII</a:t>
              </a: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3462" y="1432457"/>
            <a:ext cx="3004472" cy="2632013"/>
          </a:xfrm>
          <a:prstGeom prst="rect">
            <a:avLst/>
          </a:prstGeom>
        </p:spPr>
      </p:pic>
      <p:sp>
        <p:nvSpPr>
          <p:cNvPr id="37" name="TextBox 36"/>
          <p:cNvSpPr txBox="1"/>
          <p:nvPr/>
        </p:nvSpPr>
        <p:spPr>
          <a:xfrm>
            <a:off x="3484476" y="1352550"/>
            <a:ext cx="1925724" cy="1118255"/>
          </a:xfrm>
          <a:prstGeom prst="rect">
            <a:avLst/>
          </a:prstGeom>
          <a:noFill/>
        </p:spPr>
        <p:txBody>
          <a:bodyPr wrap="square" rtlCol="0">
            <a:spAutoFit/>
          </a:bodyPr>
          <a:lstStyle/>
          <a:p>
            <a:pPr algn="ctr">
              <a:lnSpc>
                <a:spcPct val="125000"/>
              </a:lnSpc>
            </a:pPr>
            <a:r>
              <a:rPr lang="en-US" sz="2000" baseline="30000" dirty="0">
                <a:solidFill>
                  <a:schemeClr val="accent1">
                    <a:lumMod val="75000"/>
                  </a:schemeClr>
                </a:solidFill>
                <a:latin typeface="Oswald" pitchFamily="50"/>
              </a:rPr>
              <a:t>SEO is one of the most important techniques of online marketing. It helps the site to attract organic visitors from search engine</a:t>
            </a:r>
          </a:p>
        </p:txBody>
      </p:sp>
      <p:grpSp>
        <p:nvGrpSpPr>
          <p:cNvPr id="7" name="Group 6"/>
          <p:cNvGrpSpPr/>
          <p:nvPr/>
        </p:nvGrpSpPr>
        <p:grpSpPr>
          <a:xfrm>
            <a:off x="3002423" y="987910"/>
            <a:ext cx="2534327" cy="2312649"/>
            <a:chOff x="3002423" y="987910"/>
            <a:chExt cx="2534327" cy="2312649"/>
          </a:xfrm>
        </p:grpSpPr>
        <p:sp>
          <p:nvSpPr>
            <p:cNvPr id="45" name="TextBox 44"/>
            <p:cNvSpPr txBox="1"/>
            <p:nvPr/>
          </p:nvSpPr>
          <p:spPr>
            <a:xfrm>
              <a:off x="3002423" y="1438511"/>
              <a:ext cx="826864" cy="1862048"/>
            </a:xfrm>
            <a:prstGeom prst="rect">
              <a:avLst/>
            </a:prstGeom>
            <a:noFill/>
          </p:spPr>
          <p:txBody>
            <a:bodyPr wrap="square" rtlCol="0">
              <a:spAutoFit/>
            </a:bodyPr>
            <a:lstStyle/>
            <a:p>
              <a:pPr algn="ctr">
                <a:lnSpc>
                  <a:spcPct val="125000"/>
                </a:lnSpc>
              </a:pPr>
              <a:r>
                <a:rPr lang="en-US" sz="13800" baseline="30000" dirty="0">
                  <a:solidFill>
                    <a:schemeClr val="accent1">
                      <a:lumMod val="50000"/>
                    </a:schemeClr>
                  </a:solidFill>
                  <a:latin typeface="Oswald" pitchFamily="50"/>
                </a:rPr>
                <a:t>“</a:t>
              </a:r>
            </a:p>
          </p:txBody>
        </p:sp>
        <p:sp>
          <p:nvSpPr>
            <p:cNvPr id="46" name="TextBox 45"/>
            <p:cNvSpPr txBox="1"/>
            <p:nvPr/>
          </p:nvSpPr>
          <p:spPr>
            <a:xfrm rot="10800000">
              <a:off x="4709886" y="987910"/>
              <a:ext cx="826864" cy="1862048"/>
            </a:xfrm>
            <a:prstGeom prst="rect">
              <a:avLst/>
            </a:prstGeom>
            <a:noFill/>
          </p:spPr>
          <p:txBody>
            <a:bodyPr wrap="square" rtlCol="0">
              <a:spAutoFit/>
            </a:bodyPr>
            <a:lstStyle/>
            <a:p>
              <a:pPr algn="ctr">
                <a:lnSpc>
                  <a:spcPct val="125000"/>
                </a:lnSpc>
              </a:pPr>
              <a:r>
                <a:rPr lang="en-US" sz="13800" baseline="30000" dirty="0">
                  <a:solidFill>
                    <a:schemeClr val="accent1">
                      <a:lumMod val="50000"/>
                    </a:schemeClr>
                  </a:solidFill>
                  <a:latin typeface="Oswald" pitchFamily="50"/>
                </a:rPr>
                <a:t>“</a:t>
              </a:r>
            </a:p>
          </p:txBody>
        </p:sp>
      </p:grpSp>
      <p:sp>
        <p:nvSpPr>
          <p:cNvPr id="47" name="TextBox 46"/>
          <p:cNvSpPr txBox="1"/>
          <p:nvPr/>
        </p:nvSpPr>
        <p:spPr>
          <a:xfrm>
            <a:off x="670688" y="3562350"/>
            <a:ext cx="4739512" cy="646331"/>
          </a:xfrm>
          <a:prstGeom prst="rect">
            <a:avLst/>
          </a:prstGeom>
          <a:noFill/>
        </p:spPr>
        <p:txBody>
          <a:bodyPr wrap="square" rtlCol="0">
            <a:spAutoFit/>
          </a:bodyPr>
          <a:lstStyle/>
          <a:p>
            <a:pPr algn="just"/>
            <a:r>
              <a:rPr lang="en-US" sz="1200" b="1" i="1" dirty="0">
                <a:solidFill>
                  <a:schemeClr val="bg1"/>
                </a:solidFill>
                <a:latin typeface="Sansation" pitchFamily="2" charset="0"/>
              </a:rPr>
              <a:t>Identifying the right KPIs for your Call Centre is important, which is why we've put together the most effective KPIs for managing, monitoring and </a:t>
            </a:r>
            <a:r>
              <a:rPr lang="en-US" sz="1200" b="1" i="1" dirty="0" err="1">
                <a:solidFill>
                  <a:schemeClr val="bg1"/>
                </a:solidFill>
                <a:latin typeface="Sansation" pitchFamily="2" charset="0"/>
              </a:rPr>
              <a:t>analysing</a:t>
            </a:r>
            <a:r>
              <a:rPr lang="en-US" sz="1200" b="1" i="1" dirty="0">
                <a:solidFill>
                  <a:schemeClr val="bg1"/>
                </a:solidFill>
                <a:latin typeface="Sansation" pitchFamily="2" charset="0"/>
              </a:rPr>
              <a:t> this fast paced environment</a:t>
            </a:r>
            <a:endParaRPr lang="en-US" sz="1200" b="1" i="1" baseline="30000" dirty="0">
              <a:solidFill>
                <a:schemeClr val="bg1"/>
              </a:solidFill>
              <a:latin typeface="Sansation" pitchFamily="2" charset="0"/>
            </a:endParaRPr>
          </a:p>
        </p:txBody>
      </p:sp>
      <p:grpSp>
        <p:nvGrpSpPr>
          <p:cNvPr id="36" name="Group 35"/>
          <p:cNvGrpSpPr/>
          <p:nvPr/>
        </p:nvGrpSpPr>
        <p:grpSpPr>
          <a:xfrm>
            <a:off x="192" y="4237715"/>
            <a:ext cx="8934264" cy="1229635"/>
            <a:chOff x="192" y="4237715"/>
            <a:chExt cx="8934264" cy="1229635"/>
          </a:xfrm>
        </p:grpSpPr>
        <p:sp>
          <p:nvSpPr>
            <p:cNvPr id="39" name="Oval 38"/>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48" name="TextBox 47"/>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49" name="TextBox 48"/>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50" name="TextBox 49"/>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grpSp>
    </p:spTree>
    <p:extLst>
      <p:ext uri="{BB962C8B-B14F-4D97-AF65-F5344CB8AC3E}">
        <p14:creationId xmlns:p14="http://schemas.microsoft.com/office/powerpoint/2010/main" val="2901693440"/>
      </p:ext>
    </p:extLst>
  </p:cSld>
  <p:clrMapOvr>
    <a:masterClrMapping/>
  </p:clrMapOvr>
  <mc:AlternateContent xmlns:mc="http://schemas.openxmlformats.org/markup-compatibility/2006" xmlns:p14="http://schemas.microsoft.com/office/powerpoint/2010/main">
    <mc:Choice Requires="p14">
      <p:transition spd="slow" p14:dur="1500" advTm="1771">
        <p14:window/>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2" presetClass="entr" presetSubtype="4"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down)">
                                      <p:cBhvr>
                                        <p:cTn id="23" dur="500"/>
                                        <p:tgtEl>
                                          <p:spTgt spid="31"/>
                                        </p:tgtEl>
                                      </p:cBhvr>
                                    </p:animEffect>
                                  </p:childTnLst>
                                </p:cTn>
                              </p:par>
                            </p:childTnLst>
                          </p:cTn>
                        </p:par>
                        <p:par>
                          <p:cTn id="24" fill="hold">
                            <p:stCondLst>
                              <p:cond delay="2000"/>
                            </p:stCondLst>
                            <p:childTnLst>
                              <p:par>
                                <p:cTn id="25" presetID="22" presetClass="entr" presetSubtype="4"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73"/>
                                        </p:tgtEl>
                                        <p:attrNameLst>
                                          <p:attrName>style.visibility</p:attrName>
                                        </p:attrNameLst>
                                      </p:cBhvr>
                                      <p:to>
                                        <p:strVal val="visible"/>
                                      </p:to>
                                    </p:set>
                                    <p:anim calcmode="lin" valueType="num">
                                      <p:cBhvr additive="base">
                                        <p:cTn id="31" dur="500" fill="hold"/>
                                        <p:tgtEl>
                                          <p:spTgt spid="73"/>
                                        </p:tgtEl>
                                        <p:attrNameLst>
                                          <p:attrName>ppt_x</p:attrName>
                                        </p:attrNameLst>
                                      </p:cBhvr>
                                      <p:tavLst>
                                        <p:tav tm="0">
                                          <p:val>
                                            <p:strVal val="#ppt_x"/>
                                          </p:val>
                                        </p:tav>
                                        <p:tav tm="100000">
                                          <p:val>
                                            <p:strVal val="#ppt_x"/>
                                          </p:val>
                                        </p:tav>
                                      </p:tavLst>
                                    </p:anim>
                                    <p:anim calcmode="lin" valueType="num">
                                      <p:cBhvr additive="base">
                                        <p:cTn id="32" dur="500" fill="hold"/>
                                        <p:tgtEl>
                                          <p:spTgt spid="73"/>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par>
                          <p:cTn id="37" fill="hold">
                            <p:stCondLst>
                              <p:cond delay="3500"/>
                            </p:stCondLst>
                            <p:childTnLst>
                              <p:par>
                                <p:cTn id="38" presetID="14" presetClass="entr" presetSubtype="5"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vertical)">
                                      <p:cBhvr>
                                        <p:cTn id="40" dur="500"/>
                                        <p:tgtEl>
                                          <p:spTgt spid="11"/>
                                        </p:tgtEl>
                                      </p:cBhvr>
                                    </p:animEffect>
                                  </p:childTnLst>
                                </p:cTn>
                              </p:par>
                            </p:childTnLst>
                          </p:cTn>
                        </p:par>
                        <p:par>
                          <p:cTn id="41" fill="hold">
                            <p:stCondLst>
                              <p:cond delay="4000"/>
                            </p:stCondLst>
                            <p:childTnLst>
                              <p:par>
                                <p:cTn id="42" presetID="53" presetClass="entr" presetSubtype="16"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 calcmode="lin" valueType="num">
                                      <p:cBhvr>
                                        <p:cTn id="44" dur="500" fill="hold"/>
                                        <p:tgtEl>
                                          <p:spTgt spid="37"/>
                                        </p:tgtEl>
                                        <p:attrNameLst>
                                          <p:attrName>ppt_w</p:attrName>
                                        </p:attrNameLst>
                                      </p:cBhvr>
                                      <p:tavLst>
                                        <p:tav tm="0">
                                          <p:val>
                                            <p:fltVal val="0"/>
                                          </p:val>
                                        </p:tav>
                                        <p:tav tm="100000">
                                          <p:val>
                                            <p:strVal val="#ppt_w"/>
                                          </p:val>
                                        </p:tav>
                                      </p:tavLst>
                                    </p:anim>
                                    <p:anim calcmode="lin" valueType="num">
                                      <p:cBhvr>
                                        <p:cTn id="45" dur="500" fill="hold"/>
                                        <p:tgtEl>
                                          <p:spTgt spid="37"/>
                                        </p:tgtEl>
                                        <p:attrNameLst>
                                          <p:attrName>ppt_h</p:attrName>
                                        </p:attrNameLst>
                                      </p:cBhvr>
                                      <p:tavLst>
                                        <p:tav tm="0">
                                          <p:val>
                                            <p:fltVal val="0"/>
                                          </p:val>
                                        </p:tav>
                                        <p:tav tm="100000">
                                          <p:val>
                                            <p:strVal val="#ppt_h"/>
                                          </p:val>
                                        </p:tav>
                                      </p:tavLst>
                                    </p:anim>
                                    <p:animEffect transition="in" filter="fade">
                                      <p:cBhvr>
                                        <p:cTn id="46" dur="500"/>
                                        <p:tgtEl>
                                          <p:spTgt spid="37"/>
                                        </p:tgtEl>
                                      </p:cBhvr>
                                    </p:animEffect>
                                  </p:childTnLst>
                                </p:cTn>
                              </p:par>
                            </p:childTnLst>
                          </p:cTn>
                        </p:par>
                        <p:par>
                          <p:cTn id="47" fill="hold">
                            <p:stCondLst>
                              <p:cond delay="4500"/>
                            </p:stCondLst>
                            <p:childTnLst>
                              <p:par>
                                <p:cTn id="48" presetID="53" presetClass="entr" presetSubtype="16"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500" fill="hold"/>
                                        <p:tgtEl>
                                          <p:spTgt spid="7"/>
                                        </p:tgtEl>
                                        <p:attrNameLst>
                                          <p:attrName>ppt_w</p:attrName>
                                        </p:attrNameLst>
                                      </p:cBhvr>
                                      <p:tavLst>
                                        <p:tav tm="0">
                                          <p:val>
                                            <p:fltVal val="0"/>
                                          </p:val>
                                        </p:tav>
                                        <p:tav tm="100000">
                                          <p:val>
                                            <p:strVal val="#ppt_w"/>
                                          </p:val>
                                        </p:tav>
                                      </p:tavLst>
                                    </p:anim>
                                    <p:anim calcmode="lin" valueType="num">
                                      <p:cBhvr>
                                        <p:cTn id="51" dur="500" fill="hold"/>
                                        <p:tgtEl>
                                          <p:spTgt spid="7"/>
                                        </p:tgtEl>
                                        <p:attrNameLst>
                                          <p:attrName>ppt_h</p:attrName>
                                        </p:attrNameLst>
                                      </p:cBhvr>
                                      <p:tavLst>
                                        <p:tav tm="0">
                                          <p:val>
                                            <p:fltVal val="0"/>
                                          </p:val>
                                        </p:tav>
                                        <p:tav tm="100000">
                                          <p:val>
                                            <p:strVal val="#ppt_h"/>
                                          </p:val>
                                        </p:tav>
                                      </p:tavLst>
                                    </p:anim>
                                    <p:animEffect transition="in" filter="fade">
                                      <p:cBhvr>
                                        <p:cTn id="52" dur="500"/>
                                        <p:tgtEl>
                                          <p:spTgt spid="7"/>
                                        </p:tgtEl>
                                      </p:cBhvr>
                                    </p:animEffect>
                                  </p:childTnLst>
                                </p:cTn>
                              </p:par>
                            </p:childTnLst>
                          </p:cTn>
                        </p:par>
                        <p:par>
                          <p:cTn id="53" fill="hold">
                            <p:stCondLst>
                              <p:cond delay="5000"/>
                            </p:stCondLst>
                            <p:childTnLst>
                              <p:par>
                                <p:cTn id="54" presetID="16" presetClass="entr" presetSubtype="21"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barn(inVertical)">
                                      <p:cBhvr>
                                        <p:cTn id="56" dur="500"/>
                                        <p:tgtEl>
                                          <p:spTgt spid="21"/>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1" grpId="0" animBg="1"/>
      <p:bldP spid="73" grpId="0"/>
      <p:bldP spid="5" grpId="0"/>
      <p:bldP spid="37" grpId="0"/>
      <p:bldP spid="4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9840" y="4080915"/>
            <a:ext cx="5105400" cy="425828"/>
          </a:xfrm>
          <a:prstGeom prst="rect">
            <a:avLst/>
          </a:prstGeom>
        </p:spPr>
      </p:pic>
      <p:sp>
        <p:nvSpPr>
          <p:cNvPr id="3" name="TextBox 2"/>
          <p:cNvSpPr txBox="1"/>
          <p:nvPr/>
        </p:nvSpPr>
        <p:spPr>
          <a:xfrm>
            <a:off x="332836" y="211454"/>
            <a:ext cx="3054717" cy="769441"/>
          </a:xfrm>
          <a:prstGeom prst="rect">
            <a:avLst/>
          </a:prstGeom>
          <a:noFill/>
        </p:spPr>
        <p:txBody>
          <a:bodyPr wrap="square" rtlCol="0">
            <a:spAutoFit/>
          </a:bodyPr>
          <a:lstStyle/>
          <a:p>
            <a:r>
              <a:rPr lang="en-US" sz="4400" dirty="0">
                <a:solidFill>
                  <a:schemeClr val="bg1"/>
                </a:solidFill>
                <a:latin typeface="Oswald" pitchFamily="50"/>
              </a:rPr>
              <a:t>What is SEO?</a:t>
            </a:r>
          </a:p>
        </p:txBody>
      </p:sp>
      <p:sp>
        <p:nvSpPr>
          <p:cNvPr id="5" name="TextBox 4"/>
          <p:cNvSpPr txBox="1"/>
          <p:nvPr/>
        </p:nvSpPr>
        <p:spPr>
          <a:xfrm>
            <a:off x="4312424" y="1581150"/>
            <a:ext cx="4252944" cy="2554545"/>
          </a:xfrm>
          <a:prstGeom prst="rect">
            <a:avLst/>
          </a:prstGeom>
          <a:noFill/>
        </p:spPr>
        <p:txBody>
          <a:bodyPr wrap="square" rtlCol="0">
            <a:spAutoFit/>
          </a:bodyPr>
          <a:lstStyle/>
          <a:p>
            <a:pPr algn="just">
              <a:lnSpc>
                <a:spcPct val="125000"/>
              </a:lnSpc>
            </a:pPr>
            <a:r>
              <a:rPr lang="en-US" sz="1600" b="1" baseline="30000" dirty="0">
                <a:solidFill>
                  <a:schemeClr val="bg1"/>
                </a:solidFill>
                <a:latin typeface="Sansation" pitchFamily="2" charset="0"/>
              </a:rPr>
              <a:t>Search engine optimization is a method of getting your website to rank higher in search engines—such as Google, Yahoo or Bing. A search engine optimization campaign pairs on-site optimization with off-site tactics, which means you make changes to your site itself while building a portfolio of natural looking back links to increase your organic rankings. When Internet users search for your products or services, your website needs to be the first one they find. SEO helps the search engines recognize your relevance to specific keywords that people search for online. The search engine optimization process includes researching keywords, creating content, building links and making sure your website is visible in the search engines.</a:t>
            </a:r>
          </a:p>
        </p:txBody>
      </p:sp>
      <p:cxnSp>
        <p:nvCxnSpPr>
          <p:cNvPr id="26" name="Straight Connector 25"/>
          <p:cNvCxnSpPr/>
          <p:nvPr/>
        </p:nvCxnSpPr>
        <p:spPr>
          <a:xfrm>
            <a:off x="477052" y="895350"/>
            <a:ext cx="8666948" cy="0"/>
          </a:xfrm>
          <a:prstGeom prst="line">
            <a:avLst/>
          </a:prstGeom>
          <a:ln w="19050" cap="sq">
            <a:solidFill>
              <a:schemeClr val="accent1">
                <a:lumMod val="60000"/>
                <a:lumOff val="4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sp>
        <p:nvSpPr>
          <p:cNvPr id="6" name="Snip and Round Single Corner Rectangle 5"/>
          <p:cNvSpPr/>
          <p:nvPr/>
        </p:nvSpPr>
        <p:spPr>
          <a:xfrm rot="10800000">
            <a:off x="4312422" y="-42002"/>
            <a:ext cx="4831575" cy="1394551"/>
          </a:xfrm>
          <a:prstGeom prst="snip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4637847" y="297621"/>
            <a:ext cx="3958497" cy="757130"/>
          </a:xfrm>
          <a:prstGeom prst="rect">
            <a:avLst/>
          </a:prstGeom>
          <a:noFill/>
        </p:spPr>
        <p:txBody>
          <a:bodyPr wrap="square" rtlCol="0">
            <a:spAutoFit/>
          </a:bodyPr>
          <a:lstStyle/>
          <a:p>
            <a:pPr>
              <a:lnSpc>
                <a:spcPct val="135000"/>
              </a:lnSpc>
            </a:pPr>
            <a:r>
              <a:rPr lang="en-US" sz="1600" baseline="30000" dirty="0">
                <a:solidFill>
                  <a:schemeClr val="accent1">
                    <a:lumMod val="75000"/>
                  </a:schemeClr>
                </a:solidFill>
                <a:latin typeface="Oswald" pitchFamily="50"/>
              </a:rPr>
              <a:t>Google displays sites it believes are authoritative and relevant. They measure relevance by </a:t>
            </a:r>
            <a:r>
              <a:rPr lang="en-US" sz="1600" baseline="30000" dirty="0" err="1">
                <a:solidFill>
                  <a:schemeClr val="accent1">
                    <a:lumMod val="75000"/>
                  </a:schemeClr>
                </a:solidFill>
                <a:latin typeface="Oswald" pitchFamily="50"/>
              </a:rPr>
              <a:t>analysing</a:t>
            </a:r>
            <a:r>
              <a:rPr lang="en-US" sz="1600" baseline="30000" dirty="0">
                <a:solidFill>
                  <a:schemeClr val="accent1">
                    <a:lumMod val="75000"/>
                  </a:schemeClr>
                </a:solidFill>
                <a:latin typeface="Oswald" pitchFamily="50"/>
              </a:rPr>
              <a:t> page content, the words you and I read, and they measure authority (mostly) based on the number and quality of other pages linking to the pages they show, links are like votes.</a:t>
            </a:r>
          </a:p>
        </p:txBody>
      </p:sp>
      <p:grpSp>
        <p:nvGrpSpPr>
          <p:cNvPr id="22" name="Group 21"/>
          <p:cNvGrpSpPr/>
          <p:nvPr/>
        </p:nvGrpSpPr>
        <p:grpSpPr>
          <a:xfrm>
            <a:off x="192" y="4237715"/>
            <a:ext cx="8934264" cy="1229635"/>
            <a:chOff x="192" y="4237715"/>
            <a:chExt cx="8934264" cy="1229635"/>
          </a:xfrm>
        </p:grpSpPr>
        <p:sp>
          <p:nvSpPr>
            <p:cNvPr id="24" name="Oval 23"/>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29" name="TextBox 28"/>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32" name="TextBox 31"/>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36" name="TextBox 35"/>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grpSp>
    </p:spTree>
    <p:extLst>
      <p:ext uri="{BB962C8B-B14F-4D97-AF65-F5344CB8AC3E}">
        <p14:creationId xmlns:p14="http://schemas.microsoft.com/office/powerpoint/2010/main" val="1636123362"/>
      </p:ext>
    </p:extLst>
  </p:cSld>
  <p:clrMapOvr>
    <a:masterClrMapping/>
  </p:clrMapOvr>
  <mc:AlternateContent xmlns:mc="http://schemas.openxmlformats.org/markup-compatibility/2006" xmlns:p14="http://schemas.microsoft.com/office/powerpoint/2010/main">
    <mc:Choice Requires="p14">
      <p:transition spd="slow" p14:dur="2000" advTm="1771">
        <p14:prism isContent="1"/>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6000" y="1360297"/>
            <a:ext cx="5565656" cy="2932895"/>
          </a:xfrm>
          <a:prstGeom prst="rect">
            <a:avLst/>
          </a:prstGeom>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00" y="4096456"/>
            <a:ext cx="7696200" cy="425828"/>
          </a:xfrm>
          <a:prstGeom prst="rect">
            <a:avLst/>
          </a:prstGeom>
        </p:spPr>
      </p:pic>
      <p:grpSp>
        <p:nvGrpSpPr>
          <p:cNvPr id="8" name="Group 7"/>
          <p:cNvGrpSpPr/>
          <p:nvPr/>
        </p:nvGrpSpPr>
        <p:grpSpPr>
          <a:xfrm>
            <a:off x="332836" y="211454"/>
            <a:ext cx="3705764" cy="947757"/>
            <a:chOff x="209740" y="211454"/>
            <a:chExt cx="3705764" cy="947757"/>
          </a:xfrm>
        </p:grpSpPr>
        <p:sp>
          <p:nvSpPr>
            <p:cNvPr id="3" name="TextBox 2"/>
            <p:cNvSpPr txBox="1"/>
            <p:nvPr/>
          </p:nvSpPr>
          <p:spPr>
            <a:xfrm>
              <a:off x="209740" y="211454"/>
              <a:ext cx="3705764" cy="769441"/>
            </a:xfrm>
            <a:prstGeom prst="rect">
              <a:avLst/>
            </a:prstGeom>
            <a:noFill/>
          </p:spPr>
          <p:txBody>
            <a:bodyPr wrap="square" rtlCol="0">
              <a:spAutoFit/>
            </a:bodyPr>
            <a:lstStyle/>
            <a:p>
              <a:r>
                <a:rPr lang="en-US" sz="4400" dirty="0">
                  <a:solidFill>
                    <a:schemeClr val="accent1">
                      <a:lumMod val="50000"/>
                    </a:schemeClr>
                  </a:solidFill>
                  <a:latin typeface="Oswald" pitchFamily="50"/>
                </a:rPr>
                <a:t>SEO </a:t>
              </a:r>
              <a:r>
                <a:rPr lang="en-US" sz="4400" dirty="0" err="1">
                  <a:solidFill>
                    <a:schemeClr val="accent1">
                      <a:lumMod val="50000"/>
                    </a:schemeClr>
                  </a:solidFill>
                  <a:latin typeface="Oswald" pitchFamily="50"/>
                </a:rPr>
                <a:t>Infographic</a:t>
              </a:r>
              <a:endParaRPr lang="en-US" sz="4400" dirty="0">
                <a:solidFill>
                  <a:schemeClr val="accent1">
                    <a:lumMod val="50000"/>
                  </a:schemeClr>
                </a:solidFill>
                <a:latin typeface="Oswald" pitchFamily="50"/>
              </a:endParaRPr>
            </a:p>
          </p:txBody>
        </p:sp>
        <p:sp>
          <p:nvSpPr>
            <p:cNvPr id="51" name="TextBox 50"/>
            <p:cNvSpPr txBox="1"/>
            <p:nvPr/>
          </p:nvSpPr>
          <p:spPr>
            <a:xfrm>
              <a:off x="255759" y="923249"/>
              <a:ext cx="35835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SEO </a:t>
              </a:r>
              <a:r>
                <a:rPr lang="en-US" sz="1400" baseline="30000" dirty="0" err="1">
                  <a:solidFill>
                    <a:schemeClr val="accent1">
                      <a:lumMod val="75000"/>
                    </a:schemeClr>
                  </a:solidFill>
                  <a:latin typeface="Oswald" pitchFamily="50"/>
                </a:rPr>
                <a:t>Faqs</a:t>
              </a:r>
              <a:r>
                <a:rPr lang="en-US" sz="1400" baseline="30000" dirty="0">
                  <a:solidFill>
                    <a:schemeClr val="accent1">
                      <a:lumMod val="75000"/>
                    </a:schemeClr>
                  </a:solidFill>
                  <a:latin typeface="Oswald" pitchFamily="50"/>
                </a:rPr>
                <a:t> &amp; Guide For Business Growth</a:t>
              </a:r>
            </a:p>
          </p:txBody>
        </p:sp>
      </p:grpSp>
      <p:cxnSp>
        <p:nvCxnSpPr>
          <p:cNvPr id="26" name="Straight Connector 25"/>
          <p:cNvCxnSpPr/>
          <p:nvPr/>
        </p:nvCxnSpPr>
        <p:spPr>
          <a:xfrm>
            <a:off x="477052" y="1116081"/>
            <a:ext cx="8666948" cy="0"/>
          </a:xfrm>
          <a:prstGeom prst="line">
            <a:avLst/>
          </a:prstGeom>
          <a:ln w="19050" cap="sq">
            <a:solidFill>
              <a:schemeClr val="accent1">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911324" y="399936"/>
            <a:ext cx="601728" cy="504133"/>
            <a:chOff x="3227559" y="417188"/>
            <a:chExt cx="601728" cy="504133"/>
          </a:xfrm>
        </p:grpSpPr>
        <p:grpSp>
          <p:nvGrpSpPr>
            <p:cNvPr id="84" name="Group 83"/>
            <p:cNvGrpSpPr/>
            <p:nvPr/>
          </p:nvGrpSpPr>
          <p:grpSpPr>
            <a:xfrm>
              <a:off x="3276600" y="417188"/>
              <a:ext cx="526914" cy="468363"/>
              <a:chOff x="4258302" y="819150"/>
              <a:chExt cx="1366681" cy="1214812"/>
            </a:xfrm>
          </p:grpSpPr>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95" name="Oval 9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3227559" y="514350"/>
              <a:ext cx="601728" cy="406971"/>
            </a:xfrm>
            <a:prstGeom prst="rect">
              <a:avLst/>
            </a:prstGeom>
            <a:noFill/>
          </p:spPr>
          <p:txBody>
            <a:bodyPr wrap="square" rtlCol="0">
              <a:spAutoFit/>
            </a:bodyPr>
            <a:lstStyle/>
            <a:p>
              <a:pPr algn="ctr">
                <a:lnSpc>
                  <a:spcPct val="120000"/>
                </a:lnSpc>
              </a:pPr>
              <a:r>
                <a:rPr lang="en-US" sz="2800" baseline="30000" dirty="0">
                  <a:latin typeface="Times New Roman" pitchFamily="18" charset="0"/>
                  <a:cs typeface="Times New Roman" pitchFamily="18" charset="0"/>
                </a:rPr>
                <a:t>I</a:t>
              </a:r>
            </a:p>
          </p:txBody>
        </p:sp>
      </p:grpSp>
      <p:sp>
        <p:nvSpPr>
          <p:cNvPr id="36" name="TextBox 35"/>
          <p:cNvSpPr txBox="1"/>
          <p:nvPr/>
        </p:nvSpPr>
        <p:spPr>
          <a:xfrm>
            <a:off x="381000" y="1366679"/>
            <a:ext cx="2362200" cy="461665"/>
          </a:xfrm>
          <a:prstGeom prst="rect">
            <a:avLst/>
          </a:prstGeom>
          <a:noFill/>
        </p:spPr>
        <p:txBody>
          <a:bodyPr wrap="square" rtlCol="0">
            <a:spAutoFit/>
          </a:bodyPr>
          <a:lstStyle/>
          <a:p>
            <a:r>
              <a:rPr lang="en-US" sz="3600" baseline="30000" dirty="0">
                <a:solidFill>
                  <a:schemeClr val="accent1">
                    <a:lumMod val="75000"/>
                  </a:schemeClr>
                </a:solidFill>
                <a:latin typeface="Oswald" pitchFamily="50"/>
              </a:rPr>
              <a:t>Keyword </a:t>
            </a:r>
            <a:r>
              <a:rPr lang="en-US" sz="3600" baseline="30000" dirty="0" err="1">
                <a:solidFill>
                  <a:schemeClr val="accent1">
                    <a:lumMod val="75000"/>
                  </a:schemeClr>
                </a:solidFill>
                <a:latin typeface="Oswald" pitchFamily="50"/>
              </a:rPr>
              <a:t>Reserach</a:t>
            </a:r>
            <a:endParaRPr lang="en-US" sz="3600" baseline="30000" dirty="0">
              <a:solidFill>
                <a:schemeClr val="accent1">
                  <a:lumMod val="75000"/>
                </a:schemeClr>
              </a:solidFill>
              <a:latin typeface="Oswald" pitchFamily="50"/>
            </a:endParaRPr>
          </a:p>
        </p:txBody>
      </p:sp>
      <p:grpSp>
        <p:nvGrpSpPr>
          <p:cNvPr id="7" name="Group 6"/>
          <p:cNvGrpSpPr/>
          <p:nvPr/>
        </p:nvGrpSpPr>
        <p:grpSpPr>
          <a:xfrm>
            <a:off x="3944175" y="1504950"/>
            <a:ext cx="4361625" cy="565211"/>
            <a:chOff x="3944175" y="1504950"/>
            <a:chExt cx="4361625" cy="565211"/>
          </a:xfrm>
        </p:grpSpPr>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4175" y="1504950"/>
              <a:ext cx="4327318" cy="565211"/>
            </a:xfrm>
            <a:prstGeom prst="rect">
              <a:avLst/>
            </a:prstGeom>
          </p:spPr>
        </p:pic>
        <p:sp>
          <p:nvSpPr>
            <p:cNvPr id="39" name="TextBox 38"/>
            <p:cNvSpPr txBox="1"/>
            <p:nvPr/>
          </p:nvSpPr>
          <p:spPr>
            <a:xfrm>
              <a:off x="6789074" y="1603094"/>
              <a:ext cx="1516726" cy="199683"/>
            </a:xfrm>
            <a:prstGeom prst="rect">
              <a:avLst/>
            </a:prstGeom>
            <a:noFill/>
          </p:spPr>
          <p:txBody>
            <a:bodyPr wrap="square" rtlCol="0">
              <a:spAutoFit/>
            </a:bodyPr>
            <a:lstStyle/>
            <a:p>
              <a:pPr algn="r">
                <a:lnSpc>
                  <a:spcPct val="125000"/>
                </a:lnSpc>
              </a:pPr>
              <a:r>
                <a:rPr lang="en-US" sz="1500" b="1" baseline="30000" dirty="0">
                  <a:solidFill>
                    <a:schemeClr val="bg1"/>
                  </a:solidFill>
                  <a:latin typeface="Sansation" pitchFamily="2" charset="0"/>
                </a:rPr>
                <a:t>1 Word Phrase “SEO”</a:t>
              </a:r>
            </a:p>
          </p:txBody>
        </p:sp>
      </p:grpSp>
      <p:grpSp>
        <p:nvGrpSpPr>
          <p:cNvPr id="21" name="Group 20"/>
          <p:cNvGrpSpPr/>
          <p:nvPr/>
        </p:nvGrpSpPr>
        <p:grpSpPr>
          <a:xfrm>
            <a:off x="5099428" y="1960467"/>
            <a:ext cx="3206372" cy="963787"/>
            <a:chOff x="5099428" y="1960467"/>
            <a:chExt cx="3206372" cy="963787"/>
          </a:xfrm>
        </p:grpSpPr>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9428" y="1960467"/>
              <a:ext cx="3204916" cy="963787"/>
            </a:xfrm>
            <a:prstGeom prst="rect">
              <a:avLst/>
            </a:prstGeom>
          </p:spPr>
        </p:pic>
        <p:sp>
          <p:nvSpPr>
            <p:cNvPr id="40" name="TextBox 39"/>
            <p:cNvSpPr txBox="1"/>
            <p:nvPr/>
          </p:nvSpPr>
          <p:spPr>
            <a:xfrm>
              <a:off x="6172200" y="2038350"/>
              <a:ext cx="2133600" cy="284693"/>
            </a:xfrm>
            <a:prstGeom prst="rect">
              <a:avLst/>
            </a:prstGeom>
            <a:noFill/>
          </p:spPr>
          <p:txBody>
            <a:bodyPr wrap="square" rtlCol="0">
              <a:spAutoFit/>
            </a:bodyPr>
            <a:lstStyle/>
            <a:p>
              <a:pPr algn="r">
                <a:lnSpc>
                  <a:spcPct val="125000"/>
                </a:lnSpc>
              </a:pPr>
              <a:r>
                <a:rPr lang="en-US" sz="1500" b="1" baseline="30000" dirty="0">
                  <a:solidFill>
                    <a:schemeClr val="bg1"/>
                  </a:solidFill>
                  <a:latin typeface="Sansation" pitchFamily="2" charset="0"/>
                </a:rPr>
                <a:t>2-3 Word Phrase “SEO Agency”</a:t>
              </a:r>
            </a:p>
          </p:txBody>
        </p:sp>
      </p:grpSp>
      <p:grpSp>
        <p:nvGrpSpPr>
          <p:cNvPr id="22" name="Group 21"/>
          <p:cNvGrpSpPr/>
          <p:nvPr/>
        </p:nvGrpSpPr>
        <p:grpSpPr>
          <a:xfrm>
            <a:off x="6314343" y="2378106"/>
            <a:ext cx="1991457" cy="991108"/>
            <a:chOff x="6314343" y="2378106"/>
            <a:chExt cx="1991457" cy="991108"/>
          </a:xfrm>
        </p:grpSpPr>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14343" y="2378106"/>
              <a:ext cx="1990001" cy="991108"/>
            </a:xfrm>
            <a:prstGeom prst="rect">
              <a:avLst/>
            </a:prstGeom>
          </p:spPr>
        </p:pic>
        <p:sp>
          <p:nvSpPr>
            <p:cNvPr id="43" name="TextBox 42"/>
            <p:cNvSpPr txBox="1"/>
            <p:nvPr/>
          </p:nvSpPr>
          <p:spPr>
            <a:xfrm>
              <a:off x="6324600" y="2415932"/>
              <a:ext cx="1981200" cy="650178"/>
            </a:xfrm>
            <a:prstGeom prst="rect">
              <a:avLst/>
            </a:prstGeom>
            <a:noFill/>
          </p:spPr>
          <p:txBody>
            <a:bodyPr wrap="square" rtlCol="0">
              <a:spAutoFit/>
            </a:bodyPr>
            <a:lstStyle/>
            <a:p>
              <a:pPr algn="r">
                <a:lnSpc>
                  <a:spcPct val="125000"/>
                </a:lnSpc>
              </a:pPr>
              <a:r>
                <a:rPr lang="en-US" sz="1450" b="1" baseline="30000" dirty="0">
                  <a:solidFill>
                    <a:schemeClr val="bg1"/>
                  </a:solidFill>
                  <a:latin typeface="Sansation" pitchFamily="2" charset="0"/>
                </a:rPr>
                <a:t>Higher Converting Phrases</a:t>
              </a:r>
            </a:p>
            <a:p>
              <a:pPr algn="r">
                <a:lnSpc>
                  <a:spcPct val="125000"/>
                </a:lnSpc>
              </a:pPr>
              <a:r>
                <a:rPr lang="en-US" sz="1450" b="1" baseline="30000" dirty="0">
                  <a:solidFill>
                    <a:schemeClr val="bg1"/>
                  </a:solidFill>
                  <a:latin typeface="Sansation" pitchFamily="2" charset="0"/>
                </a:rPr>
                <a:t>“Search Engine Optimization</a:t>
              </a:r>
            </a:p>
            <a:p>
              <a:pPr algn="r">
                <a:lnSpc>
                  <a:spcPct val="125000"/>
                </a:lnSpc>
              </a:pPr>
              <a:r>
                <a:rPr lang="en-US" sz="1450" b="1" baseline="30000" dirty="0">
                  <a:solidFill>
                    <a:schemeClr val="bg1"/>
                  </a:solidFill>
                  <a:latin typeface="Sansation" pitchFamily="2" charset="0"/>
                </a:rPr>
                <a:t>Agency SEO BOAL”</a:t>
              </a:r>
            </a:p>
          </p:txBody>
        </p:sp>
      </p:grpSp>
      <p:sp>
        <p:nvSpPr>
          <p:cNvPr id="44" name="TextBox 43"/>
          <p:cNvSpPr txBox="1"/>
          <p:nvPr/>
        </p:nvSpPr>
        <p:spPr>
          <a:xfrm rot="16200000">
            <a:off x="2528290" y="2746518"/>
            <a:ext cx="1516726" cy="284693"/>
          </a:xfrm>
          <a:prstGeom prst="rect">
            <a:avLst/>
          </a:prstGeom>
          <a:noFill/>
        </p:spPr>
        <p:txBody>
          <a:bodyPr wrap="square" rtlCol="0">
            <a:spAutoFit/>
          </a:bodyPr>
          <a:lstStyle/>
          <a:p>
            <a:pPr algn="ctr">
              <a:lnSpc>
                <a:spcPct val="125000"/>
              </a:lnSpc>
            </a:pPr>
            <a:r>
              <a:rPr lang="en-US" sz="1500" spc="600" baseline="30000" dirty="0">
                <a:solidFill>
                  <a:schemeClr val="bg1"/>
                </a:solidFill>
                <a:latin typeface="Oswald" pitchFamily="50"/>
              </a:rPr>
              <a:t>COMPETITION</a:t>
            </a:r>
          </a:p>
        </p:txBody>
      </p:sp>
      <p:sp>
        <p:nvSpPr>
          <p:cNvPr id="48" name="TextBox 47"/>
          <p:cNvSpPr txBox="1"/>
          <p:nvPr/>
        </p:nvSpPr>
        <p:spPr>
          <a:xfrm>
            <a:off x="3496574" y="4166531"/>
            <a:ext cx="1516726" cy="284693"/>
          </a:xfrm>
          <a:prstGeom prst="rect">
            <a:avLst/>
          </a:prstGeom>
          <a:noFill/>
        </p:spPr>
        <p:txBody>
          <a:bodyPr wrap="square" rtlCol="0">
            <a:spAutoFit/>
          </a:bodyPr>
          <a:lstStyle/>
          <a:p>
            <a:pPr algn="ctr">
              <a:lnSpc>
                <a:spcPct val="125000"/>
              </a:lnSpc>
            </a:pPr>
            <a:r>
              <a:rPr lang="en-US" sz="1500" baseline="30000" dirty="0">
                <a:solidFill>
                  <a:schemeClr val="bg1"/>
                </a:solidFill>
                <a:latin typeface="Oswald" pitchFamily="50"/>
              </a:rPr>
              <a:t>HIGH SEARCH FREQUENCY</a:t>
            </a:r>
          </a:p>
        </p:txBody>
      </p:sp>
      <p:sp>
        <p:nvSpPr>
          <p:cNvPr id="49" name="TextBox 48"/>
          <p:cNvSpPr txBox="1"/>
          <p:nvPr/>
        </p:nvSpPr>
        <p:spPr>
          <a:xfrm>
            <a:off x="6787253" y="4166531"/>
            <a:ext cx="1516726" cy="284693"/>
          </a:xfrm>
          <a:prstGeom prst="rect">
            <a:avLst/>
          </a:prstGeom>
          <a:noFill/>
        </p:spPr>
        <p:txBody>
          <a:bodyPr wrap="square" rtlCol="0">
            <a:spAutoFit/>
          </a:bodyPr>
          <a:lstStyle/>
          <a:p>
            <a:pPr algn="ctr">
              <a:lnSpc>
                <a:spcPct val="125000"/>
              </a:lnSpc>
            </a:pPr>
            <a:r>
              <a:rPr lang="en-US" sz="1500" baseline="30000" dirty="0">
                <a:solidFill>
                  <a:schemeClr val="bg1"/>
                </a:solidFill>
                <a:latin typeface="Oswald" pitchFamily="50"/>
              </a:rPr>
              <a:t>LOW SEARCH FREQUENCY</a:t>
            </a:r>
          </a:p>
        </p:txBody>
      </p:sp>
      <p:sp>
        <p:nvSpPr>
          <p:cNvPr id="50" name="TextBox 49"/>
          <p:cNvSpPr txBox="1"/>
          <p:nvPr/>
        </p:nvSpPr>
        <p:spPr>
          <a:xfrm>
            <a:off x="381000" y="1668831"/>
            <a:ext cx="2209799" cy="284693"/>
          </a:xfrm>
          <a:prstGeom prst="rect">
            <a:avLst/>
          </a:prstGeom>
          <a:noFill/>
        </p:spPr>
        <p:txBody>
          <a:bodyPr wrap="square" rtlCol="0">
            <a:spAutoFit/>
          </a:bodyPr>
          <a:lstStyle/>
          <a:p>
            <a:pPr>
              <a:lnSpc>
                <a:spcPct val="125000"/>
              </a:lnSpc>
            </a:pPr>
            <a:r>
              <a:rPr lang="en-US" sz="1500" b="1" baseline="30000" dirty="0">
                <a:solidFill>
                  <a:schemeClr val="accent1">
                    <a:lumMod val="75000"/>
                  </a:schemeClr>
                </a:solidFill>
                <a:latin typeface="Sansation" pitchFamily="2" charset="0"/>
              </a:rPr>
              <a:t>LONGTAIL SEO FOR B2BS</a:t>
            </a:r>
          </a:p>
        </p:txBody>
      </p:sp>
      <p:grpSp>
        <p:nvGrpSpPr>
          <p:cNvPr id="9" name="Group 8"/>
          <p:cNvGrpSpPr/>
          <p:nvPr/>
        </p:nvGrpSpPr>
        <p:grpSpPr>
          <a:xfrm>
            <a:off x="214058" y="2373673"/>
            <a:ext cx="2524829" cy="1916971"/>
            <a:chOff x="239936" y="2503063"/>
            <a:chExt cx="2524829" cy="1916971"/>
          </a:xfrm>
        </p:grpSpPr>
        <p:sp>
          <p:nvSpPr>
            <p:cNvPr id="52" name="TextBox 51"/>
            <p:cNvSpPr txBox="1"/>
            <p:nvPr/>
          </p:nvSpPr>
          <p:spPr>
            <a:xfrm>
              <a:off x="816548" y="2540734"/>
              <a:ext cx="1774251" cy="1631216"/>
            </a:xfrm>
            <a:prstGeom prst="rect">
              <a:avLst/>
            </a:prstGeom>
            <a:noFill/>
          </p:spPr>
          <p:txBody>
            <a:bodyPr wrap="square" rtlCol="0">
              <a:spAutoFit/>
            </a:bodyPr>
            <a:lstStyle/>
            <a:p>
              <a:pPr algn="just">
                <a:lnSpc>
                  <a:spcPct val="125000"/>
                </a:lnSpc>
              </a:pPr>
              <a:r>
                <a:rPr lang="en-US" sz="1500" b="1" baseline="30000" dirty="0">
                  <a:solidFill>
                    <a:schemeClr val="accent1">
                      <a:lumMod val="75000"/>
                    </a:schemeClr>
                  </a:solidFill>
                  <a:latin typeface="Sansation" pitchFamily="2" charset="0"/>
                </a:rPr>
                <a:t>This is s presentation on </a:t>
              </a:r>
              <a:r>
                <a:rPr lang="en-US" sz="1500" b="1" baseline="30000" dirty="0" err="1">
                  <a:solidFill>
                    <a:schemeClr val="accent1">
                      <a:lumMod val="75000"/>
                    </a:schemeClr>
                  </a:solidFill>
                  <a:latin typeface="Sansation" pitchFamily="2" charset="0"/>
                </a:rPr>
                <a:t>Longtail</a:t>
              </a:r>
              <a:r>
                <a:rPr lang="en-US" sz="1500" b="1" baseline="30000" dirty="0">
                  <a:solidFill>
                    <a:schemeClr val="accent1">
                      <a:lumMod val="75000"/>
                    </a:schemeClr>
                  </a:solidFill>
                  <a:latin typeface="Sansation" pitchFamily="2" charset="0"/>
                </a:rPr>
                <a:t> Keyword Research and Analysis using various tools starting from finding your keywords, searching for various parameters for your keywords, analyzing the parameters.</a:t>
              </a:r>
            </a:p>
          </p:txBody>
        </p:sp>
        <p:sp>
          <p:nvSpPr>
            <p:cNvPr id="53" name="TextBox 52"/>
            <p:cNvSpPr txBox="1"/>
            <p:nvPr/>
          </p:nvSpPr>
          <p:spPr>
            <a:xfrm>
              <a:off x="239936" y="2557986"/>
              <a:ext cx="826864" cy="1862048"/>
            </a:xfrm>
            <a:prstGeom prst="rect">
              <a:avLst/>
            </a:prstGeom>
            <a:noFill/>
          </p:spPr>
          <p:txBody>
            <a:bodyPr wrap="square" rtlCol="0">
              <a:spAutoFit/>
            </a:bodyPr>
            <a:lstStyle/>
            <a:p>
              <a:pPr algn="ctr">
                <a:lnSpc>
                  <a:spcPct val="125000"/>
                </a:lnSpc>
              </a:pPr>
              <a:r>
                <a:rPr lang="en-US" sz="13800" baseline="30000" dirty="0">
                  <a:solidFill>
                    <a:schemeClr val="accent1">
                      <a:lumMod val="50000"/>
                    </a:schemeClr>
                  </a:solidFill>
                  <a:latin typeface="Oswald" pitchFamily="50"/>
                </a:rPr>
                <a:t>“</a:t>
              </a:r>
            </a:p>
          </p:txBody>
        </p:sp>
        <p:sp>
          <p:nvSpPr>
            <p:cNvPr id="54" name="TextBox 53"/>
            <p:cNvSpPr txBox="1"/>
            <p:nvPr/>
          </p:nvSpPr>
          <p:spPr>
            <a:xfrm rot="10800000">
              <a:off x="1937901" y="2503063"/>
              <a:ext cx="826864" cy="1862048"/>
            </a:xfrm>
            <a:prstGeom prst="rect">
              <a:avLst/>
            </a:prstGeom>
            <a:noFill/>
          </p:spPr>
          <p:txBody>
            <a:bodyPr wrap="square" rtlCol="0">
              <a:spAutoFit/>
            </a:bodyPr>
            <a:lstStyle/>
            <a:p>
              <a:pPr algn="ctr">
                <a:lnSpc>
                  <a:spcPct val="125000"/>
                </a:lnSpc>
              </a:pPr>
              <a:r>
                <a:rPr lang="en-US" sz="13800" baseline="30000" dirty="0">
                  <a:solidFill>
                    <a:schemeClr val="accent1">
                      <a:lumMod val="50000"/>
                    </a:schemeClr>
                  </a:solidFill>
                  <a:latin typeface="Oswald" pitchFamily="50"/>
                </a:rPr>
                <a:t>“</a:t>
              </a:r>
            </a:p>
          </p:txBody>
        </p:sp>
      </p:grpSp>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38965" y="1805135"/>
            <a:ext cx="800682" cy="2181345"/>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15573" y="2632036"/>
            <a:ext cx="1569685" cy="1354444"/>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47801" y="3364900"/>
            <a:ext cx="2258000" cy="601453"/>
          </a:xfrm>
          <a:prstGeom prst="rect">
            <a:avLst/>
          </a:prstGeom>
        </p:spPr>
      </p:pic>
      <p:grpSp>
        <p:nvGrpSpPr>
          <p:cNvPr id="55" name="Group 54"/>
          <p:cNvGrpSpPr/>
          <p:nvPr/>
        </p:nvGrpSpPr>
        <p:grpSpPr>
          <a:xfrm>
            <a:off x="192" y="4237715"/>
            <a:ext cx="8934264" cy="1229635"/>
            <a:chOff x="192" y="4237715"/>
            <a:chExt cx="8934264" cy="1229635"/>
          </a:xfrm>
        </p:grpSpPr>
        <p:sp>
          <p:nvSpPr>
            <p:cNvPr id="56" name="Oval 55"/>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60" name="TextBox 59"/>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61" name="TextBox 60"/>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62" name="TextBox 61"/>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63" name="Picture 6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64" name="Picture 6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grpSp>
    </p:spTree>
    <p:extLst>
      <p:ext uri="{BB962C8B-B14F-4D97-AF65-F5344CB8AC3E}">
        <p14:creationId xmlns:p14="http://schemas.microsoft.com/office/powerpoint/2010/main" val="2345859995"/>
      </p:ext>
    </p:extLst>
  </p:cSld>
  <p:clrMapOvr>
    <a:masterClrMapping/>
  </p:clrMapOvr>
  <mc:AlternateContent xmlns:mc="http://schemas.openxmlformats.org/markup-compatibility/2006" xmlns:p14="http://schemas.microsoft.com/office/powerpoint/2010/main">
    <mc:Choice Requires="p14">
      <p:transition spd="slow" p14:dur="2000" advTm="1771">
        <p14:prism dir="u" isContent="1"/>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14" presetClass="entr" presetSubtype="5"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randombar(vertical)">
                                      <p:cBhvr>
                                        <p:cTn id="23" dur="500"/>
                                        <p:tgtEl>
                                          <p:spTgt spid="36"/>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3000"/>
                            </p:stCondLst>
                            <p:childTnLst>
                              <p:par>
                                <p:cTn id="35" presetID="16" presetClass="entr" presetSubtype="21"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barn(inVertical)">
                                      <p:cBhvr>
                                        <p:cTn id="37" dur="500"/>
                                        <p:tgtEl>
                                          <p:spTgt spid="31"/>
                                        </p:tgtEl>
                                      </p:cBhvr>
                                    </p:animEffect>
                                  </p:childTnLst>
                                </p:cTn>
                              </p:par>
                            </p:childTnLst>
                          </p:cTn>
                        </p:par>
                        <p:par>
                          <p:cTn id="38" fill="hold">
                            <p:stCondLst>
                              <p:cond delay="3500"/>
                            </p:stCondLst>
                            <p:childTnLst>
                              <p:par>
                                <p:cTn id="39" presetID="16" presetClass="entr" presetSubtype="21" fill="hold" grpId="0"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barn(inVertical)">
                                      <p:cBhvr>
                                        <p:cTn id="41" dur="500"/>
                                        <p:tgtEl>
                                          <p:spTgt spid="49"/>
                                        </p:tgtEl>
                                      </p:cBhvr>
                                    </p:animEffect>
                                  </p:childTnLst>
                                </p:cTn>
                              </p:par>
                            </p:childTnLst>
                          </p:cTn>
                        </p:par>
                        <p:par>
                          <p:cTn id="42" fill="hold">
                            <p:stCondLst>
                              <p:cond delay="4000"/>
                            </p:stCondLst>
                            <p:childTnLst>
                              <p:par>
                                <p:cTn id="43" presetID="16" presetClass="entr" presetSubtype="21" fill="hold" grpId="0" nodeType="after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barn(inVertical)">
                                      <p:cBhvr>
                                        <p:cTn id="45" dur="500"/>
                                        <p:tgtEl>
                                          <p:spTgt spid="48"/>
                                        </p:tgtEl>
                                      </p:cBhvr>
                                    </p:animEffect>
                                  </p:childTnLst>
                                </p:cTn>
                              </p:par>
                            </p:childTnLst>
                          </p:cTn>
                        </p:par>
                        <p:par>
                          <p:cTn id="46" fill="hold">
                            <p:stCondLst>
                              <p:cond delay="4500"/>
                            </p:stCondLst>
                            <p:childTnLst>
                              <p:par>
                                <p:cTn id="47" presetID="16" presetClass="entr" presetSubtype="21" fill="hold" grpId="0" nodeType="after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barn(inVertical)">
                                      <p:cBhvr>
                                        <p:cTn id="49" dur="500"/>
                                        <p:tgtEl>
                                          <p:spTgt spid="44"/>
                                        </p:tgtEl>
                                      </p:cBhvr>
                                    </p:animEffect>
                                  </p:childTnLst>
                                </p:cTn>
                              </p:par>
                            </p:childTnLst>
                          </p:cTn>
                        </p:par>
                        <p:par>
                          <p:cTn id="50" fill="hold">
                            <p:stCondLst>
                              <p:cond delay="5000"/>
                            </p:stCondLst>
                            <p:childTnLst>
                              <p:par>
                                <p:cTn id="51" presetID="16" presetClass="entr" presetSubtype="21"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barn(inVertical)">
                                      <p:cBhvr>
                                        <p:cTn id="53" dur="500"/>
                                        <p:tgtEl>
                                          <p:spTgt spid="5"/>
                                        </p:tgtEl>
                                      </p:cBhvr>
                                    </p:animEffect>
                                  </p:childTnLst>
                                </p:cTn>
                              </p:par>
                            </p:childTnLst>
                          </p:cTn>
                        </p:par>
                        <p:par>
                          <p:cTn id="54" fill="hold">
                            <p:stCondLst>
                              <p:cond delay="5500"/>
                            </p:stCondLst>
                            <p:childTnLst>
                              <p:par>
                                <p:cTn id="55" presetID="22" presetClass="entr" presetSubtype="4" fill="hold"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down)">
                                      <p:cBhvr>
                                        <p:cTn id="57" dur="500"/>
                                        <p:tgtEl>
                                          <p:spTgt spid="6"/>
                                        </p:tgtEl>
                                      </p:cBhvr>
                                    </p:animEffect>
                                  </p:childTnLst>
                                </p:cTn>
                              </p:par>
                            </p:childTnLst>
                          </p:cTn>
                        </p:par>
                        <p:par>
                          <p:cTn id="58" fill="hold">
                            <p:stCondLst>
                              <p:cond delay="6000"/>
                            </p:stCondLst>
                            <p:childTnLst>
                              <p:par>
                                <p:cTn id="59" presetID="22" presetClass="entr" presetSubtype="4"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down)">
                                      <p:cBhvr>
                                        <p:cTn id="61" dur="500"/>
                                        <p:tgtEl>
                                          <p:spTgt spid="11"/>
                                        </p:tgtEl>
                                      </p:cBhvr>
                                    </p:animEffect>
                                  </p:childTnLst>
                                </p:cTn>
                              </p:par>
                            </p:childTnLst>
                          </p:cTn>
                        </p:par>
                        <p:par>
                          <p:cTn id="62" fill="hold">
                            <p:stCondLst>
                              <p:cond delay="6500"/>
                            </p:stCondLst>
                            <p:childTnLst>
                              <p:par>
                                <p:cTn id="63" presetID="22" presetClass="entr" presetSubtype="4" fill="hold" nodeType="after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down)">
                                      <p:cBhvr>
                                        <p:cTn id="65" dur="500"/>
                                        <p:tgtEl>
                                          <p:spTgt spid="17"/>
                                        </p:tgtEl>
                                      </p:cBhvr>
                                    </p:animEffect>
                                  </p:childTnLst>
                                </p:cTn>
                              </p:par>
                            </p:childTnLst>
                          </p:cTn>
                        </p:par>
                        <p:par>
                          <p:cTn id="66" fill="hold">
                            <p:stCondLst>
                              <p:cond delay="7000"/>
                            </p:stCondLst>
                            <p:childTnLst>
                              <p:par>
                                <p:cTn id="67" presetID="22" presetClass="entr" presetSubtype="8" fill="hold"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left)">
                                      <p:cBhvr>
                                        <p:cTn id="69" dur="500"/>
                                        <p:tgtEl>
                                          <p:spTgt spid="7"/>
                                        </p:tgtEl>
                                      </p:cBhvr>
                                    </p:animEffect>
                                  </p:childTnLst>
                                </p:cTn>
                              </p:par>
                            </p:childTnLst>
                          </p:cTn>
                        </p:par>
                        <p:par>
                          <p:cTn id="70" fill="hold">
                            <p:stCondLst>
                              <p:cond delay="7500"/>
                            </p:stCondLst>
                            <p:childTnLst>
                              <p:par>
                                <p:cTn id="71" presetID="22" presetClass="entr" presetSubtype="8" fill="hold"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left)">
                                      <p:cBhvr>
                                        <p:cTn id="73" dur="500"/>
                                        <p:tgtEl>
                                          <p:spTgt spid="21"/>
                                        </p:tgtEl>
                                      </p:cBhvr>
                                    </p:animEffect>
                                  </p:childTnLst>
                                </p:cTn>
                              </p:par>
                            </p:childTnLst>
                          </p:cTn>
                        </p:par>
                        <p:par>
                          <p:cTn id="74" fill="hold">
                            <p:stCondLst>
                              <p:cond delay="8000"/>
                            </p:stCondLst>
                            <p:childTnLst>
                              <p:par>
                                <p:cTn id="75" presetID="22" presetClass="entr" presetSubtype="8" fill="hold" nodeType="after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left)">
                                      <p:cBhvr>
                                        <p:cTn id="7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4" grpId="0"/>
      <p:bldP spid="48" grpId="0"/>
      <p:bldP spid="49" grpId="0"/>
      <p:bldP spid="5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5910" y="4148213"/>
            <a:ext cx="7696200" cy="425828"/>
          </a:xfrm>
          <a:prstGeom prst="rect">
            <a:avLst/>
          </a:prstGeom>
        </p:spPr>
      </p:pic>
      <p:grpSp>
        <p:nvGrpSpPr>
          <p:cNvPr id="8" name="Group 7"/>
          <p:cNvGrpSpPr/>
          <p:nvPr/>
        </p:nvGrpSpPr>
        <p:grpSpPr>
          <a:xfrm>
            <a:off x="332836" y="211454"/>
            <a:ext cx="3705764" cy="947757"/>
            <a:chOff x="209740" y="211454"/>
            <a:chExt cx="3705764" cy="947757"/>
          </a:xfrm>
        </p:grpSpPr>
        <p:sp>
          <p:nvSpPr>
            <p:cNvPr id="3" name="TextBox 2"/>
            <p:cNvSpPr txBox="1"/>
            <p:nvPr/>
          </p:nvSpPr>
          <p:spPr>
            <a:xfrm>
              <a:off x="209740" y="211454"/>
              <a:ext cx="3705764" cy="769441"/>
            </a:xfrm>
            <a:prstGeom prst="rect">
              <a:avLst/>
            </a:prstGeom>
            <a:noFill/>
          </p:spPr>
          <p:txBody>
            <a:bodyPr wrap="square" rtlCol="0">
              <a:spAutoFit/>
            </a:bodyPr>
            <a:lstStyle/>
            <a:p>
              <a:r>
                <a:rPr lang="en-US" sz="4400" dirty="0">
                  <a:solidFill>
                    <a:schemeClr val="accent1">
                      <a:lumMod val="50000"/>
                    </a:schemeClr>
                  </a:solidFill>
                  <a:latin typeface="Oswald" pitchFamily="50"/>
                </a:rPr>
                <a:t>SEO Infographic</a:t>
              </a:r>
            </a:p>
          </p:txBody>
        </p:sp>
        <p:sp>
          <p:nvSpPr>
            <p:cNvPr id="51" name="TextBox 50"/>
            <p:cNvSpPr txBox="1"/>
            <p:nvPr/>
          </p:nvSpPr>
          <p:spPr>
            <a:xfrm>
              <a:off x="255759" y="923249"/>
              <a:ext cx="35835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SEO </a:t>
              </a:r>
              <a:r>
                <a:rPr lang="en-US" sz="1400" baseline="30000" dirty="0" err="1">
                  <a:solidFill>
                    <a:schemeClr val="accent1">
                      <a:lumMod val="75000"/>
                    </a:schemeClr>
                  </a:solidFill>
                  <a:latin typeface="Oswald" pitchFamily="50"/>
                </a:rPr>
                <a:t>Faqs</a:t>
              </a:r>
              <a:r>
                <a:rPr lang="en-US" sz="1400" baseline="30000" dirty="0">
                  <a:solidFill>
                    <a:schemeClr val="accent1">
                      <a:lumMod val="75000"/>
                    </a:schemeClr>
                  </a:solidFill>
                  <a:latin typeface="Oswald" pitchFamily="50"/>
                </a:rPr>
                <a:t> &amp; Guide For Business Growth</a:t>
              </a:r>
            </a:p>
          </p:txBody>
        </p:sp>
      </p:grpSp>
      <p:cxnSp>
        <p:nvCxnSpPr>
          <p:cNvPr id="26" name="Straight Connector 25"/>
          <p:cNvCxnSpPr/>
          <p:nvPr/>
        </p:nvCxnSpPr>
        <p:spPr>
          <a:xfrm>
            <a:off x="477052" y="1116081"/>
            <a:ext cx="8666948" cy="0"/>
          </a:xfrm>
          <a:prstGeom prst="line">
            <a:avLst/>
          </a:prstGeom>
          <a:ln w="19050" cap="sq">
            <a:solidFill>
              <a:schemeClr val="accent1">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911324" y="399936"/>
            <a:ext cx="601728" cy="504133"/>
            <a:chOff x="3227559" y="417188"/>
            <a:chExt cx="601728" cy="504133"/>
          </a:xfrm>
        </p:grpSpPr>
        <p:grpSp>
          <p:nvGrpSpPr>
            <p:cNvPr id="84" name="Group 83"/>
            <p:cNvGrpSpPr/>
            <p:nvPr/>
          </p:nvGrpSpPr>
          <p:grpSpPr>
            <a:xfrm>
              <a:off x="3276600" y="417188"/>
              <a:ext cx="526914" cy="468363"/>
              <a:chOff x="4258302" y="819150"/>
              <a:chExt cx="1366681" cy="1214812"/>
            </a:xfrm>
          </p:grpSpPr>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95" name="Oval 9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3227559" y="514350"/>
              <a:ext cx="601728" cy="406971"/>
            </a:xfrm>
            <a:prstGeom prst="rect">
              <a:avLst/>
            </a:prstGeom>
            <a:noFill/>
          </p:spPr>
          <p:txBody>
            <a:bodyPr wrap="square" rtlCol="0">
              <a:spAutoFit/>
            </a:bodyPr>
            <a:lstStyle/>
            <a:p>
              <a:pPr algn="ctr">
                <a:lnSpc>
                  <a:spcPct val="120000"/>
                </a:lnSpc>
              </a:pPr>
              <a:r>
                <a:rPr lang="en-US" sz="2800" baseline="30000" dirty="0">
                  <a:latin typeface="Times New Roman" pitchFamily="18" charset="0"/>
                  <a:cs typeface="Times New Roman" pitchFamily="18" charset="0"/>
                </a:rPr>
                <a:t>II</a:t>
              </a:r>
            </a:p>
          </p:txBody>
        </p:sp>
      </p:grpSp>
      <p:sp>
        <p:nvSpPr>
          <p:cNvPr id="36" name="TextBox 35"/>
          <p:cNvSpPr txBox="1"/>
          <p:nvPr/>
        </p:nvSpPr>
        <p:spPr>
          <a:xfrm>
            <a:off x="381000" y="1366679"/>
            <a:ext cx="2362200" cy="830997"/>
          </a:xfrm>
          <a:prstGeom prst="rect">
            <a:avLst/>
          </a:prstGeom>
          <a:noFill/>
        </p:spPr>
        <p:txBody>
          <a:bodyPr wrap="square" rtlCol="0">
            <a:spAutoFit/>
          </a:bodyPr>
          <a:lstStyle/>
          <a:p>
            <a:r>
              <a:rPr lang="en-US" sz="3600" baseline="30000" dirty="0">
                <a:solidFill>
                  <a:schemeClr val="accent1">
                    <a:lumMod val="50000"/>
                  </a:schemeClr>
                </a:solidFill>
                <a:latin typeface="Oswald" pitchFamily="50"/>
              </a:rPr>
              <a:t>Site Architecture &amp; Structure</a:t>
            </a:r>
          </a:p>
        </p:txBody>
      </p:sp>
      <p:sp>
        <p:nvSpPr>
          <p:cNvPr id="11" name="Rounded Rectangle 10"/>
          <p:cNvSpPr/>
          <p:nvPr/>
        </p:nvSpPr>
        <p:spPr>
          <a:xfrm>
            <a:off x="4241074" y="1885950"/>
            <a:ext cx="2862778" cy="572280"/>
          </a:xfrm>
          <a:custGeom>
            <a:avLst/>
            <a:gdLst>
              <a:gd name="connsiteX0" fmla="*/ 0 w 2862778"/>
              <a:gd name="connsiteY0" fmla="*/ 114459 h 686739"/>
              <a:gd name="connsiteX1" fmla="*/ 114459 w 2862778"/>
              <a:gd name="connsiteY1" fmla="*/ 0 h 686739"/>
              <a:gd name="connsiteX2" fmla="*/ 2748319 w 2862778"/>
              <a:gd name="connsiteY2" fmla="*/ 0 h 686739"/>
              <a:gd name="connsiteX3" fmla="*/ 2862778 w 2862778"/>
              <a:gd name="connsiteY3" fmla="*/ 114459 h 686739"/>
              <a:gd name="connsiteX4" fmla="*/ 2862778 w 2862778"/>
              <a:gd name="connsiteY4" fmla="*/ 572280 h 686739"/>
              <a:gd name="connsiteX5" fmla="*/ 2748319 w 2862778"/>
              <a:gd name="connsiteY5" fmla="*/ 686739 h 686739"/>
              <a:gd name="connsiteX6" fmla="*/ 114459 w 2862778"/>
              <a:gd name="connsiteY6" fmla="*/ 686739 h 686739"/>
              <a:gd name="connsiteX7" fmla="*/ 0 w 2862778"/>
              <a:gd name="connsiteY7" fmla="*/ 572280 h 686739"/>
              <a:gd name="connsiteX8" fmla="*/ 0 w 2862778"/>
              <a:gd name="connsiteY8" fmla="*/ 114459 h 686739"/>
              <a:gd name="connsiteX0" fmla="*/ 114459 w 2862778"/>
              <a:gd name="connsiteY0" fmla="*/ 686739 h 778179"/>
              <a:gd name="connsiteX1" fmla="*/ 0 w 2862778"/>
              <a:gd name="connsiteY1" fmla="*/ 572280 h 778179"/>
              <a:gd name="connsiteX2" fmla="*/ 0 w 2862778"/>
              <a:gd name="connsiteY2" fmla="*/ 114459 h 778179"/>
              <a:gd name="connsiteX3" fmla="*/ 114459 w 2862778"/>
              <a:gd name="connsiteY3" fmla="*/ 0 h 778179"/>
              <a:gd name="connsiteX4" fmla="*/ 2748319 w 2862778"/>
              <a:gd name="connsiteY4" fmla="*/ 0 h 778179"/>
              <a:gd name="connsiteX5" fmla="*/ 2862778 w 2862778"/>
              <a:gd name="connsiteY5" fmla="*/ 114459 h 778179"/>
              <a:gd name="connsiteX6" fmla="*/ 2862778 w 2862778"/>
              <a:gd name="connsiteY6" fmla="*/ 572280 h 778179"/>
              <a:gd name="connsiteX7" fmla="*/ 2839759 w 2862778"/>
              <a:gd name="connsiteY7" fmla="*/ 778179 h 778179"/>
              <a:gd name="connsiteX0" fmla="*/ 114459 w 2862778"/>
              <a:gd name="connsiteY0" fmla="*/ 686739 h 686739"/>
              <a:gd name="connsiteX1" fmla="*/ 0 w 2862778"/>
              <a:gd name="connsiteY1" fmla="*/ 572280 h 686739"/>
              <a:gd name="connsiteX2" fmla="*/ 0 w 2862778"/>
              <a:gd name="connsiteY2" fmla="*/ 114459 h 686739"/>
              <a:gd name="connsiteX3" fmla="*/ 114459 w 2862778"/>
              <a:gd name="connsiteY3" fmla="*/ 0 h 686739"/>
              <a:gd name="connsiteX4" fmla="*/ 2748319 w 2862778"/>
              <a:gd name="connsiteY4" fmla="*/ 0 h 686739"/>
              <a:gd name="connsiteX5" fmla="*/ 2862778 w 2862778"/>
              <a:gd name="connsiteY5" fmla="*/ 114459 h 686739"/>
              <a:gd name="connsiteX6" fmla="*/ 2862778 w 2862778"/>
              <a:gd name="connsiteY6" fmla="*/ 572280 h 686739"/>
              <a:gd name="connsiteX0" fmla="*/ 0 w 2862778"/>
              <a:gd name="connsiteY0" fmla="*/ 572280 h 572280"/>
              <a:gd name="connsiteX1" fmla="*/ 0 w 2862778"/>
              <a:gd name="connsiteY1" fmla="*/ 114459 h 572280"/>
              <a:gd name="connsiteX2" fmla="*/ 114459 w 2862778"/>
              <a:gd name="connsiteY2" fmla="*/ 0 h 572280"/>
              <a:gd name="connsiteX3" fmla="*/ 2748319 w 2862778"/>
              <a:gd name="connsiteY3" fmla="*/ 0 h 572280"/>
              <a:gd name="connsiteX4" fmla="*/ 2862778 w 2862778"/>
              <a:gd name="connsiteY4" fmla="*/ 114459 h 572280"/>
              <a:gd name="connsiteX5" fmla="*/ 2862778 w 2862778"/>
              <a:gd name="connsiteY5" fmla="*/ 572280 h 57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778" h="572280">
                <a:moveTo>
                  <a:pt x="0" y="572280"/>
                </a:moveTo>
                <a:lnTo>
                  <a:pt x="0" y="114459"/>
                </a:lnTo>
                <a:cubicBezTo>
                  <a:pt x="0" y="51245"/>
                  <a:pt x="51245" y="0"/>
                  <a:pt x="114459" y="0"/>
                </a:cubicBezTo>
                <a:lnTo>
                  <a:pt x="2748319" y="0"/>
                </a:lnTo>
                <a:cubicBezTo>
                  <a:pt x="2811533" y="0"/>
                  <a:pt x="2862778" y="51245"/>
                  <a:pt x="2862778" y="114459"/>
                </a:cubicBezTo>
                <a:lnTo>
                  <a:pt x="2862778" y="572280"/>
                </a:lnTo>
              </a:path>
            </a:pathLst>
          </a:cu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10"/>
          <p:cNvSpPr/>
          <p:nvPr/>
        </p:nvSpPr>
        <p:spPr>
          <a:xfrm>
            <a:off x="3226278" y="2463622"/>
            <a:ext cx="2031522" cy="572280"/>
          </a:xfrm>
          <a:custGeom>
            <a:avLst/>
            <a:gdLst>
              <a:gd name="connsiteX0" fmla="*/ 0 w 2862778"/>
              <a:gd name="connsiteY0" fmla="*/ 114459 h 686739"/>
              <a:gd name="connsiteX1" fmla="*/ 114459 w 2862778"/>
              <a:gd name="connsiteY1" fmla="*/ 0 h 686739"/>
              <a:gd name="connsiteX2" fmla="*/ 2748319 w 2862778"/>
              <a:gd name="connsiteY2" fmla="*/ 0 h 686739"/>
              <a:gd name="connsiteX3" fmla="*/ 2862778 w 2862778"/>
              <a:gd name="connsiteY3" fmla="*/ 114459 h 686739"/>
              <a:gd name="connsiteX4" fmla="*/ 2862778 w 2862778"/>
              <a:gd name="connsiteY4" fmla="*/ 572280 h 686739"/>
              <a:gd name="connsiteX5" fmla="*/ 2748319 w 2862778"/>
              <a:gd name="connsiteY5" fmla="*/ 686739 h 686739"/>
              <a:gd name="connsiteX6" fmla="*/ 114459 w 2862778"/>
              <a:gd name="connsiteY6" fmla="*/ 686739 h 686739"/>
              <a:gd name="connsiteX7" fmla="*/ 0 w 2862778"/>
              <a:gd name="connsiteY7" fmla="*/ 572280 h 686739"/>
              <a:gd name="connsiteX8" fmla="*/ 0 w 2862778"/>
              <a:gd name="connsiteY8" fmla="*/ 114459 h 686739"/>
              <a:gd name="connsiteX0" fmla="*/ 114459 w 2862778"/>
              <a:gd name="connsiteY0" fmla="*/ 686739 h 778179"/>
              <a:gd name="connsiteX1" fmla="*/ 0 w 2862778"/>
              <a:gd name="connsiteY1" fmla="*/ 572280 h 778179"/>
              <a:gd name="connsiteX2" fmla="*/ 0 w 2862778"/>
              <a:gd name="connsiteY2" fmla="*/ 114459 h 778179"/>
              <a:gd name="connsiteX3" fmla="*/ 114459 w 2862778"/>
              <a:gd name="connsiteY3" fmla="*/ 0 h 778179"/>
              <a:gd name="connsiteX4" fmla="*/ 2748319 w 2862778"/>
              <a:gd name="connsiteY4" fmla="*/ 0 h 778179"/>
              <a:gd name="connsiteX5" fmla="*/ 2862778 w 2862778"/>
              <a:gd name="connsiteY5" fmla="*/ 114459 h 778179"/>
              <a:gd name="connsiteX6" fmla="*/ 2862778 w 2862778"/>
              <a:gd name="connsiteY6" fmla="*/ 572280 h 778179"/>
              <a:gd name="connsiteX7" fmla="*/ 2839759 w 2862778"/>
              <a:gd name="connsiteY7" fmla="*/ 778179 h 778179"/>
              <a:gd name="connsiteX0" fmla="*/ 114459 w 2862778"/>
              <a:gd name="connsiteY0" fmla="*/ 686739 h 686739"/>
              <a:gd name="connsiteX1" fmla="*/ 0 w 2862778"/>
              <a:gd name="connsiteY1" fmla="*/ 572280 h 686739"/>
              <a:gd name="connsiteX2" fmla="*/ 0 w 2862778"/>
              <a:gd name="connsiteY2" fmla="*/ 114459 h 686739"/>
              <a:gd name="connsiteX3" fmla="*/ 114459 w 2862778"/>
              <a:gd name="connsiteY3" fmla="*/ 0 h 686739"/>
              <a:gd name="connsiteX4" fmla="*/ 2748319 w 2862778"/>
              <a:gd name="connsiteY4" fmla="*/ 0 h 686739"/>
              <a:gd name="connsiteX5" fmla="*/ 2862778 w 2862778"/>
              <a:gd name="connsiteY5" fmla="*/ 114459 h 686739"/>
              <a:gd name="connsiteX6" fmla="*/ 2862778 w 2862778"/>
              <a:gd name="connsiteY6" fmla="*/ 572280 h 686739"/>
              <a:gd name="connsiteX0" fmla="*/ 0 w 2862778"/>
              <a:gd name="connsiteY0" fmla="*/ 572280 h 572280"/>
              <a:gd name="connsiteX1" fmla="*/ 0 w 2862778"/>
              <a:gd name="connsiteY1" fmla="*/ 114459 h 572280"/>
              <a:gd name="connsiteX2" fmla="*/ 114459 w 2862778"/>
              <a:gd name="connsiteY2" fmla="*/ 0 h 572280"/>
              <a:gd name="connsiteX3" fmla="*/ 2748319 w 2862778"/>
              <a:gd name="connsiteY3" fmla="*/ 0 h 572280"/>
              <a:gd name="connsiteX4" fmla="*/ 2862778 w 2862778"/>
              <a:gd name="connsiteY4" fmla="*/ 114459 h 572280"/>
              <a:gd name="connsiteX5" fmla="*/ 2862778 w 2862778"/>
              <a:gd name="connsiteY5" fmla="*/ 572280 h 57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778" h="572280">
                <a:moveTo>
                  <a:pt x="0" y="572280"/>
                </a:moveTo>
                <a:lnTo>
                  <a:pt x="0" y="114459"/>
                </a:lnTo>
                <a:cubicBezTo>
                  <a:pt x="0" y="51245"/>
                  <a:pt x="51245" y="0"/>
                  <a:pt x="114459" y="0"/>
                </a:cubicBezTo>
                <a:lnTo>
                  <a:pt x="2748319" y="0"/>
                </a:lnTo>
                <a:cubicBezTo>
                  <a:pt x="2811533" y="0"/>
                  <a:pt x="2862778" y="51245"/>
                  <a:pt x="2862778" y="114459"/>
                </a:cubicBezTo>
                <a:lnTo>
                  <a:pt x="2862778" y="572280"/>
                </a:lnTo>
              </a:path>
            </a:pathLst>
          </a:cu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10"/>
          <p:cNvSpPr/>
          <p:nvPr/>
        </p:nvSpPr>
        <p:spPr>
          <a:xfrm>
            <a:off x="6292889" y="2463622"/>
            <a:ext cx="1809249" cy="572280"/>
          </a:xfrm>
          <a:custGeom>
            <a:avLst/>
            <a:gdLst>
              <a:gd name="connsiteX0" fmla="*/ 0 w 2862778"/>
              <a:gd name="connsiteY0" fmla="*/ 114459 h 686739"/>
              <a:gd name="connsiteX1" fmla="*/ 114459 w 2862778"/>
              <a:gd name="connsiteY1" fmla="*/ 0 h 686739"/>
              <a:gd name="connsiteX2" fmla="*/ 2748319 w 2862778"/>
              <a:gd name="connsiteY2" fmla="*/ 0 h 686739"/>
              <a:gd name="connsiteX3" fmla="*/ 2862778 w 2862778"/>
              <a:gd name="connsiteY3" fmla="*/ 114459 h 686739"/>
              <a:gd name="connsiteX4" fmla="*/ 2862778 w 2862778"/>
              <a:gd name="connsiteY4" fmla="*/ 572280 h 686739"/>
              <a:gd name="connsiteX5" fmla="*/ 2748319 w 2862778"/>
              <a:gd name="connsiteY5" fmla="*/ 686739 h 686739"/>
              <a:gd name="connsiteX6" fmla="*/ 114459 w 2862778"/>
              <a:gd name="connsiteY6" fmla="*/ 686739 h 686739"/>
              <a:gd name="connsiteX7" fmla="*/ 0 w 2862778"/>
              <a:gd name="connsiteY7" fmla="*/ 572280 h 686739"/>
              <a:gd name="connsiteX8" fmla="*/ 0 w 2862778"/>
              <a:gd name="connsiteY8" fmla="*/ 114459 h 686739"/>
              <a:gd name="connsiteX0" fmla="*/ 114459 w 2862778"/>
              <a:gd name="connsiteY0" fmla="*/ 686739 h 778179"/>
              <a:gd name="connsiteX1" fmla="*/ 0 w 2862778"/>
              <a:gd name="connsiteY1" fmla="*/ 572280 h 778179"/>
              <a:gd name="connsiteX2" fmla="*/ 0 w 2862778"/>
              <a:gd name="connsiteY2" fmla="*/ 114459 h 778179"/>
              <a:gd name="connsiteX3" fmla="*/ 114459 w 2862778"/>
              <a:gd name="connsiteY3" fmla="*/ 0 h 778179"/>
              <a:gd name="connsiteX4" fmla="*/ 2748319 w 2862778"/>
              <a:gd name="connsiteY4" fmla="*/ 0 h 778179"/>
              <a:gd name="connsiteX5" fmla="*/ 2862778 w 2862778"/>
              <a:gd name="connsiteY5" fmla="*/ 114459 h 778179"/>
              <a:gd name="connsiteX6" fmla="*/ 2862778 w 2862778"/>
              <a:gd name="connsiteY6" fmla="*/ 572280 h 778179"/>
              <a:gd name="connsiteX7" fmla="*/ 2839759 w 2862778"/>
              <a:gd name="connsiteY7" fmla="*/ 778179 h 778179"/>
              <a:gd name="connsiteX0" fmla="*/ 114459 w 2862778"/>
              <a:gd name="connsiteY0" fmla="*/ 686739 h 686739"/>
              <a:gd name="connsiteX1" fmla="*/ 0 w 2862778"/>
              <a:gd name="connsiteY1" fmla="*/ 572280 h 686739"/>
              <a:gd name="connsiteX2" fmla="*/ 0 w 2862778"/>
              <a:gd name="connsiteY2" fmla="*/ 114459 h 686739"/>
              <a:gd name="connsiteX3" fmla="*/ 114459 w 2862778"/>
              <a:gd name="connsiteY3" fmla="*/ 0 h 686739"/>
              <a:gd name="connsiteX4" fmla="*/ 2748319 w 2862778"/>
              <a:gd name="connsiteY4" fmla="*/ 0 h 686739"/>
              <a:gd name="connsiteX5" fmla="*/ 2862778 w 2862778"/>
              <a:gd name="connsiteY5" fmla="*/ 114459 h 686739"/>
              <a:gd name="connsiteX6" fmla="*/ 2862778 w 2862778"/>
              <a:gd name="connsiteY6" fmla="*/ 572280 h 686739"/>
              <a:gd name="connsiteX0" fmla="*/ 0 w 2862778"/>
              <a:gd name="connsiteY0" fmla="*/ 572280 h 572280"/>
              <a:gd name="connsiteX1" fmla="*/ 0 w 2862778"/>
              <a:gd name="connsiteY1" fmla="*/ 114459 h 572280"/>
              <a:gd name="connsiteX2" fmla="*/ 114459 w 2862778"/>
              <a:gd name="connsiteY2" fmla="*/ 0 h 572280"/>
              <a:gd name="connsiteX3" fmla="*/ 2748319 w 2862778"/>
              <a:gd name="connsiteY3" fmla="*/ 0 h 572280"/>
              <a:gd name="connsiteX4" fmla="*/ 2862778 w 2862778"/>
              <a:gd name="connsiteY4" fmla="*/ 114459 h 572280"/>
              <a:gd name="connsiteX5" fmla="*/ 2862778 w 2862778"/>
              <a:gd name="connsiteY5" fmla="*/ 572280 h 57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2778" h="572280">
                <a:moveTo>
                  <a:pt x="0" y="572280"/>
                </a:moveTo>
                <a:lnTo>
                  <a:pt x="0" y="114459"/>
                </a:lnTo>
                <a:cubicBezTo>
                  <a:pt x="0" y="51245"/>
                  <a:pt x="51245" y="0"/>
                  <a:pt x="114459" y="0"/>
                </a:cubicBezTo>
                <a:lnTo>
                  <a:pt x="2748319" y="0"/>
                </a:lnTo>
                <a:cubicBezTo>
                  <a:pt x="2811533" y="0"/>
                  <a:pt x="2862778" y="51245"/>
                  <a:pt x="2862778" y="114459"/>
                </a:cubicBezTo>
                <a:lnTo>
                  <a:pt x="2862778" y="572280"/>
                </a:lnTo>
              </a:path>
            </a:pathLst>
          </a:cu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712991" y="3257550"/>
            <a:ext cx="944609" cy="838906"/>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p:nvPr/>
        </p:nvSpPr>
        <p:spPr>
          <a:xfrm>
            <a:off x="3751517" y="3257550"/>
            <a:ext cx="944609" cy="838906"/>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a:off x="5756212" y="3257550"/>
            <a:ext cx="944609" cy="838906"/>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p:cNvSpPr/>
          <p:nvPr/>
        </p:nvSpPr>
        <p:spPr>
          <a:xfrm>
            <a:off x="7391400" y="3257550"/>
            <a:ext cx="1422412" cy="838906"/>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4242039" y="2714709"/>
            <a:ext cx="0" cy="29927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049939" y="2637828"/>
            <a:ext cx="0" cy="362125"/>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084886" y="3521819"/>
            <a:ext cx="0" cy="362125"/>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5834" y="1420124"/>
            <a:ext cx="1119375" cy="1119375"/>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8221" y="2114858"/>
            <a:ext cx="764549" cy="764549"/>
          </a:xfrm>
          <a:prstGeom prst="rect">
            <a:avLst/>
          </a:prstGeom>
        </p:spPr>
      </p:pic>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67664" y="2114858"/>
            <a:ext cx="764549" cy="764549"/>
          </a:xfrm>
          <a:prstGeom prst="rect">
            <a:avLst/>
          </a:prstGeom>
        </p:spPr>
      </p:pic>
      <p:pic>
        <p:nvPicPr>
          <p:cNvPr id="62" name="Picture 6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16833" y="2975785"/>
            <a:ext cx="631859" cy="631859"/>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43589" y="2975785"/>
            <a:ext cx="631859" cy="631859"/>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3933" y="2975785"/>
            <a:ext cx="631859" cy="631859"/>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77582" y="2975785"/>
            <a:ext cx="631859" cy="631859"/>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34683" y="2976489"/>
            <a:ext cx="631859" cy="631859"/>
          </a:xfrm>
          <a:prstGeom prst="rect">
            <a:avLst/>
          </a:prstGeom>
        </p:spPr>
      </p:pic>
      <p:pic>
        <p:nvPicPr>
          <p:cNvPr id="66" name="Picture 6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42222" y="2976489"/>
            <a:ext cx="631859" cy="631859"/>
          </a:xfrm>
          <a:prstGeom prst="rect">
            <a:avLst/>
          </a:prstGeom>
        </p:spPr>
      </p:pic>
      <p:pic>
        <p:nvPicPr>
          <p:cNvPr id="67" name="Picture 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12848" y="3824578"/>
            <a:ext cx="474725" cy="474725"/>
          </a:xfrm>
          <a:prstGeom prst="rect">
            <a:avLst/>
          </a:prstGeom>
        </p:spPr>
      </p:pic>
      <p:pic>
        <p:nvPicPr>
          <p:cNvPr id="68" name="Picture 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75359" y="3824578"/>
            <a:ext cx="474725" cy="474725"/>
          </a:xfrm>
          <a:prstGeom prst="rect">
            <a:avLst/>
          </a:prstGeom>
        </p:spPr>
      </p:pic>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69051" y="3824578"/>
            <a:ext cx="474725" cy="474725"/>
          </a:xfrm>
          <a:prstGeom prst="rect">
            <a:avLst/>
          </a:prstGeom>
        </p:spPr>
      </p:pic>
      <p:pic>
        <p:nvPicPr>
          <p:cNvPr id="70" name="Picture 6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31562" y="3824578"/>
            <a:ext cx="474725" cy="474725"/>
          </a:xfrm>
          <a:prstGeom prst="rect">
            <a:avLst/>
          </a:prstGeom>
        </p:spPr>
      </p:pic>
      <p:pic>
        <p:nvPicPr>
          <p:cNvPr id="71" name="Picture 7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21499" y="3824578"/>
            <a:ext cx="474725" cy="474725"/>
          </a:xfrm>
          <a:prstGeom prst="rect">
            <a:avLst/>
          </a:prstGeom>
        </p:spPr>
      </p:pic>
      <p:pic>
        <p:nvPicPr>
          <p:cNvPr id="72" name="Picture 7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84010" y="3824578"/>
            <a:ext cx="474725" cy="474725"/>
          </a:xfrm>
          <a:prstGeom prst="rect">
            <a:avLst/>
          </a:prstGeom>
        </p:spPr>
      </p:pic>
      <p:pic>
        <p:nvPicPr>
          <p:cNvPr id="73" name="Picture 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67405" y="3824578"/>
            <a:ext cx="474725" cy="474725"/>
          </a:xfrm>
          <a:prstGeom prst="rect">
            <a:avLst/>
          </a:prstGeom>
        </p:spPr>
      </p:pic>
      <p:pic>
        <p:nvPicPr>
          <p:cNvPr id="74" name="Picture 7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29916" y="3824578"/>
            <a:ext cx="474725" cy="474725"/>
          </a:xfrm>
          <a:prstGeom prst="rect">
            <a:avLst/>
          </a:prstGeom>
        </p:spPr>
      </p:pic>
      <p:pic>
        <p:nvPicPr>
          <p:cNvPr id="75" name="Picture 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34490" y="3824578"/>
            <a:ext cx="474725" cy="474725"/>
          </a:xfrm>
          <a:prstGeom prst="rect">
            <a:avLst/>
          </a:prstGeom>
        </p:spPr>
      </p:pic>
      <p:sp>
        <p:nvSpPr>
          <p:cNvPr id="76" name="TextBox 75"/>
          <p:cNvSpPr txBox="1"/>
          <p:nvPr/>
        </p:nvSpPr>
        <p:spPr>
          <a:xfrm>
            <a:off x="2951673" y="1599817"/>
            <a:ext cx="2178172" cy="352532"/>
          </a:xfrm>
          <a:prstGeom prst="rect">
            <a:avLst/>
          </a:prstGeom>
          <a:noFill/>
        </p:spPr>
        <p:txBody>
          <a:bodyPr wrap="square" rtlCol="0">
            <a:spAutoFit/>
          </a:bodyPr>
          <a:lstStyle/>
          <a:p>
            <a:pPr algn="r">
              <a:lnSpc>
                <a:spcPct val="125000"/>
              </a:lnSpc>
            </a:pPr>
            <a:r>
              <a:rPr lang="en-US" sz="1500" b="1" baseline="30000" dirty="0">
                <a:solidFill>
                  <a:schemeClr val="accent1">
                    <a:lumMod val="75000"/>
                  </a:schemeClr>
                </a:solidFill>
                <a:latin typeface="Sansation" pitchFamily="2" charset="0"/>
              </a:rPr>
              <a:t>CINSIDER THE</a:t>
            </a:r>
            <a:r>
              <a:rPr lang="en-US" sz="1500" b="1" dirty="0">
                <a:solidFill>
                  <a:schemeClr val="accent1">
                    <a:lumMod val="75000"/>
                  </a:schemeClr>
                </a:solidFill>
                <a:latin typeface="Sansation" pitchFamily="2" charset="0"/>
              </a:rPr>
              <a:t> </a:t>
            </a:r>
            <a:r>
              <a:rPr lang="en-US" sz="1500" b="1" baseline="30000" dirty="0">
                <a:solidFill>
                  <a:schemeClr val="accent1">
                    <a:lumMod val="75000"/>
                  </a:schemeClr>
                </a:solidFill>
                <a:latin typeface="Sansation" pitchFamily="2" charset="0"/>
              </a:rPr>
              <a:t>SITE HIERACHY</a:t>
            </a:r>
          </a:p>
        </p:txBody>
      </p:sp>
      <p:sp>
        <p:nvSpPr>
          <p:cNvPr id="77" name="TextBox 76"/>
          <p:cNvSpPr txBox="1"/>
          <p:nvPr/>
        </p:nvSpPr>
        <p:spPr>
          <a:xfrm>
            <a:off x="6178786" y="1651579"/>
            <a:ext cx="1974614" cy="265778"/>
          </a:xfrm>
          <a:prstGeom prst="rect">
            <a:avLst/>
          </a:prstGeom>
          <a:noFill/>
        </p:spPr>
        <p:txBody>
          <a:bodyPr wrap="square" rtlCol="0">
            <a:spAutoFit/>
          </a:bodyPr>
          <a:lstStyle/>
          <a:p>
            <a:pPr>
              <a:lnSpc>
                <a:spcPct val="125000"/>
              </a:lnSpc>
            </a:pPr>
            <a:r>
              <a:rPr lang="en-US" sz="1500" b="1" baseline="30000" dirty="0">
                <a:solidFill>
                  <a:schemeClr val="accent1">
                    <a:lumMod val="75000"/>
                  </a:schemeClr>
                </a:solidFill>
                <a:latin typeface="Sansation" pitchFamily="2" charset="0"/>
              </a:rPr>
              <a:t>USE BREADCUMB LINKS</a:t>
            </a:r>
          </a:p>
        </p:txBody>
      </p:sp>
      <p:sp>
        <p:nvSpPr>
          <p:cNvPr id="78" name="TextBox 77"/>
          <p:cNvSpPr txBox="1"/>
          <p:nvPr/>
        </p:nvSpPr>
        <p:spPr>
          <a:xfrm>
            <a:off x="2705032" y="4506289"/>
            <a:ext cx="3059579" cy="233397"/>
          </a:xfrm>
          <a:prstGeom prst="rect">
            <a:avLst/>
          </a:prstGeom>
          <a:noFill/>
        </p:spPr>
        <p:txBody>
          <a:bodyPr wrap="square" rtlCol="0">
            <a:spAutoFit/>
          </a:bodyPr>
          <a:lstStyle/>
          <a:p>
            <a:pPr>
              <a:lnSpc>
                <a:spcPct val="125000"/>
              </a:lnSpc>
            </a:pPr>
            <a:r>
              <a:rPr lang="en-US" sz="1100" b="1" i="1" baseline="30000" dirty="0">
                <a:solidFill>
                  <a:schemeClr val="accent1">
                    <a:lumMod val="50000"/>
                  </a:schemeClr>
                </a:solidFill>
                <a:latin typeface="Sansation" pitchFamily="2" charset="0"/>
              </a:rPr>
              <a:t>EACH CATEGORY AND PRODUCT SHOULD HAVE ITS OWN PAGE.</a:t>
            </a:r>
          </a:p>
        </p:txBody>
      </p:sp>
      <p:sp>
        <p:nvSpPr>
          <p:cNvPr id="79" name="TextBox 78"/>
          <p:cNvSpPr txBox="1"/>
          <p:nvPr/>
        </p:nvSpPr>
        <p:spPr>
          <a:xfrm>
            <a:off x="381001" y="2119774"/>
            <a:ext cx="2057400" cy="1823576"/>
          </a:xfrm>
          <a:prstGeom prst="rect">
            <a:avLst/>
          </a:prstGeom>
          <a:noFill/>
        </p:spPr>
        <p:txBody>
          <a:bodyPr wrap="square" rtlCol="0">
            <a:spAutoFit/>
          </a:bodyPr>
          <a:lstStyle/>
          <a:p>
            <a:pPr algn="just">
              <a:lnSpc>
                <a:spcPct val="125000"/>
              </a:lnSpc>
            </a:pPr>
            <a:r>
              <a:rPr lang="en-US" sz="1500" b="1" baseline="30000" dirty="0">
                <a:solidFill>
                  <a:schemeClr val="accent1">
                    <a:lumMod val="75000"/>
                  </a:schemeClr>
                </a:solidFill>
                <a:latin typeface="Sansation" pitchFamily="2" charset="0"/>
              </a:rPr>
              <a:t>Some websites use a strict hierarchy of pages for their information design. On these sites, there will be an index page that links to subpages. Each subpage (parent page) has its own subpages (child pages). In this pattern, child pages are only linked from its parent page</a:t>
            </a:r>
          </a:p>
        </p:txBody>
      </p:sp>
      <p:grpSp>
        <p:nvGrpSpPr>
          <p:cNvPr id="80" name="Group 79"/>
          <p:cNvGrpSpPr/>
          <p:nvPr/>
        </p:nvGrpSpPr>
        <p:grpSpPr>
          <a:xfrm>
            <a:off x="192" y="4237715"/>
            <a:ext cx="8934264" cy="1229635"/>
            <a:chOff x="192" y="4237715"/>
            <a:chExt cx="8934264" cy="1229635"/>
          </a:xfrm>
        </p:grpSpPr>
        <p:sp>
          <p:nvSpPr>
            <p:cNvPr id="81" name="Oval 80"/>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86" name="TextBox 85"/>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87" name="TextBox 86"/>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88" name="TextBox 87"/>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89" name="Picture 8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90" name="Picture 8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grpSp>
    </p:spTree>
    <p:extLst>
      <p:ext uri="{BB962C8B-B14F-4D97-AF65-F5344CB8AC3E}">
        <p14:creationId xmlns:p14="http://schemas.microsoft.com/office/powerpoint/2010/main" val="58086039"/>
      </p:ext>
    </p:extLst>
  </p:cSld>
  <p:clrMapOvr>
    <a:masterClrMapping/>
  </p:clrMapOvr>
  <mc:AlternateContent xmlns:mc="http://schemas.openxmlformats.org/markup-compatibility/2006" xmlns:p14="http://schemas.microsoft.com/office/powerpoint/2010/main">
    <mc:Choice Requires="p14">
      <p:transition spd="slow" p14:dur="1600" advTm="1771">
        <p14:prism dir="r" isContent="1"/>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1+#ppt_w/2"/>
                                          </p:val>
                                        </p:tav>
                                        <p:tav tm="100000">
                                          <p:val>
                                            <p:strVal val="#ppt_x"/>
                                          </p:val>
                                        </p:tav>
                                      </p:tavLst>
                                    </p:anim>
                                    <p:anim calcmode="lin" valueType="num">
                                      <p:cBhvr additive="base">
                                        <p:cTn id="18" dur="500" fill="hold"/>
                                        <p:tgtEl>
                                          <p:spTgt spid="2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500" fill="hold"/>
                                        <p:tgtEl>
                                          <p:spTgt spid="36"/>
                                        </p:tgtEl>
                                        <p:attrNameLst>
                                          <p:attrName>ppt_x</p:attrName>
                                        </p:attrNameLst>
                                      </p:cBhvr>
                                      <p:tavLst>
                                        <p:tav tm="0">
                                          <p:val>
                                            <p:strVal val="0-#ppt_w/2"/>
                                          </p:val>
                                        </p:tav>
                                        <p:tav tm="100000">
                                          <p:val>
                                            <p:strVal val="#ppt_x"/>
                                          </p:val>
                                        </p:tav>
                                      </p:tavLst>
                                    </p:anim>
                                    <p:anim calcmode="lin" valueType="num">
                                      <p:cBhvr additive="base">
                                        <p:cTn id="23" dur="500" fill="hold"/>
                                        <p:tgtEl>
                                          <p:spTgt spid="3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childTnLst>
                          </p:cTn>
                        </p:par>
                        <p:par>
                          <p:cTn id="34" fill="hold">
                            <p:stCondLst>
                              <p:cond delay="3000"/>
                            </p:stCondLst>
                            <p:childTnLst>
                              <p:par>
                                <p:cTn id="35" presetID="16" presetClass="entr" presetSubtype="21" fill="hold" grpId="0" nodeType="after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barn(inVertical)">
                                      <p:cBhvr>
                                        <p:cTn id="37" dur="500"/>
                                        <p:tgtEl>
                                          <p:spTgt spid="76"/>
                                        </p:tgtEl>
                                      </p:cBhvr>
                                    </p:animEffect>
                                  </p:childTnLst>
                                </p:cTn>
                              </p:par>
                            </p:childTnLst>
                          </p:cTn>
                        </p:par>
                        <p:par>
                          <p:cTn id="38" fill="hold">
                            <p:stCondLst>
                              <p:cond delay="3500"/>
                            </p:stCondLst>
                            <p:childTnLst>
                              <p:par>
                                <p:cTn id="39" presetID="16" presetClass="entr" presetSubtype="21" fill="hold" grpId="0" nodeType="after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barn(inVertical)">
                                      <p:cBhvr>
                                        <p:cTn id="41" dur="500"/>
                                        <p:tgtEl>
                                          <p:spTgt spid="77"/>
                                        </p:tgtEl>
                                      </p:cBhvr>
                                    </p:animEffect>
                                  </p:childTnLst>
                                </p:cTn>
                              </p:par>
                            </p:childTnLst>
                          </p:cTn>
                        </p:par>
                        <p:par>
                          <p:cTn id="42" fill="hold">
                            <p:stCondLst>
                              <p:cond delay="4000"/>
                            </p:stCondLst>
                            <p:childTnLst>
                              <p:par>
                                <p:cTn id="43" presetID="22" presetClass="entr" presetSubtype="1"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childTnLst>
                          </p:cTn>
                        </p:par>
                        <p:par>
                          <p:cTn id="46" fill="hold">
                            <p:stCondLst>
                              <p:cond delay="4500"/>
                            </p:stCondLst>
                            <p:childTnLst>
                              <p:par>
                                <p:cTn id="47" presetID="53" presetClass="entr" presetSubtype="16" fill="hold" nodeType="afterEffect">
                                  <p:stCondLst>
                                    <p:cond delay="0"/>
                                  </p:stCondLst>
                                  <p:childTnLst>
                                    <p:set>
                                      <p:cBhvr>
                                        <p:cTn id="48" dur="1" fill="hold">
                                          <p:stCondLst>
                                            <p:cond delay="0"/>
                                          </p:stCondLst>
                                        </p:cTn>
                                        <p:tgtEl>
                                          <p:spTgt spid="60"/>
                                        </p:tgtEl>
                                        <p:attrNameLst>
                                          <p:attrName>style.visibility</p:attrName>
                                        </p:attrNameLst>
                                      </p:cBhvr>
                                      <p:to>
                                        <p:strVal val="visible"/>
                                      </p:to>
                                    </p:set>
                                    <p:anim calcmode="lin" valueType="num">
                                      <p:cBhvr>
                                        <p:cTn id="49" dur="500" fill="hold"/>
                                        <p:tgtEl>
                                          <p:spTgt spid="60"/>
                                        </p:tgtEl>
                                        <p:attrNameLst>
                                          <p:attrName>ppt_w</p:attrName>
                                        </p:attrNameLst>
                                      </p:cBhvr>
                                      <p:tavLst>
                                        <p:tav tm="0">
                                          <p:val>
                                            <p:fltVal val="0"/>
                                          </p:val>
                                        </p:tav>
                                        <p:tav tm="100000">
                                          <p:val>
                                            <p:strVal val="#ppt_w"/>
                                          </p:val>
                                        </p:tav>
                                      </p:tavLst>
                                    </p:anim>
                                    <p:anim calcmode="lin" valueType="num">
                                      <p:cBhvr>
                                        <p:cTn id="50" dur="500" fill="hold"/>
                                        <p:tgtEl>
                                          <p:spTgt spid="60"/>
                                        </p:tgtEl>
                                        <p:attrNameLst>
                                          <p:attrName>ppt_h</p:attrName>
                                        </p:attrNameLst>
                                      </p:cBhvr>
                                      <p:tavLst>
                                        <p:tav tm="0">
                                          <p:val>
                                            <p:fltVal val="0"/>
                                          </p:val>
                                        </p:tav>
                                        <p:tav tm="100000">
                                          <p:val>
                                            <p:strVal val="#ppt_h"/>
                                          </p:val>
                                        </p:tav>
                                      </p:tavLst>
                                    </p:anim>
                                    <p:animEffect transition="in" filter="fade">
                                      <p:cBhvr>
                                        <p:cTn id="51" dur="500"/>
                                        <p:tgtEl>
                                          <p:spTgt spid="60"/>
                                        </p:tgtEl>
                                      </p:cBhvr>
                                    </p:animEffect>
                                  </p:childTnLst>
                                </p:cTn>
                              </p:par>
                            </p:childTnLst>
                          </p:cTn>
                        </p:par>
                        <p:par>
                          <p:cTn id="52" fill="hold">
                            <p:stCondLst>
                              <p:cond delay="5000"/>
                            </p:stCondLst>
                            <p:childTnLst>
                              <p:par>
                                <p:cTn id="53" presetID="53" presetClass="entr" presetSubtype="16" fill="hold" nodeType="afterEffect">
                                  <p:stCondLst>
                                    <p:cond delay="0"/>
                                  </p:stCondLst>
                                  <p:childTnLst>
                                    <p:set>
                                      <p:cBhvr>
                                        <p:cTn id="54" dur="1" fill="hold">
                                          <p:stCondLst>
                                            <p:cond delay="0"/>
                                          </p:stCondLst>
                                        </p:cTn>
                                        <p:tgtEl>
                                          <p:spTgt spid="61"/>
                                        </p:tgtEl>
                                        <p:attrNameLst>
                                          <p:attrName>style.visibility</p:attrName>
                                        </p:attrNameLst>
                                      </p:cBhvr>
                                      <p:to>
                                        <p:strVal val="visible"/>
                                      </p:to>
                                    </p:set>
                                    <p:anim calcmode="lin" valueType="num">
                                      <p:cBhvr>
                                        <p:cTn id="55" dur="500" fill="hold"/>
                                        <p:tgtEl>
                                          <p:spTgt spid="61"/>
                                        </p:tgtEl>
                                        <p:attrNameLst>
                                          <p:attrName>ppt_w</p:attrName>
                                        </p:attrNameLst>
                                      </p:cBhvr>
                                      <p:tavLst>
                                        <p:tav tm="0">
                                          <p:val>
                                            <p:fltVal val="0"/>
                                          </p:val>
                                        </p:tav>
                                        <p:tav tm="100000">
                                          <p:val>
                                            <p:strVal val="#ppt_w"/>
                                          </p:val>
                                        </p:tav>
                                      </p:tavLst>
                                    </p:anim>
                                    <p:anim calcmode="lin" valueType="num">
                                      <p:cBhvr>
                                        <p:cTn id="56" dur="500" fill="hold"/>
                                        <p:tgtEl>
                                          <p:spTgt spid="61"/>
                                        </p:tgtEl>
                                        <p:attrNameLst>
                                          <p:attrName>ppt_h</p:attrName>
                                        </p:attrNameLst>
                                      </p:cBhvr>
                                      <p:tavLst>
                                        <p:tav tm="0">
                                          <p:val>
                                            <p:fltVal val="0"/>
                                          </p:val>
                                        </p:tav>
                                        <p:tav tm="100000">
                                          <p:val>
                                            <p:strVal val="#ppt_h"/>
                                          </p:val>
                                        </p:tav>
                                      </p:tavLst>
                                    </p:anim>
                                    <p:animEffect transition="in" filter="fade">
                                      <p:cBhvr>
                                        <p:cTn id="57" dur="500"/>
                                        <p:tgtEl>
                                          <p:spTgt spid="61"/>
                                        </p:tgtEl>
                                      </p:cBhvr>
                                    </p:animEffect>
                                  </p:childTnLst>
                                </p:cTn>
                              </p:par>
                            </p:childTnLst>
                          </p:cTn>
                        </p:par>
                        <p:par>
                          <p:cTn id="58" fill="hold">
                            <p:stCondLst>
                              <p:cond delay="5500"/>
                            </p:stCondLst>
                            <p:childTnLst>
                              <p:par>
                                <p:cTn id="59" presetID="22" presetClass="entr" presetSubtype="1" fill="hold" grpId="0" nodeType="after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up)">
                                      <p:cBhvr>
                                        <p:cTn id="61" dur="500"/>
                                        <p:tgtEl>
                                          <p:spTgt spid="45"/>
                                        </p:tgtEl>
                                      </p:cBhvr>
                                    </p:animEffect>
                                  </p:childTnLst>
                                </p:cTn>
                              </p:par>
                            </p:childTnLst>
                          </p:cTn>
                        </p:par>
                        <p:par>
                          <p:cTn id="62" fill="hold">
                            <p:stCondLst>
                              <p:cond delay="6500"/>
                            </p:stCondLst>
                            <p:childTnLst>
                              <p:par>
                                <p:cTn id="63" presetID="53" presetClass="entr" presetSubtype="16" fill="hold" nodeType="afterEffect">
                                  <p:stCondLst>
                                    <p:cond delay="0"/>
                                  </p:stCondLst>
                                  <p:childTnLst>
                                    <p:set>
                                      <p:cBhvr>
                                        <p:cTn id="64" dur="1" fill="hold">
                                          <p:stCondLst>
                                            <p:cond delay="0"/>
                                          </p:stCondLst>
                                        </p:cTn>
                                        <p:tgtEl>
                                          <p:spTgt spid="62"/>
                                        </p:tgtEl>
                                        <p:attrNameLst>
                                          <p:attrName>style.visibility</p:attrName>
                                        </p:attrNameLst>
                                      </p:cBhvr>
                                      <p:to>
                                        <p:strVal val="visible"/>
                                      </p:to>
                                    </p:set>
                                    <p:anim calcmode="lin" valueType="num">
                                      <p:cBhvr>
                                        <p:cTn id="65" dur="500" fill="hold"/>
                                        <p:tgtEl>
                                          <p:spTgt spid="62"/>
                                        </p:tgtEl>
                                        <p:attrNameLst>
                                          <p:attrName>ppt_w</p:attrName>
                                        </p:attrNameLst>
                                      </p:cBhvr>
                                      <p:tavLst>
                                        <p:tav tm="0">
                                          <p:val>
                                            <p:fltVal val="0"/>
                                          </p:val>
                                        </p:tav>
                                        <p:tav tm="100000">
                                          <p:val>
                                            <p:strVal val="#ppt_w"/>
                                          </p:val>
                                        </p:tav>
                                      </p:tavLst>
                                    </p:anim>
                                    <p:anim calcmode="lin" valueType="num">
                                      <p:cBhvr>
                                        <p:cTn id="66" dur="500" fill="hold"/>
                                        <p:tgtEl>
                                          <p:spTgt spid="62"/>
                                        </p:tgtEl>
                                        <p:attrNameLst>
                                          <p:attrName>ppt_h</p:attrName>
                                        </p:attrNameLst>
                                      </p:cBhvr>
                                      <p:tavLst>
                                        <p:tav tm="0">
                                          <p:val>
                                            <p:fltVal val="0"/>
                                          </p:val>
                                        </p:tav>
                                        <p:tav tm="100000">
                                          <p:val>
                                            <p:strVal val="#ppt_h"/>
                                          </p:val>
                                        </p:tav>
                                      </p:tavLst>
                                    </p:anim>
                                    <p:animEffect transition="in" filter="fade">
                                      <p:cBhvr>
                                        <p:cTn id="67" dur="500"/>
                                        <p:tgtEl>
                                          <p:spTgt spid="62"/>
                                        </p:tgtEl>
                                      </p:cBhvr>
                                    </p:animEffect>
                                  </p:childTnLst>
                                </p:cTn>
                              </p:par>
                            </p:childTnLst>
                          </p:cTn>
                        </p:par>
                        <p:par>
                          <p:cTn id="68" fill="hold">
                            <p:stCondLst>
                              <p:cond delay="7000"/>
                            </p:stCondLst>
                            <p:childTnLst>
                              <p:par>
                                <p:cTn id="69" presetID="22" presetClass="entr" presetSubtype="1" fill="hold"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up)">
                                      <p:cBhvr>
                                        <p:cTn id="71" dur="500"/>
                                        <p:tgtEl>
                                          <p:spTgt spid="19"/>
                                        </p:tgtEl>
                                      </p:cBhvr>
                                    </p:animEffect>
                                  </p:childTnLst>
                                </p:cTn>
                              </p:par>
                            </p:childTnLst>
                          </p:cTn>
                        </p:par>
                        <p:par>
                          <p:cTn id="72" fill="hold">
                            <p:stCondLst>
                              <p:cond delay="7500"/>
                            </p:stCondLst>
                            <p:childTnLst>
                              <p:par>
                                <p:cTn id="73" presetID="53" presetClass="entr" presetSubtype="16" fill="hold" nodeType="afterEffect">
                                  <p:stCondLst>
                                    <p:cond delay="0"/>
                                  </p:stCondLst>
                                  <p:childTnLst>
                                    <p:set>
                                      <p:cBhvr>
                                        <p:cTn id="74" dur="1" fill="hold">
                                          <p:stCondLst>
                                            <p:cond delay="0"/>
                                          </p:stCondLst>
                                        </p:cTn>
                                        <p:tgtEl>
                                          <p:spTgt spid="63"/>
                                        </p:tgtEl>
                                        <p:attrNameLst>
                                          <p:attrName>style.visibility</p:attrName>
                                        </p:attrNameLst>
                                      </p:cBhvr>
                                      <p:to>
                                        <p:strVal val="visible"/>
                                      </p:to>
                                    </p:set>
                                    <p:anim calcmode="lin" valueType="num">
                                      <p:cBhvr>
                                        <p:cTn id="75" dur="500" fill="hold"/>
                                        <p:tgtEl>
                                          <p:spTgt spid="63"/>
                                        </p:tgtEl>
                                        <p:attrNameLst>
                                          <p:attrName>ppt_w</p:attrName>
                                        </p:attrNameLst>
                                      </p:cBhvr>
                                      <p:tavLst>
                                        <p:tav tm="0">
                                          <p:val>
                                            <p:fltVal val="0"/>
                                          </p:val>
                                        </p:tav>
                                        <p:tav tm="100000">
                                          <p:val>
                                            <p:strVal val="#ppt_w"/>
                                          </p:val>
                                        </p:tav>
                                      </p:tavLst>
                                    </p:anim>
                                    <p:anim calcmode="lin" valueType="num">
                                      <p:cBhvr>
                                        <p:cTn id="76" dur="500" fill="hold"/>
                                        <p:tgtEl>
                                          <p:spTgt spid="63"/>
                                        </p:tgtEl>
                                        <p:attrNameLst>
                                          <p:attrName>ppt_h</p:attrName>
                                        </p:attrNameLst>
                                      </p:cBhvr>
                                      <p:tavLst>
                                        <p:tav tm="0">
                                          <p:val>
                                            <p:fltVal val="0"/>
                                          </p:val>
                                        </p:tav>
                                        <p:tav tm="100000">
                                          <p:val>
                                            <p:strVal val="#ppt_h"/>
                                          </p:val>
                                        </p:tav>
                                      </p:tavLst>
                                    </p:anim>
                                    <p:animEffect transition="in" filter="fade">
                                      <p:cBhvr>
                                        <p:cTn id="77" dur="500"/>
                                        <p:tgtEl>
                                          <p:spTgt spid="63"/>
                                        </p:tgtEl>
                                      </p:cBhvr>
                                    </p:animEffect>
                                  </p:childTnLst>
                                </p:cTn>
                              </p:par>
                            </p:childTnLst>
                          </p:cTn>
                        </p:par>
                        <p:par>
                          <p:cTn id="78" fill="hold">
                            <p:stCondLst>
                              <p:cond delay="8000"/>
                            </p:stCondLst>
                            <p:childTnLst>
                              <p:par>
                                <p:cTn id="79" presetID="53" presetClass="entr" presetSubtype="16" fill="hold" nodeType="after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p:cTn id="81" dur="500" fill="hold"/>
                                        <p:tgtEl>
                                          <p:spTgt spid="21"/>
                                        </p:tgtEl>
                                        <p:attrNameLst>
                                          <p:attrName>ppt_w</p:attrName>
                                        </p:attrNameLst>
                                      </p:cBhvr>
                                      <p:tavLst>
                                        <p:tav tm="0">
                                          <p:val>
                                            <p:fltVal val="0"/>
                                          </p:val>
                                        </p:tav>
                                        <p:tav tm="100000">
                                          <p:val>
                                            <p:strVal val="#ppt_w"/>
                                          </p:val>
                                        </p:tav>
                                      </p:tavLst>
                                    </p:anim>
                                    <p:anim calcmode="lin" valueType="num">
                                      <p:cBhvr>
                                        <p:cTn id="82" dur="500" fill="hold"/>
                                        <p:tgtEl>
                                          <p:spTgt spid="21"/>
                                        </p:tgtEl>
                                        <p:attrNameLst>
                                          <p:attrName>ppt_h</p:attrName>
                                        </p:attrNameLst>
                                      </p:cBhvr>
                                      <p:tavLst>
                                        <p:tav tm="0">
                                          <p:val>
                                            <p:fltVal val="0"/>
                                          </p:val>
                                        </p:tav>
                                        <p:tav tm="100000">
                                          <p:val>
                                            <p:strVal val="#ppt_h"/>
                                          </p:val>
                                        </p:tav>
                                      </p:tavLst>
                                    </p:anim>
                                    <p:animEffect transition="in" filter="fade">
                                      <p:cBhvr>
                                        <p:cTn id="83" dur="500"/>
                                        <p:tgtEl>
                                          <p:spTgt spid="21"/>
                                        </p:tgtEl>
                                      </p:cBhvr>
                                    </p:animEffect>
                                  </p:childTnLst>
                                </p:cTn>
                              </p:par>
                            </p:childTnLst>
                          </p:cTn>
                        </p:par>
                        <p:par>
                          <p:cTn id="84" fill="hold">
                            <p:stCondLst>
                              <p:cond delay="8500"/>
                            </p:stCondLst>
                            <p:childTnLst>
                              <p:par>
                                <p:cTn id="85" presetID="22" presetClass="entr" presetSubtype="1"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wipe(up)">
                                      <p:cBhvr>
                                        <p:cTn id="87" dur="500"/>
                                        <p:tgtEl>
                                          <p:spTgt spid="46"/>
                                        </p:tgtEl>
                                      </p:cBhvr>
                                    </p:animEffect>
                                  </p:childTnLst>
                                </p:cTn>
                              </p:par>
                            </p:childTnLst>
                          </p:cTn>
                        </p:par>
                        <p:par>
                          <p:cTn id="88" fill="hold">
                            <p:stCondLst>
                              <p:cond delay="9000"/>
                            </p:stCondLst>
                            <p:childTnLst>
                              <p:par>
                                <p:cTn id="89" presetID="53" presetClass="entr" presetSubtype="16" fill="hold" nodeType="afterEffect">
                                  <p:stCondLst>
                                    <p:cond delay="0"/>
                                  </p:stCondLst>
                                  <p:childTnLst>
                                    <p:set>
                                      <p:cBhvr>
                                        <p:cTn id="90" dur="1" fill="hold">
                                          <p:stCondLst>
                                            <p:cond delay="0"/>
                                          </p:stCondLst>
                                        </p:cTn>
                                        <p:tgtEl>
                                          <p:spTgt spid="64"/>
                                        </p:tgtEl>
                                        <p:attrNameLst>
                                          <p:attrName>style.visibility</p:attrName>
                                        </p:attrNameLst>
                                      </p:cBhvr>
                                      <p:to>
                                        <p:strVal val="visible"/>
                                      </p:to>
                                    </p:set>
                                    <p:anim calcmode="lin" valueType="num">
                                      <p:cBhvr>
                                        <p:cTn id="91" dur="500" fill="hold"/>
                                        <p:tgtEl>
                                          <p:spTgt spid="64"/>
                                        </p:tgtEl>
                                        <p:attrNameLst>
                                          <p:attrName>ppt_w</p:attrName>
                                        </p:attrNameLst>
                                      </p:cBhvr>
                                      <p:tavLst>
                                        <p:tav tm="0">
                                          <p:val>
                                            <p:fltVal val="0"/>
                                          </p:val>
                                        </p:tav>
                                        <p:tav tm="100000">
                                          <p:val>
                                            <p:strVal val="#ppt_w"/>
                                          </p:val>
                                        </p:tav>
                                      </p:tavLst>
                                    </p:anim>
                                    <p:anim calcmode="lin" valueType="num">
                                      <p:cBhvr>
                                        <p:cTn id="92" dur="500" fill="hold"/>
                                        <p:tgtEl>
                                          <p:spTgt spid="64"/>
                                        </p:tgtEl>
                                        <p:attrNameLst>
                                          <p:attrName>ppt_h</p:attrName>
                                        </p:attrNameLst>
                                      </p:cBhvr>
                                      <p:tavLst>
                                        <p:tav tm="0">
                                          <p:val>
                                            <p:fltVal val="0"/>
                                          </p:val>
                                        </p:tav>
                                        <p:tav tm="100000">
                                          <p:val>
                                            <p:strVal val="#ppt_h"/>
                                          </p:val>
                                        </p:tav>
                                      </p:tavLst>
                                    </p:anim>
                                    <p:animEffect transition="in" filter="fade">
                                      <p:cBhvr>
                                        <p:cTn id="93" dur="500"/>
                                        <p:tgtEl>
                                          <p:spTgt spid="64"/>
                                        </p:tgtEl>
                                      </p:cBhvr>
                                    </p:animEffect>
                                  </p:childTnLst>
                                </p:cTn>
                              </p:par>
                            </p:childTnLst>
                          </p:cTn>
                        </p:par>
                        <p:par>
                          <p:cTn id="94" fill="hold">
                            <p:stCondLst>
                              <p:cond delay="9500"/>
                            </p:stCondLst>
                            <p:childTnLst>
                              <p:par>
                                <p:cTn id="95" presetID="22" presetClass="entr" presetSubtype="1" fill="hold" nodeType="after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wipe(up)">
                                      <p:cBhvr>
                                        <p:cTn id="97" dur="500"/>
                                        <p:tgtEl>
                                          <p:spTgt spid="58"/>
                                        </p:tgtEl>
                                      </p:cBhvr>
                                    </p:animEffect>
                                  </p:childTnLst>
                                </p:cTn>
                              </p:par>
                            </p:childTnLst>
                          </p:cTn>
                        </p:par>
                        <p:par>
                          <p:cTn id="98" fill="hold">
                            <p:stCondLst>
                              <p:cond delay="10000"/>
                            </p:stCondLst>
                            <p:childTnLst>
                              <p:par>
                                <p:cTn id="99" presetID="53" presetClass="entr" presetSubtype="16" fill="hold" nodeType="afterEffect">
                                  <p:stCondLst>
                                    <p:cond delay="0"/>
                                  </p:stCondLst>
                                  <p:childTnLst>
                                    <p:set>
                                      <p:cBhvr>
                                        <p:cTn id="100" dur="1" fill="hold">
                                          <p:stCondLst>
                                            <p:cond delay="0"/>
                                          </p:stCondLst>
                                        </p:cTn>
                                        <p:tgtEl>
                                          <p:spTgt spid="66"/>
                                        </p:tgtEl>
                                        <p:attrNameLst>
                                          <p:attrName>style.visibility</p:attrName>
                                        </p:attrNameLst>
                                      </p:cBhvr>
                                      <p:to>
                                        <p:strVal val="visible"/>
                                      </p:to>
                                    </p:set>
                                    <p:anim calcmode="lin" valueType="num">
                                      <p:cBhvr>
                                        <p:cTn id="101" dur="500" fill="hold"/>
                                        <p:tgtEl>
                                          <p:spTgt spid="66"/>
                                        </p:tgtEl>
                                        <p:attrNameLst>
                                          <p:attrName>ppt_w</p:attrName>
                                        </p:attrNameLst>
                                      </p:cBhvr>
                                      <p:tavLst>
                                        <p:tav tm="0">
                                          <p:val>
                                            <p:fltVal val="0"/>
                                          </p:val>
                                        </p:tav>
                                        <p:tav tm="100000">
                                          <p:val>
                                            <p:strVal val="#ppt_w"/>
                                          </p:val>
                                        </p:tav>
                                      </p:tavLst>
                                    </p:anim>
                                    <p:anim calcmode="lin" valueType="num">
                                      <p:cBhvr>
                                        <p:cTn id="102" dur="500" fill="hold"/>
                                        <p:tgtEl>
                                          <p:spTgt spid="66"/>
                                        </p:tgtEl>
                                        <p:attrNameLst>
                                          <p:attrName>ppt_h</p:attrName>
                                        </p:attrNameLst>
                                      </p:cBhvr>
                                      <p:tavLst>
                                        <p:tav tm="0">
                                          <p:val>
                                            <p:fltVal val="0"/>
                                          </p:val>
                                        </p:tav>
                                        <p:tav tm="100000">
                                          <p:val>
                                            <p:strVal val="#ppt_h"/>
                                          </p:val>
                                        </p:tav>
                                      </p:tavLst>
                                    </p:anim>
                                    <p:animEffect transition="in" filter="fade">
                                      <p:cBhvr>
                                        <p:cTn id="103" dur="500"/>
                                        <p:tgtEl>
                                          <p:spTgt spid="66"/>
                                        </p:tgtEl>
                                      </p:cBhvr>
                                    </p:animEffect>
                                  </p:childTnLst>
                                </p:cTn>
                              </p:par>
                            </p:childTnLst>
                          </p:cTn>
                        </p:par>
                        <p:par>
                          <p:cTn id="104" fill="hold">
                            <p:stCondLst>
                              <p:cond delay="10500"/>
                            </p:stCondLst>
                            <p:childTnLst>
                              <p:par>
                                <p:cTn id="105" presetID="53" presetClass="entr" presetSubtype="16" fill="hold" nodeType="afterEffect">
                                  <p:stCondLst>
                                    <p:cond delay="0"/>
                                  </p:stCondLst>
                                  <p:childTnLst>
                                    <p:set>
                                      <p:cBhvr>
                                        <p:cTn id="106" dur="1" fill="hold">
                                          <p:stCondLst>
                                            <p:cond delay="0"/>
                                          </p:stCondLst>
                                        </p:cTn>
                                        <p:tgtEl>
                                          <p:spTgt spid="65"/>
                                        </p:tgtEl>
                                        <p:attrNameLst>
                                          <p:attrName>style.visibility</p:attrName>
                                        </p:attrNameLst>
                                      </p:cBhvr>
                                      <p:to>
                                        <p:strVal val="visible"/>
                                      </p:to>
                                    </p:set>
                                    <p:anim calcmode="lin" valueType="num">
                                      <p:cBhvr>
                                        <p:cTn id="107" dur="500" fill="hold"/>
                                        <p:tgtEl>
                                          <p:spTgt spid="65"/>
                                        </p:tgtEl>
                                        <p:attrNameLst>
                                          <p:attrName>ppt_w</p:attrName>
                                        </p:attrNameLst>
                                      </p:cBhvr>
                                      <p:tavLst>
                                        <p:tav tm="0">
                                          <p:val>
                                            <p:fltVal val="0"/>
                                          </p:val>
                                        </p:tav>
                                        <p:tav tm="100000">
                                          <p:val>
                                            <p:strVal val="#ppt_w"/>
                                          </p:val>
                                        </p:tav>
                                      </p:tavLst>
                                    </p:anim>
                                    <p:anim calcmode="lin" valueType="num">
                                      <p:cBhvr>
                                        <p:cTn id="108" dur="500" fill="hold"/>
                                        <p:tgtEl>
                                          <p:spTgt spid="65"/>
                                        </p:tgtEl>
                                        <p:attrNameLst>
                                          <p:attrName>ppt_h</p:attrName>
                                        </p:attrNameLst>
                                      </p:cBhvr>
                                      <p:tavLst>
                                        <p:tav tm="0">
                                          <p:val>
                                            <p:fltVal val="0"/>
                                          </p:val>
                                        </p:tav>
                                        <p:tav tm="100000">
                                          <p:val>
                                            <p:strVal val="#ppt_h"/>
                                          </p:val>
                                        </p:tav>
                                      </p:tavLst>
                                    </p:anim>
                                    <p:animEffect transition="in" filter="fade">
                                      <p:cBhvr>
                                        <p:cTn id="109" dur="500"/>
                                        <p:tgtEl>
                                          <p:spTgt spid="65"/>
                                        </p:tgtEl>
                                      </p:cBhvr>
                                    </p:animEffect>
                                  </p:childTnLst>
                                </p:cTn>
                              </p:par>
                            </p:childTnLst>
                          </p:cTn>
                        </p:par>
                        <p:par>
                          <p:cTn id="110" fill="hold">
                            <p:stCondLst>
                              <p:cond delay="11000"/>
                            </p:stCondLst>
                            <p:childTnLst>
                              <p:par>
                                <p:cTn id="111" presetID="22" presetClass="entr" presetSubtype="1" fill="hold" grpId="0" nodeType="afterEffect">
                                  <p:stCondLst>
                                    <p:cond delay="0"/>
                                  </p:stCondLst>
                                  <p:childTnLst>
                                    <p:set>
                                      <p:cBhvr>
                                        <p:cTn id="112" dur="1" fill="hold">
                                          <p:stCondLst>
                                            <p:cond delay="0"/>
                                          </p:stCondLst>
                                        </p:cTn>
                                        <p:tgtEl>
                                          <p:spTgt spid="55"/>
                                        </p:tgtEl>
                                        <p:attrNameLst>
                                          <p:attrName>style.visibility</p:attrName>
                                        </p:attrNameLst>
                                      </p:cBhvr>
                                      <p:to>
                                        <p:strVal val="visible"/>
                                      </p:to>
                                    </p:set>
                                    <p:animEffect transition="in" filter="wipe(up)">
                                      <p:cBhvr>
                                        <p:cTn id="113" dur="500"/>
                                        <p:tgtEl>
                                          <p:spTgt spid="55"/>
                                        </p:tgtEl>
                                      </p:cBhvr>
                                    </p:animEffect>
                                  </p:childTnLst>
                                </p:cTn>
                              </p:par>
                            </p:childTnLst>
                          </p:cTn>
                        </p:par>
                        <p:par>
                          <p:cTn id="114" fill="hold">
                            <p:stCondLst>
                              <p:cond delay="12000"/>
                            </p:stCondLst>
                            <p:childTnLst>
                              <p:par>
                                <p:cTn id="115" presetID="53" presetClass="entr" presetSubtype="16" fill="hold" nodeType="afterEffect">
                                  <p:stCondLst>
                                    <p:cond delay="0"/>
                                  </p:stCondLst>
                                  <p:childTnLst>
                                    <p:set>
                                      <p:cBhvr>
                                        <p:cTn id="116" dur="1" fill="hold">
                                          <p:stCondLst>
                                            <p:cond delay="0"/>
                                          </p:stCondLst>
                                        </p:cTn>
                                        <p:tgtEl>
                                          <p:spTgt spid="68"/>
                                        </p:tgtEl>
                                        <p:attrNameLst>
                                          <p:attrName>style.visibility</p:attrName>
                                        </p:attrNameLst>
                                      </p:cBhvr>
                                      <p:to>
                                        <p:strVal val="visible"/>
                                      </p:to>
                                    </p:set>
                                    <p:anim calcmode="lin" valueType="num">
                                      <p:cBhvr>
                                        <p:cTn id="117" dur="500" fill="hold"/>
                                        <p:tgtEl>
                                          <p:spTgt spid="68"/>
                                        </p:tgtEl>
                                        <p:attrNameLst>
                                          <p:attrName>ppt_w</p:attrName>
                                        </p:attrNameLst>
                                      </p:cBhvr>
                                      <p:tavLst>
                                        <p:tav tm="0">
                                          <p:val>
                                            <p:fltVal val="0"/>
                                          </p:val>
                                        </p:tav>
                                        <p:tav tm="100000">
                                          <p:val>
                                            <p:strVal val="#ppt_w"/>
                                          </p:val>
                                        </p:tav>
                                      </p:tavLst>
                                    </p:anim>
                                    <p:anim calcmode="lin" valueType="num">
                                      <p:cBhvr>
                                        <p:cTn id="118" dur="500" fill="hold"/>
                                        <p:tgtEl>
                                          <p:spTgt spid="68"/>
                                        </p:tgtEl>
                                        <p:attrNameLst>
                                          <p:attrName>ppt_h</p:attrName>
                                        </p:attrNameLst>
                                      </p:cBhvr>
                                      <p:tavLst>
                                        <p:tav tm="0">
                                          <p:val>
                                            <p:fltVal val="0"/>
                                          </p:val>
                                        </p:tav>
                                        <p:tav tm="100000">
                                          <p:val>
                                            <p:strVal val="#ppt_h"/>
                                          </p:val>
                                        </p:tav>
                                      </p:tavLst>
                                    </p:anim>
                                    <p:animEffect transition="in" filter="fade">
                                      <p:cBhvr>
                                        <p:cTn id="119" dur="500"/>
                                        <p:tgtEl>
                                          <p:spTgt spid="68"/>
                                        </p:tgtEl>
                                      </p:cBhvr>
                                    </p:animEffect>
                                  </p:childTnLst>
                                </p:cTn>
                              </p:par>
                            </p:childTnLst>
                          </p:cTn>
                        </p:par>
                        <p:par>
                          <p:cTn id="120" fill="hold">
                            <p:stCondLst>
                              <p:cond delay="12500"/>
                            </p:stCondLst>
                            <p:childTnLst>
                              <p:par>
                                <p:cTn id="121" presetID="53" presetClass="entr" presetSubtype="16" fill="hold" nodeType="afterEffect">
                                  <p:stCondLst>
                                    <p:cond delay="0"/>
                                  </p:stCondLst>
                                  <p:childTnLst>
                                    <p:set>
                                      <p:cBhvr>
                                        <p:cTn id="122" dur="1" fill="hold">
                                          <p:stCondLst>
                                            <p:cond delay="0"/>
                                          </p:stCondLst>
                                        </p:cTn>
                                        <p:tgtEl>
                                          <p:spTgt spid="67"/>
                                        </p:tgtEl>
                                        <p:attrNameLst>
                                          <p:attrName>style.visibility</p:attrName>
                                        </p:attrNameLst>
                                      </p:cBhvr>
                                      <p:to>
                                        <p:strVal val="visible"/>
                                      </p:to>
                                    </p:set>
                                    <p:anim calcmode="lin" valueType="num">
                                      <p:cBhvr>
                                        <p:cTn id="123" dur="500" fill="hold"/>
                                        <p:tgtEl>
                                          <p:spTgt spid="67"/>
                                        </p:tgtEl>
                                        <p:attrNameLst>
                                          <p:attrName>ppt_w</p:attrName>
                                        </p:attrNameLst>
                                      </p:cBhvr>
                                      <p:tavLst>
                                        <p:tav tm="0">
                                          <p:val>
                                            <p:fltVal val="0"/>
                                          </p:val>
                                        </p:tav>
                                        <p:tav tm="100000">
                                          <p:val>
                                            <p:strVal val="#ppt_w"/>
                                          </p:val>
                                        </p:tav>
                                      </p:tavLst>
                                    </p:anim>
                                    <p:anim calcmode="lin" valueType="num">
                                      <p:cBhvr>
                                        <p:cTn id="124" dur="500" fill="hold"/>
                                        <p:tgtEl>
                                          <p:spTgt spid="67"/>
                                        </p:tgtEl>
                                        <p:attrNameLst>
                                          <p:attrName>ppt_h</p:attrName>
                                        </p:attrNameLst>
                                      </p:cBhvr>
                                      <p:tavLst>
                                        <p:tav tm="0">
                                          <p:val>
                                            <p:fltVal val="0"/>
                                          </p:val>
                                        </p:tav>
                                        <p:tav tm="100000">
                                          <p:val>
                                            <p:strVal val="#ppt_h"/>
                                          </p:val>
                                        </p:tav>
                                      </p:tavLst>
                                    </p:anim>
                                    <p:animEffect transition="in" filter="fade">
                                      <p:cBhvr>
                                        <p:cTn id="125" dur="500"/>
                                        <p:tgtEl>
                                          <p:spTgt spid="67"/>
                                        </p:tgtEl>
                                      </p:cBhvr>
                                    </p:animEffect>
                                  </p:childTnLst>
                                </p:cTn>
                              </p:par>
                            </p:childTnLst>
                          </p:cTn>
                        </p:par>
                        <p:par>
                          <p:cTn id="126" fill="hold">
                            <p:stCondLst>
                              <p:cond delay="13000"/>
                            </p:stCondLst>
                            <p:childTnLst>
                              <p:par>
                                <p:cTn id="127" presetID="22" presetClass="entr" presetSubtype="1" fill="hold" grpId="0" nodeType="afterEffect">
                                  <p:stCondLst>
                                    <p:cond delay="0"/>
                                  </p:stCondLst>
                                  <p:childTnLst>
                                    <p:set>
                                      <p:cBhvr>
                                        <p:cTn id="128" dur="1" fill="hold">
                                          <p:stCondLst>
                                            <p:cond delay="0"/>
                                          </p:stCondLst>
                                        </p:cTn>
                                        <p:tgtEl>
                                          <p:spTgt spid="56"/>
                                        </p:tgtEl>
                                        <p:attrNameLst>
                                          <p:attrName>style.visibility</p:attrName>
                                        </p:attrNameLst>
                                      </p:cBhvr>
                                      <p:to>
                                        <p:strVal val="visible"/>
                                      </p:to>
                                    </p:set>
                                    <p:animEffect transition="in" filter="wipe(up)">
                                      <p:cBhvr>
                                        <p:cTn id="129" dur="500"/>
                                        <p:tgtEl>
                                          <p:spTgt spid="56"/>
                                        </p:tgtEl>
                                      </p:cBhvr>
                                    </p:animEffect>
                                  </p:childTnLst>
                                </p:cTn>
                              </p:par>
                            </p:childTnLst>
                          </p:cTn>
                        </p:par>
                        <p:par>
                          <p:cTn id="130" fill="hold">
                            <p:stCondLst>
                              <p:cond delay="13500"/>
                            </p:stCondLst>
                            <p:childTnLst>
                              <p:par>
                                <p:cTn id="131" presetID="53" presetClass="entr" presetSubtype="16" fill="hold" nodeType="afterEffect">
                                  <p:stCondLst>
                                    <p:cond delay="0"/>
                                  </p:stCondLst>
                                  <p:childTnLst>
                                    <p:set>
                                      <p:cBhvr>
                                        <p:cTn id="132" dur="1" fill="hold">
                                          <p:stCondLst>
                                            <p:cond delay="0"/>
                                          </p:stCondLst>
                                        </p:cTn>
                                        <p:tgtEl>
                                          <p:spTgt spid="72"/>
                                        </p:tgtEl>
                                        <p:attrNameLst>
                                          <p:attrName>style.visibility</p:attrName>
                                        </p:attrNameLst>
                                      </p:cBhvr>
                                      <p:to>
                                        <p:strVal val="visible"/>
                                      </p:to>
                                    </p:set>
                                    <p:anim calcmode="lin" valueType="num">
                                      <p:cBhvr>
                                        <p:cTn id="133" dur="500" fill="hold"/>
                                        <p:tgtEl>
                                          <p:spTgt spid="72"/>
                                        </p:tgtEl>
                                        <p:attrNameLst>
                                          <p:attrName>ppt_w</p:attrName>
                                        </p:attrNameLst>
                                      </p:cBhvr>
                                      <p:tavLst>
                                        <p:tav tm="0">
                                          <p:val>
                                            <p:fltVal val="0"/>
                                          </p:val>
                                        </p:tav>
                                        <p:tav tm="100000">
                                          <p:val>
                                            <p:strVal val="#ppt_w"/>
                                          </p:val>
                                        </p:tav>
                                      </p:tavLst>
                                    </p:anim>
                                    <p:anim calcmode="lin" valueType="num">
                                      <p:cBhvr>
                                        <p:cTn id="134" dur="500" fill="hold"/>
                                        <p:tgtEl>
                                          <p:spTgt spid="72"/>
                                        </p:tgtEl>
                                        <p:attrNameLst>
                                          <p:attrName>ppt_h</p:attrName>
                                        </p:attrNameLst>
                                      </p:cBhvr>
                                      <p:tavLst>
                                        <p:tav tm="0">
                                          <p:val>
                                            <p:fltVal val="0"/>
                                          </p:val>
                                        </p:tav>
                                        <p:tav tm="100000">
                                          <p:val>
                                            <p:strVal val="#ppt_h"/>
                                          </p:val>
                                        </p:tav>
                                      </p:tavLst>
                                    </p:anim>
                                    <p:animEffect transition="in" filter="fade">
                                      <p:cBhvr>
                                        <p:cTn id="135" dur="500"/>
                                        <p:tgtEl>
                                          <p:spTgt spid="72"/>
                                        </p:tgtEl>
                                      </p:cBhvr>
                                    </p:animEffect>
                                  </p:childTnLst>
                                </p:cTn>
                              </p:par>
                            </p:childTnLst>
                          </p:cTn>
                        </p:par>
                        <p:par>
                          <p:cTn id="136" fill="hold">
                            <p:stCondLst>
                              <p:cond delay="14000"/>
                            </p:stCondLst>
                            <p:childTnLst>
                              <p:par>
                                <p:cTn id="137" presetID="53" presetClass="entr" presetSubtype="16" fill="hold" nodeType="afterEffect">
                                  <p:stCondLst>
                                    <p:cond delay="0"/>
                                  </p:stCondLst>
                                  <p:childTnLst>
                                    <p:set>
                                      <p:cBhvr>
                                        <p:cTn id="138" dur="1" fill="hold">
                                          <p:stCondLst>
                                            <p:cond delay="0"/>
                                          </p:stCondLst>
                                        </p:cTn>
                                        <p:tgtEl>
                                          <p:spTgt spid="71"/>
                                        </p:tgtEl>
                                        <p:attrNameLst>
                                          <p:attrName>style.visibility</p:attrName>
                                        </p:attrNameLst>
                                      </p:cBhvr>
                                      <p:to>
                                        <p:strVal val="visible"/>
                                      </p:to>
                                    </p:set>
                                    <p:anim calcmode="lin" valueType="num">
                                      <p:cBhvr>
                                        <p:cTn id="139" dur="500" fill="hold"/>
                                        <p:tgtEl>
                                          <p:spTgt spid="71"/>
                                        </p:tgtEl>
                                        <p:attrNameLst>
                                          <p:attrName>ppt_w</p:attrName>
                                        </p:attrNameLst>
                                      </p:cBhvr>
                                      <p:tavLst>
                                        <p:tav tm="0">
                                          <p:val>
                                            <p:fltVal val="0"/>
                                          </p:val>
                                        </p:tav>
                                        <p:tav tm="100000">
                                          <p:val>
                                            <p:strVal val="#ppt_w"/>
                                          </p:val>
                                        </p:tav>
                                      </p:tavLst>
                                    </p:anim>
                                    <p:anim calcmode="lin" valueType="num">
                                      <p:cBhvr>
                                        <p:cTn id="140" dur="500" fill="hold"/>
                                        <p:tgtEl>
                                          <p:spTgt spid="71"/>
                                        </p:tgtEl>
                                        <p:attrNameLst>
                                          <p:attrName>ppt_h</p:attrName>
                                        </p:attrNameLst>
                                      </p:cBhvr>
                                      <p:tavLst>
                                        <p:tav tm="0">
                                          <p:val>
                                            <p:fltVal val="0"/>
                                          </p:val>
                                        </p:tav>
                                        <p:tav tm="100000">
                                          <p:val>
                                            <p:strVal val="#ppt_h"/>
                                          </p:val>
                                        </p:tav>
                                      </p:tavLst>
                                    </p:anim>
                                    <p:animEffect transition="in" filter="fade">
                                      <p:cBhvr>
                                        <p:cTn id="141" dur="500"/>
                                        <p:tgtEl>
                                          <p:spTgt spid="71"/>
                                        </p:tgtEl>
                                      </p:cBhvr>
                                    </p:animEffect>
                                  </p:childTnLst>
                                </p:cTn>
                              </p:par>
                            </p:childTnLst>
                          </p:cTn>
                        </p:par>
                        <p:par>
                          <p:cTn id="142" fill="hold">
                            <p:stCondLst>
                              <p:cond delay="14500"/>
                            </p:stCondLst>
                            <p:childTnLst>
                              <p:par>
                                <p:cTn id="143" presetID="22" presetClass="entr" presetSubtype="1" fill="hold" grpId="0" nodeType="afterEffect">
                                  <p:stCondLst>
                                    <p:cond delay="0"/>
                                  </p:stCondLst>
                                  <p:childTnLst>
                                    <p:set>
                                      <p:cBhvr>
                                        <p:cTn id="144" dur="1" fill="hold">
                                          <p:stCondLst>
                                            <p:cond delay="0"/>
                                          </p:stCondLst>
                                        </p:cTn>
                                        <p:tgtEl>
                                          <p:spTgt spid="17"/>
                                        </p:tgtEl>
                                        <p:attrNameLst>
                                          <p:attrName>style.visibility</p:attrName>
                                        </p:attrNameLst>
                                      </p:cBhvr>
                                      <p:to>
                                        <p:strVal val="visible"/>
                                      </p:to>
                                    </p:set>
                                    <p:animEffect transition="in" filter="wipe(up)">
                                      <p:cBhvr>
                                        <p:cTn id="145" dur="500"/>
                                        <p:tgtEl>
                                          <p:spTgt spid="17"/>
                                        </p:tgtEl>
                                      </p:cBhvr>
                                    </p:animEffect>
                                  </p:childTnLst>
                                </p:cTn>
                              </p:par>
                            </p:childTnLst>
                          </p:cTn>
                        </p:par>
                        <p:par>
                          <p:cTn id="146" fill="hold">
                            <p:stCondLst>
                              <p:cond delay="15000"/>
                            </p:stCondLst>
                            <p:childTnLst>
                              <p:par>
                                <p:cTn id="147" presetID="53" presetClass="entr" presetSubtype="16" fill="hold" nodeType="afterEffect">
                                  <p:stCondLst>
                                    <p:cond delay="0"/>
                                  </p:stCondLst>
                                  <p:childTnLst>
                                    <p:set>
                                      <p:cBhvr>
                                        <p:cTn id="148" dur="1" fill="hold">
                                          <p:stCondLst>
                                            <p:cond delay="0"/>
                                          </p:stCondLst>
                                        </p:cTn>
                                        <p:tgtEl>
                                          <p:spTgt spid="70"/>
                                        </p:tgtEl>
                                        <p:attrNameLst>
                                          <p:attrName>style.visibility</p:attrName>
                                        </p:attrNameLst>
                                      </p:cBhvr>
                                      <p:to>
                                        <p:strVal val="visible"/>
                                      </p:to>
                                    </p:set>
                                    <p:anim calcmode="lin" valueType="num">
                                      <p:cBhvr>
                                        <p:cTn id="149" dur="500" fill="hold"/>
                                        <p:tgtEl>
                                          <p:spTgt spid="70"/>
                                        </p:tgtEl>
                                        <p:attrNameLst>
                                          <p:attrName>ppt_w</p:attrName>
                                        </p:attrNameLst>
                                      </p:cBhvr>
                                      <p:tavLst>
                                        <p:tav tm="0">
                                          <p:val>
                                            <p:fltVal val="0"/>
                                          </p:val>
                                        </p:tav>
                                        <p:tav tm="100000">
                                          <p:val>
                                            <p:strVal val="#ppt_w"/>
                                          </p:val>
                                        </p:tav>
                                      </p:tavLst>
                                    </p:anim>
                                    <p:anim calcmode="lin" valueType="num">
                                      <p:cBhvr>
                                        <p:cTn id="150" dur="500" fill="hold"/>
                                        <p:tgtEl>
                                          <p:spTgt spid="70"/>
                                        </p:tgtEl>
                                        <p:attrNameLst>
                                          <p:attrName>ppt_h</p:attrName>
                                        </p:attrNameLst>
                                      </p:cBhvr>
                                      <p:tavLst>
                                        <p:tav tm="0">
                                          <p:val>
                                            <p:fltVal val="0"/>
                                          </p:val>
                                        </p:tav>
                                        <p:tav tm="100000">
                                          <p:val>
                                            <p:strVal val="#ppt_h"/>
                                          </p:val>
                                        </p:tav>
                                      </p:tavLst>
                                    </p:anim>
                                    <p:animEffect transition="in" filter="fade">
                                      <p:cBhvr>
                                        <p:cTn id="151" dur="500"/>
                                        <p:tgtEl>
                                          <p:spTgt spid="70"/>
                                        </p:tgtEl>
                                      </p:cBhvr>
                                    </p:animEffect>
                                  </p:childTnLst>
                                </p:cTn>
                              </p:par>
                            </p:childTnLst>
                          </p:cTn>
                        </p:par>
                        <p:par>
                          <p:cTn id="152" fill="hold">
                            <p:stCondLst>
                              <p:cond delay="15500"/>
                            </p:stCondLst>
                            <p:childTnLst>
                              <p:par>
                                <p:cTn id="153" presetID="53" presetClass="entr" presetSubtype="16" fill="hold" nodeType="afterEffect">
                                  <p:stCondLst>
                                    <p:cond delay="0"/>
                                  </p:stCondLst>
                                  <p:childTnLst>
                                    <p:set>
                                      <p:cBhvr>
                                        <p:cTn id="154" dur="1" fill="hold">
                                          <p:stCondLst>
                                            <p:cond delay="0"/>
                                          </p:stCondLst>
                                        </p:cTn>
                                        <p:tgtEl>
                                          <p:spTgt spid="69"/>
                                        </p:tgtEl>
                                        <p:attrNameLst>
                                          <p:attrName>style.visibility</p:attrName>
                                        </p:attrNameLst>
                                      </p:cBhvr>
                                      <p:to>
                                        <p:strVal val="visible"/>
                                      </p:to>
                                    </p:set>
                                    <p:anim calcmode="lin" valueType="num">
                                      <p:cBhvr>
                                        <p:cTn id="155" dur="500" fill="hold"/>
                                        <p:tgtEl>
                                          <p:spTgt spid="69"/>
                                        </p:tgtEl>
                                        <p:attrNameLst>
                                          <p:attrName>ppt_w</p:attrName>
                                        </p:attrNameLst>
                                      </p:cBhvr>
                                      <p:tavLst>
                                        <p:tav tm="0">
                                          <p:val>
                                            <p:fltVal val="0"/>
                                          </p:val>
                                        </p:tav>
                                        <p:tav tm="100000">
                                          <p:val>
                                            <p:strVal val="#ppt_w"/>
                                          </p:val>
                                        </p:tav>
                                      </p:tavLst>
                                    </p:anim>
                                    <p:anim calcmode="lin" valueType="num">
                                      <p:cBhvr>
                                        <p:cTn id="156" dur="500" fill="hold"/>
                                        <p:tgtEl>
                                          <p:spTgt spid="69"/>
                                        </p:tgtEl>
                                        <p:attrNameLst>
                                          <p:attrName>ppt_h</p:attrName>
                                        </p:attrNameLst>
                                      </p:cBhvr>
                                      <p:tavLst>
                                        <p:tav tm="0">
                                          <p:val>
                                            <p:fltVal val="0"/>
                                          </p:val>
                                        </p:tav>
                                        <p:tav tm="100000">
                                          <p:val>
                                            <p:strVal val="#ppt_h"/>
                                          </p:val>
                                        </p:tav>
                                      </p:tavLst>
                                    </p:anim>
                                    <p:animEffect transition="in" filter="fade">
                                      <p:cBhvr>
                                        <p:cTn id="157" dur="500"/>
                                        <p:tgtEl>
                                          <p:spTgt spid="69"/>
                                        </p:tgtEl>
                                      </p:cBhvr>
                                    </p:animEffect>
                                  </p:childTnLst>
                                </p:cTn>
                              </p:par>
                            </p:childTnLst>
                          </p:cTn>
                        </p:par>
                        <p:par>
                          <p:cTn id="158" fill="hold">
                            <p:stCondLst>
                              <p:cond delay="16000"/>
                            </p:stCondLst>
                            <p:childTnLst>
                              <p:par>
                                <p:cTn id="159" presetID="22" presetClass="entr" presetSubtype="1" fill="hold" grpId="0" nodeType="afterEffect">
                                  <p:stCondLst>
                                    <p:cond delay="0"/>
                                  </p:stCondLst>
                                  <p:childTnLst>
                                    <p:set>
                                      <p:cBhvr>
                                        <p:cTn id="160" dur="1" fill="hold">
                                          <p:stCondLst>
                                            <p:cond delay="0"/>
                                          </p:stCondLst>
                                        </p:cTn>
                                        <p:tgtEl>
                                          <p:spTgt spid="57"/>
                                        </p:tgtEl>
                                        <p:attrNameLst>
                                          <p:attrName>style.visibility</p:attrName>
                                        </p:attrNameLst>
                                      </p:cBhvr>
                                      <p:to>
                                        <p:strVal val="visible"/>
                                      </p:to>
                                    </p:set>
                                    <p:animEffect transition="in" filter="wipe(up)">
                                      <p:cBhvr>
                                        <p:cTn id="161" dur="500"/>
                                        <p:tgtEl>
                                          <p:spTgt spid="57"/>
                                        </p:tgtEl>
                                      </p:cBhvr>
                                    </p:animEffect>
                                  </p:childTnLst>
                                </p:cTn>
                              </p:par>
                            </p:childTnLst>
                          </p:cTn>
                        </p:par>
                        <p:par>
                          <p:cTn id="162" fill="hold">
                            <p:stCondLst>
                              <p:cond delay="16500"/>
                            </p:stCondLst>
                            <p:childTnLst>
                              <p:par>
                                <p:cTn id="163" presetID="53" presetClass="entr" presetSubtype="16" fill="hold" nodeType="afterEffect">
                                  <p:stCondLst>
                                    <p:cond delay="0"/>
                                  </p:stCondLst>
                                  <p:childTnLst>
                                    <p:set>
                                      <p:cBhvr>
                                        <p:cTn id="164" dur="1" fill="hold">
                                          <p:stCondLst>
                                            <p:cond delay="0"/>
                                          </p:stCondLst>
                                        </p:cTn>
                                        <p:tgtEl>
                                          <p:spTgt spid="74"/>
                                        </p:tgtEl>
                                        <p:attrNameLst>
                                          <p:attrName>style.visibility</p:attrName>
                                        </p:attrNameLst>
                                      </p:cBhvr>
                                      <p:to>
                                        <p:strVal val="visible"/>
                                      </p:to>
                                    </p:set>
                                    <p:anim calcmode="lin" valueType="num">
                                      <p:cBhvr>
                                        <p:cTn id="165" dur="500" fill="hold"/>
                                        <p:tgtEl>
                                          <p:spTgt spid="74"/>
                                        </p:tgtEl>
                                        <p:attrNameLst>
                                          <p:attrName>ppt_w</p:attrName>
                                        </p:attrNameLst>
                                      </p:cBhvr>
                                      <p:tavLst>
                                        <p:tav tm="0">
                                          <p:val>
                                            <p:fltVal val="0"/>
                                          </p:val>
                                        </p:tav>
                                        <p:tav tm="100000">
                                          <p:val>
                                            <p:strVal val="#ppt_w"/>
                                          </p:val>
                                        </p:tav>
                                      </p:tavLst>
                                    </p:anim>
                                    <p:anim calcmode="lin" valueType="num">
                                      <p:cBhvr>
                                        <p:cTn id="166" dur="500" fill="hold"/>
                                        <p:tgtEl>
                                          <p:spTgt spid="74"/>
                                        </p:tgtEl>
                                        <p:attrNameLst>
                                          <p:attrName>ppt_h</p:attrName>
                                        </p:attrNameLst>
                                      </p:cBhvr>
                                      <p:tavLst>
                                        <p:tav tm="0">
                                          <p:val>
                                            <p:fltVal val="0"/>
                                          </p:val>
                                        </p:tav>
                                        <p:tav tm="100000">
                                          <p:val>
                                            <p:strVal val="#ppt_h"/>
                                          </p:val>
                                        </p:tav>
                                      </p:tavLst>
                                    </p:anim>
                                    <p:animEffect transition="in" filter="fade">
                                      <p:cBhvr>
                                        <p:cTn id="167" dur="500"/>
                                        <p:tgtEl>
                                          <p:spTgt spid="74"/>
                                        </p:tgtEl>
                                      </p:cBhvr>
                                    </p:animEffect>
                                  </p:childTnLst>
                                </p:cTn>
                              </p:par>
                            </p:childTnLst>
                          </p:cTn>
                        </p:par>
                        <p:par>
                          <p:cTn id="168" fill="hold">
                            <p:stCondLst>
                              <p:cond delay="17000"/>
                            </p:stCondLst>
                            <p:childTnLst>
                              <p:par>
                                <p:cTn id="169" presetID="22" presetClass="entr" presetSubtype="4" fill="hold" nodeType="afterEffect">
                                  <p:stCondLst>
                                    <p:cond delay="0"/>
                                  </p:stCondLst>
                                  <p:childTnLst>
                                    <p:set>
                                      <p:cBhvr>
                                        <p:cTn id="170" dur="1" fill="hold">
                                          <p:stCondLst>
                                            <p:cond delay="0"/>
                                          </p:stCondLst>
                                        </p:cTn>
                                        <p:tgtEl>
                                          <p:spTgt spid="59"/>
                                        </p:tgtEl>
                                        <p:attrNameLst>
                                          <p:attrName>style.visibility</p:attrName>
                                        </p:attrNameLst>
                                      </p:cBhvr>
                                      <p:to>
                                        <p:strVal val="visible"/>
                                      </p:to>
                                    </p:set>
                                    <p:animEffect transition="in" filter="wipe(down)">
                                      <p:cBhvr>
                                        <p:cTn id="171" dur="500"/>
                                        <p:tgtEl>
                                          <p:spTgt spid="59"/>
                                        </p:tgtEl>
                                      </p:cBhvr>
                                    </p:animEffect>
                                  </p:childTnLst>
                                </p:cTn>
                              </p:par>
                            </p:childTnLst>
                          </p:cTn>
                        </p:par>
                        <p:par>
                          <p:cTn id="172" fill="hold">
                            <p:stCondLst>
                              <p:cond delay="17500"/>
                            </p:stCondLst>
                            <p:childTnLst>
                              <p:par>
                                <p:cTn id="173" presetID="53" presetClass="entr" presetSubtype="16" fill="hold" nodeType="afterEffect">
                                  <p:stCondLst>
                                    <p:cond delay="0"/>
                                  </p:stCondLst>
                                  <p:childTnLst>
                                    <p:set>
                                      <p:cBhvr>
                                        <p:cTn id="174" dur="1" fill="hold">
                                          <p:stCondLst>
                                            <p:cond delay="0"/>
                                          </p:stCondLst>
                                        </p:cTn>
                                        <p:tgtEl>
                                          <p:spTgt spid="73"/>
                                        </p:tgtEl>
                                        <p:attrNameLst>
                                          <p:attrName>style.visibility</p:attrName>
                                        </p:attrNameLst>
                                      </p:cBhvr>
                                      <p:to>
                                        <p:strVal val="visible"/>
                                      </p:to>
                                    </p:set>
                                    <p:anim calcmode="lin" valueType="num">
                                      <p:cBhvr>
                                        <p:cTn id="175" dur="500" fill="hold"/>
                                        <p:tgtEl>
                                          <p:spTgt spid="73"/>
                                        </p:tgtEl>
                                        <p:attrNameLst>
                                          <p:attrName>ppt_w</p:attrName>
                                        </p:attrNameLst>
                                      </p:cBhvr>
                                      <p:tavLst>
                                        <p:tav tm="0">
                                          <p:val>
                                            <p:fltVal val="0"/>
                                          </p:val>
                                        </p:tav>
                                        <p:tav tm="100000">
                                          <p:val>
                                            <p:strVal val="#ppt_w"/>
                                          </p:val>
                                        </p:tav>
                                      </p:tavLst>
                                    </p:anim>
                                    <p:anim calcmode="lin" valueType="num">
                                      <p:cBhvr>
                                        <p:cTn id="176" dur="500" fill="hold"/>
                                        <p:tgtEl>
                                          <p:spTgt spid="73"/>
                                        </p:tgtEl>
                                        <p:attrNameLst>
                                          <p:attrName>ppt_h</p:attrName>
                                        </p:attrNameLst>
                                      </p:cBhvr>
                                      <p:tavLst>
                                        <p:tav tm="0">
                                          <p:val>
                                            <p:fltVal val="0"/>
                                          </p:val>
                                        </p:tav>
                                        <p:tav tm="100000">
                                          <p:val>
                                            <p:strVal val="#ppt_h"/>
                                          </p:val>
                                        </p:tav>
                                      </p:tavLst>
                                    </p:anim>
                                    <p:animEffect transition="in" filter="fade">
                                      <p:cBhvr>
                                        <p:cTn id="177" dur="500"/>
                                        <p:tgtEl>
                                          <p:spTgt spid="73"/>
                                        </p:tgtEl>
                                      </p:cBhvr>
                                    </p:animEffect>
                                  </p:childTnLst>
                                </p:cTn>
                              </p:par>
                            </p:childTnLst>
                          </p:cTn>
                        </p:par>
                        <p:par>
                          <p:cTn id="178" fill="hold">
                            <p:stCondLst>
                              <p:cond delay="18000"/>
                            </p:stCondLst>
                            <p:childTnLst>
                              <p:par>
                                <p:cTn id="179" presetID="53" presetClass="entr" presetSubtype="16" fill="hold" nodeType="afterEffect">
                                  <p:stCondLst>
                                    <p:cond delay="0"/>
                                  </p:stCondLst>
                                  <p:childTnLst>
                                    <p:set>
                                      <p:cBhvr>
                                        <p:cTn id="180" dur="1" fill="hold">
                                          <p:stCondLst>
                                            <p:cond delay="0"/>
                                          </p:stCondLst>
                                        </p:cTn>
                                        <p:tgtEl>
                                          <p:spTgt spid="75"/>
                                        </p:tgtEl>
                                        <p:attrNameLst>
                                          <p:attrName>style.visibility</p:attrName>
                                        </p:attrNameLst>
                                      </p:cBhvr>
                                      <p:to>
                                        <p:strVal val="visible"/>
                                      </p:to>
                                    </p:set>
                                    <p:anim calcmode="lin" valueType="num">
                                      <p:cBhvr>
                                        <p:cTn id="181" dur="500" fill="hold"/>
                                        <p:tgtEl>
                                          <p:spTgt spid="75"/>
                                        </p:tgtEl>
                                        <p:attrNameLst>
                                          <p:attrName>ppt_w</p:attrName>
                                        </p:attrNameLst>
                                      </p:cBhvr>
                                      <p:tavLst>
                                        <p:tav tm="0">
                                          <p:val>
                                            <p:fltVal val="0"/>
                                          </p:val>
                                        </p:tav>
                                        <p:tav tm="100000">
                                          <p:val>
                                            <p:strVal val="#ppt_w"/>
                                          </p:val>
                                        </p:tav>
                                      </p:tavLst>
                                    </p:anim>
                                    <p:anim calcmode="lin" valueType="num">
                                      <p:cBhvr>
                                        <p:cTn id="182" dur="500" fill="hold"/>
                                        <p:tgtEl>
                                          <p:spTgt spid="75"/>
                                        </p:tgtEl>
                                        <p:attrNameLst>
                                          <p:attrName>ppt_h</p:attrName>
                                        </p:attrNameLst>
                                      </p:cBhvr>
                                      <p:tavLst>
                                        <p:tav tm="0">
                                          <p:val>
                                            <p:fltVal val="0"/>
                                          </p:val>
                                        </p:tav>
                                        <p:tav tm="100000">
                                          <p:val>
                                            <p:strVal val="#ppt_h"/>
                                          </p:val>
                                        </p:tav>
                                      </p:tavLst>
                                    </p:anim>
                                    <p:animEffect transition="in" filter="fade">
                                      <p:cBhvr>
                                        <p:cTn id="183" dur="500"/>
                                        <p:tgtEl>
                                          <p:spTgt spid="75"/>
                                        </p:tgtEl>
                                      </p:cBhvr>
                                    </p:animEffect>
                                  </p:childTnLst>
                                </p:cTn>
                              </p:par>
                            </p:childTnLst>
                          </p:cTn>
                        </p:par>
                        <p:par>
                          <p:cTn id="184" fill="hold">
                            <p:stCondLst>
                              <p:cond delay="18500"/>
                            </p:stCondLst>
                            <p:childTnLst>
                              <p:par>
                                <p:cTn id="185" presetID="10" presetClass="entr" presetSubtype="0" fill="hold" nodeType="afterEffect">
                                  <p:stCondLst>
                                    <p:cond delay="0"/>
                                  </p:stCondLst>
                                  <p:childTnLst>
                                    <p:set>
                                      <p:cBhvr>
                                        <p:cTn id="186" dur="1" fill="hold">
                                          <p:stCondLst>
                                            <p:cond delay="0"/>
                                          </p:stCondLst>
                                        </p:cTn>
                                        <p:tgtEl>
                                          <p:spTgt spid="31"/>
                                        </p:tgtEl>
                                        <p:attrNameLst>
                                          <p:attrName>style.visibility</p:attrName>
                                        </p:attrNameLst>
                                      </p:cBhvr>
                                      <p:to>
                                        <p:strVal val="visible"/>
                                      </p:to>
                                    </p:set>
                                    <p:animEffect transition="in" filter="fade">
                                      <p:cBhvr>
                                        <p:cTn id="187" dur="500"/>
                                        <p:tgtEl>
                                          <p:spTgt spid="31"/>
                                        </p:tgtEl>
                                      </p:cBhvr>
                                    </p:animEffect>
                                  </p:childTnLst>
                                </p:cTn>
                              </p:par>
                            </p:childTnLst>
                          </p:cTn>
                        </p:par>
                        <p:par>
                          <p:cTn id="188" fill="hold">
                            <p:stCondLst>
                              <p:cond delay="19000"/>
                            </p:stCondLst>
                            <p:childTnLst>
                              <p:par>
                                <p:cTn id="189" presetID="10" presetClass="entr" presetSubtype="0" fill="hold" grpId="0" nodeType="afterEffect">
                                  <p:stCondLst>
                                    <p:cond delay="0"/>
                                  </p:stCondLst>
                                  <p:childTnLst>
                                    <p:set>
                                      <p:cBhvr>
                                        <p:cTn id="190" dur="1" fill="hold">
                                          <p:stCondLst>
                                            <p:cond delay="0"/>
                                          </p:stCondLst>
                                        </p:cTn>
                                        <p:tgtEl>
                                          <p:spTgt spid="78"/>
                                        </p:tgtEl>
                                        <p:attrNameLst>
                                          <p:attrName>style.visibility</p:attrName>
                                        </p:attrNameLst>
                                      </p:cBhvr>
                                      <p:to>
                                        <p:strVal val="visible"/>
                                      </p:to>
                                    </p:set>
                                    <p:animEffect transition="in" filter="fade">
                                      <p:cBhvr>
                                        <p:cTn id="19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1" grpId="0" animBg="1"/>
      <p:bldP spid="45" grpId="0" animBg="1"/>
      <p:bldP spid="46" grpId="0" animBg="1"/>
      <p:bldP spid="17" grpId="0" animBg="1"/>
      <p:bldP spid="55" grpId="0" animBg="1"/>
      <p:bldP spid="56" grpId="0" animBg="1"/>
      <p:bldP spid="57" grpId="0" animBg="1"/>
      <p:bldP spid="76" grpId="0"/>
      <p:bldP spid="77" grpId="0"/>
      <p:bldP spid="78" grpId="0"/>
      <p:bldP spid="7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291" y="2061744"/>
            <a:ext cx="1985491" cy="281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3623" y="1544900"/>
            <a:ext cx="3904481" cy="2637834"/>
          </a:xfrm>
          <a:prstGeom prst="rect">
            <a:avLst/>
          </a:prstGeom>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3805" y="4199482"/>
            <a:ext cx="4579189" cy="264405"/>
          </a:xfrm>
          <a:prstGeom prst="rect">
            <a:avLst/>
          </a:prstGeom>
        </p:spPr>
      </p:pic>
      <p:grpSp>
        <p:nvGrpSpPr>
          <p:cNvPr id="8" name="Group 7"/>
          <p:cNvGrpSpPr/>
          <p:nvPr/>
        </p:nvGrpSpPr>
        <p:grpSpPr>
          <a:xfrm>
            <a:off x="332836" y="211454"/>
            <a:ext cx="3705764" cy="947757"/>
            <a:chOff x="209740" y="211454"/>
            <a:chExt cx="3705764" cy="947757"/>
          </a:xfrm>
        </p:grpSpPr>
        <p:sp>
          <p:nvSpPr>
            <p:cNvPr id="3" name="TextBox 2"/>
            <p:cNvSpPr txBox="1"/>
            <p:nvPr/>
          </p:nvSpPr>
          <p:spPr>
            <a:xfrm>
              <a:off x="209740" y="211454"/>
              <a:ext cx="3705764" cy="769441"/>
            </a:xfrm>
            <a:prstGeom prst="rect">
              <a:avLst/>
            </a:prstGeom>
            <a:noFill/>
          </p:spPr>
          <p:txBody>
            <a:bodyPr wrap="square" rtlCol="0">
              <a:spAutoFit/>
            </a:bodyPr>
            <a:lstStyle/>
            <a:p>
              <a:r>
                <a:rPr lang="en-US" sz="4400" dirty="0">
                  <a:solidFill>
                    <a:schemeClr val="accent1">
                      <a:lumMod val="50000"/>
                    </a:schemeClr>
                  </a:solidFill>
                  <a:latin typeface="Oswald" pitchFamily="50"/>
                </a:rPr>
                <a:t>SEO </a:t>
              </a:r>
              <a:r>
                <a:rPr lang="en-US" sz="4400" dirty="0" err="1">
                  <a:solidFill>
                    <a:schemeClr val="accent1">
                      <a:lumMod val="50000"/>
                    </a:schemeClr>
                  </a:solidFill>
                  <a:latin typeface="Oswald" pitchFamily="50"/>
                </a:rPr>
                <a:t>Infographic</a:t>
              </a:r>
              <a:endParaRPr lang="en-US" sz="4400" dirty="0">
                <a:solidFill>
                  <a:schemeClr val="accent1">
                    <a:lumMod val="50000"/>
                  </a:schemeClr>
                </a:solidFill>
                <a:latin typeface="Oswald" pitchFamily="50"/>
              </a:endParaRPr>
            </a:p>
          </p:txBody>
        </p:sp>
        <p:sp>
          <p:nvSpPr>
            <p:cNvPr id="51" name="TextBox 50"/>
            <p:cNvSpPr txBox="1"/>
            <p:nvPr/>
          </p:nvSpPr>
          <p:spPr>
            <a:xfrm>
              <a:off x="255759" y="923249"/>
              <a:ext cx="35835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SEO </a:t>
              </a:r>
              <a:r>
                <a:rPr lang="en-US" sz="1400" baseline="30000" dirty="0" err="1">
                  <a:solidFill>
                    <a:schemeClr val="accent1">
                      <a:lumMod val="75000"/>
                    </a:schemeClr>
                  </a:solidFill>
                  <a:latin typeface="Oswald" pitchFamily="50"/>
                </a:rPr>
                <a:t>Faqs</a:t>
              </a:r>
              <a:r>
                <a:rPr lang="en-US" sz="1400" baseline="30000" dirty="0">
                  <a:solidFill>
                    <a:schemeClr val="accent1">
                      <a:lumMod val="75000"/>
                    </a:schemeClr>
                  </a:solidFill>
                  <a:latin typeface="Oswald" pitchFamily="50"/>
                </a:rPr>
                <a:t> &amp; Guide For Business Growth</a:t>
              </a:r>
            </a:p>
          </p:txBody>
        </p:sp>
      </p:grpSp>
      <p:cxnSp>
        <p:nvCxnSpPr>
          <p:cNvPr id="26" name="Straight Connector 25"/>
          <p:cNvCxnSpPr/>
          <p:nvPr/>
        </p:nvCxnSpPr>
        <p:spPr>
          <a:xfrm>
            <a:off x="477052" y="1116081"/>
            <a:ext cx="8666948" cy="0"/>
          </a:xfrm>
          <a:prstGeom prst="line">
            <a:avLst/>
          </a:prstGeom>
          <a:ln w="19050" cap="sq">
            <a:solidFill>
              <a:schemeClr val="accent1">
                <a:lumMod val="75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911324" y="399936"/>
            <a:ext cx="601728" cy="504133"/>
            <a:chOff x="3227559" y="417188"/>
            <a:chExt cx="601728" cy="504133"/>
          </a:xfrm>
        </p:grpSpPr>
        <p:grpSp>
          <p:nvGrpSpPr>
            <p:cNvPr id="84" name="Group 83"/>
            <p:cNvGrpSpPr/>
            <p:nvPr/>
          </p:nvGrpSpPr>
          <p:grpSpPr>
            <a:xfrm>
              <a:off x="3276600" y="417188"/>
              <a:ext cx="526914" cy="468363"/>
              <a:chOff x="4258302" y="819150"/>
              <a:chExt cx="1366681" cy="1214812"/>
            </a:xfrm>
          </p:grpSpPr>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95" name="Oval 9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3227559" y="514350"/>
              <a:ext cx="601728" cy="406971"/>
            </a:xfrm>
            <a:prstGeom prst="rect">
              <a:avLst/>
            </a:prstGeom>
            <a:noFill/>
          </p:spPr>
          <p:txBody>
            <a:bodyPr wrap="square" rtlCol="0">
              <a:spAutoFit/>
            </a:bodyPr>
            <a:lstStyle/>
            <a:p>
              <a:pPr algn="ctr">
                <a:lnSpc>
                  <a:spcPct val="120000"/>
                </a:lnSpc>
              </a:pPr>
              <a:r>
                <a:rPr lang="en-US" sz="2800" baseline="30000" dirty="0">
                  <a:latin typeface="Times New Roman" pitchFamily="18" charset="0"/>
                  <a:cs typeface="Times New Roman" pitchFamily="18" charset="0"/>
                </a:rPr>
                <a:t>III</a:t>
              </a:r>
            </a:p>
          </p:txBody>
        </p:sp>
      </p:grpSp>
      <p:sp>
        <p:nvSpPr>
          <p:cNvPr id="36" name="TextBox 35"/>
          <p:cNvSpPr txBox="1"/>
          <p:nvPr/>
        </p:nvSpPr>
        <p:spPr>
          <a:xfrm>
            <a:off x="381000" y="1366679"/>
            <a:ext cx="2362200" cy="830997"/>
          </a:xfrm>
          <a:prstGeom prst="rect">
            <a:avLst/>
          </a:prstGeom>
          <a:noFill/>
        </p:spPr>
        <p:txBody>
          <a:bodyPr wrap="square" rtlCol="0">
            <a:spAutoFit/>
          </a:bodyPr>
          <a:lstStyle/>
          <a:p>
            <a:r>
              <a:rPr lang="en-US" sz="3600" baseline="30000" dirty="0">
                <a:solidFill>
                  <a:schemeClr val="accent1">
                    <a:lumMod val="75000"/>
                  </a:schemeClr>
                </a:solidFill>
                <a:latin typeface="Oswald" pitchFamily="50"/>
              </a:rPr>
              <a:t>Page Search Optimization</a:t>
            </a:r>
          </a:p>
        </p:txBody>
      </p:sp>
      <p:sp>
        <p:nvSpPr>
          <p:cNvPr id="79" name="TextBox 78"/>
          <p:cNvSpPr txBox="1"/>
          <p:nvPr/>
        </p:nvSpPr>
        <p:spPr>
          <a:xfrm>
            <a:off x="381001" y="2115984"/>
            <a:ext cx="2057400" cy="265778"/>
          </a:xfrm>
          <a:prstGeom prst="rect">
            <a:avLst/>
          </a:prstGeom>
          <a:noFill/>
        </p:spPr>
        <p:txBody>
          <a:bodyPr wrap="square" rtlCol="0">
            <a:spAutoFit/>
          </a:bodyPr>
          <a:lstStyle/>
          <a:p>
            <a:pPr algn="just">
              <a:lnSpc>
                <a:spcPct val="125000"/>
              </a:lnSpc>
            </a:pPr>
            <a:r>
              <a:rPr lang="en-US" sz="1500" b="1" baseline="30000" dirty="0">
                <a:solidFill>
                  <a:schemeClr val="accent1">
                    <a:lumMod val="75000"/>
                  </a:schemeClr>
                </a:solidFill>
                <a:latin typeface="Sansation" pitchFamily="2" charset="0"/>
              </a:rPr>
              <a:t>KEYWORDS USE IN</a:t>
            </a: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8777" y="1370124"/>
            <a:ext cx="1809092" cy="831538"/>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07783" y="1908576"/>
            <a:ext cx="599175" cy="762131"/>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26299" y="2325439"/>
            <a:ext cx="634076" cy="231488"/>
          </a:xfrm>
          <a:prstGeom prst="rect">
            <a:avLst/>
          </a:prstGeom>
        </p:spPr>
      </p:pic>
      <p:pic>
        <p:nvPicPr>
          <p:cNvPr id="81" name="Picture 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26299" y="3046728"/>
            <a:ext cx="634076" cy="231488"/>
          </a:xfrm>
          <a:prstGeom prst="rect">
            <a:avLst/>
          </a:prstGeom>
        </p:spPr>
      </p:pic>
      <p:pic>
        <p:nvPicPr>
          <p:cNvPr id="82" name="Picture 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26299" y="3544639"/>
            <a:ext cx="634076" cy="231488"/>
          </a:xfrm>
          <a:prstGeom prst="rect">
            <a:avLst/>
          </a:prstGeom>
        </p:spPr>
      </p:pic>
      <p:pic>
        <p:nvPicPr>
          <p:cNvPr id="83"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9968" y="1703722"/>
            <a:ext cx="634076" cy="231488"/>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18645" y="2295783"/>
            <a:ext cx="272511" cy="925104"/>
          </a:xfrm>
          <a:prstGeom prst="rect">
            <a:avLst/>
          </a:prstGeom>
        </p:spPr>
      </p:pic>
      <p:sp>
        <p:nvSpPr>
          <p:cNvPr id="85" name="TextBox 84"/>
          <p:cNvSpPr txBox="1"/>
          <p:nvPr/>
        </p:nvSpPr>
        <p:spPr>
          <a:xfrm>
            <a:off x="2869722" y="2238269"/>
            <a:ext cx="541777" cy="265778"/>
          </a:xfrm>
          <a:prstGeom prst="rect">
            <a:avLst/>
          </a:prstGeom>
          <a:noFill/>
        </p:spPr>
        <p:txBody>
          <a:bodyPr wrap="square" rtlCol="0">
            <a:spAutoFit/>
          </a:bodyPr>
          <a:lstStyle/>
          <a:p>
            <a:pPr algn="r">
              <a:lnSpc>
                <a:spcPct val="125000"/>
              </a:lnSpc>
            </a:pPr>
            <a:r>
              <a:rPr lang="en-US" sz="1500" b="1" baseline="30000" dirty="0">
                <a:solidFill>
                  <a:schemeClr val="accent1">
                    <a:lumMod val="75000"/>
                  </a:schemeClr>
                </a:solidFill>
                <a:latin typeface="Sansation" pitchFamily="2" charset="0"/>
              </a:rPr>
              <a:t>URL</a:t>
            </a:r>
          </a:p>
        </p:txBody>
      </p:sp>
      <p:sp>
        <p:nvSpPr>
          <p:cNvPr id="86" name="TextBox 85"/>
          <p:cNvSpPr txBox="1"/>
          <p:nvPr/>
        </p:nvSpPr>
        <p:spPr>
          <a:xfrm>
            <a:off x="3036506" y="2744357"/>
            <a:ext cx="541777" cy="400110"/>
          </a:xfrm>
          <a:prstGeom prst="rect">
            <a:avLst/>
          </a:prstGeom>
          <a:noFill/>
        </p:spPr>
        <p:txBody>
          <a:bodyPr wrap="square" rtlCol="0">
            <a:spAutoFit/>
          </a:bodyPr>
          <a:lstStyle/>
          <a:p>
            <a:pPr algn="r"/>
            <a:r>
              <a:rPr lang="en-US" sz="1500" b="1" baseline="30000" dirty="0">
                <a:solidFill>
                  <a:schemeClr val="accent1">
                    <a:lumMod val="75000"/>
                  </a:schemeClr>
                </a:solidFill>
                <a:latin typeface="Sansation" pitchFamily="2" charset="0"/>
              </a:rPr>
              <a:t>PAGE TITLE</a:t>
            </a:r>
          </a:p>
        </p:txBody>
      </p:sp>
      <p:sp>
        <p:nvSpPr>
          <p:cNvPr id="87" name="TextBox 86"/>
          <p:cNvSpPr txBox="1"/>
          <p:nvPr/>
        </p:nvSpPr>
        <p:spPr>
          <a:xfrm>
            <a:off x="3090469" y="3292990"/>
            <a:ext cx="772644" cy="553998"/>
          </a:xfrm>
          <a:prstGeom prst="rect">
            <a:avLst/>
          </a:prstGeom>
          <a:noFill/>
        </p:spPr>
        <p:txBody>
          <a:bodyPr wrap="square" rtlCol="0">
            <a:spAutoFit/>
          </a:bodyPr>
          <a:lstStyle/>
          <a:p>
            <a:pPr algn="r"/>
            <a:r>
              <a:rPr lang="en-US" sz="1500" b="1" baseline="30000" dirty="0">
                <a:solidFill>
                  <a:schemeClr val="accent1">
                    <a:lumMod val="75000"/>
                  </a:schemeClr>
                </a:solidFill>
                <a:latin typeface="Sansation" pitchFamily="2" charset="0"/>
              </a:rPr>
              <a:t>PAGE HEADING H1-H2</a:t>
            </a:r>
          </a:p>
        </p:txBody>
      </p:sp>
      <p:sp>
        <p:nvSpPr>
          <p:cNvPr id="88" name="TextBox 87"/>
          <p:cNvSpPr txBox="1"/>
          <p:nvPr/>
        </p:nvSpPr>
        <p:spPr>
          <a:xfrm>
            <a:off x="7737896" y="2008235"/>
            <a:ext cx="1017093" cy="400110"/>
          </a:xfrm>
          <a:prstGeom prst="rect">
            <a:avLst/>
          </a:prstGeom>
          <a:noFill/>
        </p:spPr>
        <p:txBody>
          <a:bodyPr wrap="square" rtlCol="0">
            <a:spAutoFit/>
          </a:bodyPr>
          <a:lstStyle/>
          <a:p>
            <a:r>
              <a:rPr lang="en-US" sz="1500" b="1" baseline="30000" dirty="0">
                <a:solidFill>
                  <a:schemeClr val="accent1">
                    <a:lumMod val="75000"/>
                  </a:schemeClr>
                </a:solidFill>
                <a:latin typeface="Sansation" pitchFamily="2" charset="0"/>
              </a:rPr>
              <a:t>META TAG DESCRIPTION</a:t>
            </a:r>
          </a:p>
        </p:txBody>
      </p:sp>
      <p:sp>
        <p:nvSpPr>
          <p:cNvPr id="89" name="TextBox 88"/>
          <p:cNvSpPr txBox="1"/>
          <p:nvPr/>
        </p:nvSpPr>
        <p:spPr>
          <a:xfrm>
            <a:off x="7737896" y="2642840"/>
            <a:ext cx="1017093" cy="400110"/>
          </a:xfrm>
          <a:prstGeom prst="rect">
            <a:avLst/>
          </a:prstGeom>
          <a:noFill/>
        </p:spPr>
        <p:txBody>
          <a:bodyPr wrap="square" rtlCol="0">
            <a:spAutoFit/>
          </a:bodyPr>
          <a:lstStyle/>
          <a:p>
            <a:r>
              <a:rPr lang="en-US" sz="1500" b="1" baseline="30000" dirty="0">
                <a:solidFill>
                  <a:schemeClr val="accent1">
                    <a:lumMod val="75000"/>
                  </a:schemeClr>
                </a:solidFill>
                <a:latin typeface="Sansation" pitchFamily="2" charset="0"/>
              </a:rPr>
              <a:t>IMAGE ALT</a:t>
            </a:r>
          </a:p>
          <a:p>
            <a:r>
              <a:rPr lang="en-US" sz="1500" b="1" baseline="30000" dirty="0">
                <a:solidFill>
                  <a:schemeClr val="accent1">
                    <a:lumMod val="75000"/>
                  </a:schemeClr>
                </a:solidFill>
                <a:latin typeface="Sansation" pitchFamily="2" charset="0"/>
              </a:rPr>
              <a:t>ATTRIBUTES</a:t>
            </a:r>
          </a:p>
        </p:txBody>
      </p:sp>
      <p:sp>
        <p:nvSpPr>
          <p:cNvPr id="90" name="TextBox 89"/>
          <p:cNvSpPr txBox="1"/>
          <p:nvPr/>
        </p:nvSpPr>
        <p:spPr>
          <a:xfrm>
            <a:off x="7737896" y="3316695"/>
            <a:ext cx="1329904" cy="246221"/>
          </a:xfrm>
          <a:prstGeom prst="rect">
            <a:avLst/>
          </a:prstGeom>
          <a:noFill/>
        </p:spPr>
        <p:txBody>
          <a:bodyPr wrap="square" rtlCol="0">
            <a:spAutoFit/>
          </a:bodyPr>
          <a:lstStyle/>
          <a:p>
            <a:r>
              <a:rPr lang="en-US" sz="1500" b="1" baseline="30000" dirty="0">
                <a:solidFill>
                  <a:schemeClr val="accent1">
                    <a:lumMod val="75000"/>
                  </a:schemeClr>
                </a:solidFill>
                <a:latin typeface="Sansation" pitchFamily="2" charset="0"/>
              </a:rPr>
              <a:t>INTERNAL LINKS</a:t>
            </a:r>
          </a:p>
        </p:txBody>
      </p:sp>
      <p:sp>
        <p:nvSpPr>
          <p:cNvPr id="91" name="TextBox 90"/>
          <p:cNvSpPr txBox="1"/>
          <p:nvPr/>
        </p:nvSpPr>
        <p:spPr>
          <a:xfrm>
            <a:off x="7737896" y="3856264"/>
            <a:ext cx="948904" cy="400110"/>
          </a:xfrm>
          <a:prstGeom prst="rect">
            <a:avLst/>
          </a:prstGeom>
          <a:noFill/>
        </p:spPr>
        <p:txBody>
          <a:bodyPr wrap="square" rtlCol="0">
            <a:spAutoFit/>
          </a:bodyPr>
          <a:lstStyle/>
          <a:p>
            <a:r>
              <a:rPr lang="en-US" sz="1500" b="1" baseline="30000" dirty="0">
                <a:solidFill>
                  <a:schemeClr val="accent1">
                    <a:lumMod val="75000"/>
                  </a:schemeClr>
                </a:solidFill>
                <a:latin typeface="Sansation" pitchFamily="2" charset="0"/>
              </a:rPr>
              <a:t>BODY</a:t>
            </a:r>
          </a:p>
          <a:p>
            <a:r>
              <a:rPr lang="en-US" sz="1500" b="1" baseline="30000" dirty="0">
                <a:solidFill>
                  <a:schemeClr val="accent1">
                    <a:lumMod val="75000"/>
                  </a:schemeClr>
                </a:solidFill>
                <a:latin typeface="Sansation" pitchFamily="2" charset="0"/>
              </a:rPr>
              <a:t>CONTENT</a:t>
            </a:r>
          </a:p>
        </p:txBody>
      </p:sp>
      <p:sp>
        <p:nvSpPr>
          <p:cNvPr id="92" name="TextBox 91"/>
          <p:cNvSpPr txBox="1"/>
          <p:nvPr/>
        </p:nvSpPr>
        <p:spPr>
          <a:xfrm>
            <a:off x="381001" y="2495550"/>
            <a:ext cx="2057400" cy="1054135"/>
          </a:xfrm>
          <a:prstGeom prst="rect">
            <a:avLst/>
          </a:prstGeom>
          <a:noFill/>
        </p:spPr>
        <p:txBody>
          <a:bodyPr wrap="square" rtlCol="0">
            <a:spAutoFit/>
          </a:bodyPr>
          <a:lstStyle/>
          <a:p>
            <a:pPr algn="just">
              <a:lnSpc>
                <a:spcPct val="125000"/>
              </a:lnSpc>
            </a:pPr>
            <a:r>
              <a:rPr lang="en-US" sz="1500" b="1" baseline="30000" dirty="0">
                <a:solidFill>
                  <a:schemeClr val="accent1">
                    <a:lumMod val="75000"/>
                  </a:schemeClr>
                </a:solidFill>
                <a:latin typeface="Sansation" pitchFamily="2" charset="0"/>
              </a:rPr>
              <a:t>THERE ARE A VARIETY OF PAGE ELEMENTS THAT LET USERS AND SEARCH ENGINES</a:t>
            </a:r>
          </a:p>
          <a:p>
            <a:pPr algn="just">
              <a:lnSpc>
                <a:spcPct val="125000"/>
              </a:lnSpc>
            </a:pPr>
            <a:r>
              <a:rPr lang="en-US" sz="1500" b="1" baseline="30000" dirty="0">
                <a:solidFill>
                  <a:schemeClr val="accent1">
                    <a:lumMod val="75000"/>
                  </a:schemeClr>
                </a:solidFill>
                <a:latin typeface="Sansation" pitchFamily="2" charset="0"/>
              </a:rPr>
              <a:t>KNOW WHAT YOUR WEBSITE PAGES ARE ABOUT</a:t>
            </a:r>
          </a:p>
        </p:txBody>
      </p:sp>
      <p:grpSp>
        <p:nvGrpSpPr>
          <p:cNvPr id="45" name="Group 44"/>
          <p:cNvGrpSpPr/>
          <p:nvPr/>
        </p:nvGrpSpPr>
        <p:grpSpPr>
          <a:xfrm>
            <a:off x="192" y="4237715"/>
            <a:ext cx="8934264" cy="1229635"/>
            <a:chOff x="192" y="4237715"/>
            <a:chExt cx="8934264" cy="1229635"/>
          </a:xfrm>
        </p:grpSpPr>
        <p:sp>
          <p:nvSpPr>
            <p:cNvPr id="46" name="Oval 45"/>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50" name="TextBox 49"/>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52" name="TextBox 51"/>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53" name="TextBox 52"/>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54" name="Picture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grpSp>
    </p:spTree>
    <p:extLst>
      <p:ext uri="{BB962C8B-B14F-4D97-AF65-F5344CB8AC3E}">
        <p14:creationId xmlns:p14="http://schemas.microsoft.com/office/powerpoint/2010/main" val="3887993953"/>
      </p:ext>
    </p:extLst>
  </p:cSld>
  <p:clrMapOvr>
    <a:masterClrMapping/>
  </p:clrMapOvr>
  <mc:AlternateContent xmlns:mc="http://schemas.openxmlformats.org/markup-compatibility/2006" xmlns:p14="http://schemas.microsoft.com/office/powerpoint/2010/main">
    <mc:Choice Requires="p14">
      <p:transition spd="slow" p14:dur="1600" advTm="1771">
        <p14:prism dir="d" isContent="1"/>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14" presetClass="entr" presetSubtype="5"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randombar(vertical)">
                                      <p:cBhvr>
                                        <p:cTn id="23" dur="500"/>
                                        <p:tgtEl>
                                          <p:spTgt spid="36"/>
                                        </p:tgtEl>
                                      </p:cBhvr>
                                    </p:animEffect>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0-#ppt_w/2"/>
                                          </p:val>
                                        </p:tav>
                                        <p:tav tm="100000">
                                          <p:val>
                                            <p:strVal val="#ppt_x"/>
                                          </p:val>
                                        </p:tav>
                                      </p:tavLst>
                                    </p:anim>
                                    <p:anim calcmode="lin" valueType="num">
                                      <p:cBhvr additive="base">
                                        <p:cTn id="28" dur="500" fill="hold"/>
                                        <p:tgtEl>
                                          <p:spTgt spid="2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79"/>
                                        </p:tgtEl>
                                        <p:attrNameLst>
                                          <p:attrName>style.visibility</p:attrName>
                                        </p:attrNameLst>
                                      </p:cBhvr>
                                      <p:to>
                                        <p:strVal val="visible"/>
                                      </p:to>
                                    </p:set>
                                    <p:animEffect transition="in" filter="fade">
                                      <p:cBhvr>
                                        <p:cTn id="32" dur="500"/>
                                        <p:tgtEl>
                                          <p:spTgt spid="79"/>
                                        </p:tgtEl>
                                      </p:cBhvr>
                                    </p:animEffect>
                                  </p:childTnLst>
                                </p:cTn>
                              </p:par>
                            </p:childTnLst>
                          </p:cTn>
                        </p:par>
                        <p:par>
                          <p:cTn id="33" fill="hold">
                            <p:stCondLst>
                              <p:cond delay="3000"/>
                            </p:stCondLst>
                            <p:childTnLst>
                              <p:par>
                                <p:cTn id="34" presetID="16" presetClass="entr" presetSubtype="21" fill="hold" grpId="0" nodeType="afterEffect">
                                  <p:stCondLst>
                                    <p:cond delay="0"/>
                                  </p:stCondLst>
                                  <p:childTnLst>
                                    <p:set>
                                      <p:cBhvr>
                                        <p:cTn id="35" dur="1" fill="hold">
                                          <p:stCondLst>
                                            <p:cond delay="0"/>
                                          </p:stCondLst>
                                        </p:cTn>
                                        <p:tgtEl>
                                          <p:spTgt spid="92"/>
                                        </p:tgtEl>
                                        <p:attrNameLst>
                                          <p:attrName>style.visibility</p:attrName>
                                        </p:attrNameLst>
                                      </p:cBhvr>
                                      <p:to>
                                        <p:strVal val="visible"/>
                                      </p:to>
                                    </p:set>
                                    <p:animEffect transition="in" filter="barn(inVertical)">
                                      <p:cBhvr>
                                        <p:cTn id="36" dur="500"/>
                                        <p:tgtEl>
                                          <p:spTgt spid="92"/>
                                        </p:tgtEl>
                                      </p:cBhvr>
                                    </p:animEffect>
                                  </p:childTnLst>
                                </p:cTn>
                              </p:par>
                            </p:childTnLst>
                          </p:cTn>
                        </p:par>
                        <p:par>
                          <p:cTn id="37" fill="hold">
                            <p:stCondLst>
                              <p:cond delay="3500"/>
                            </p:stCondLst>
                            <p:childTnLst>
                              <p:par>
                                <p:cTn id="38" presetID="14" presetClass="entr" presetSubtype="5" fill="hold"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randombar(vertical)">
                                      <p:cBhvr>
                                        <p:cTn id="40" dur="500"/>
                                        <p:tgtEl>
                                          <p:spTgt spid="27"/>
                                        </p:tgtEl>
                                      </p:cBhvr>
                                    </p:animEffect>
                                  </p:childTnLst>
                                </p:cTn>
                              </p:par>
                            </p:childTnLst>
                          </p:cTn>
                        </p:par>
                        <p:par>
                          <p:cTn id="41" fill="hold">
                            <p:stCondLst>
                              <p:cond delay="4000"/>
                            </p:stCondLst>
                            <p:childTnLst>
                              <p:par>
                                <p:cTn id="42" presetID="14" presetClass="entr" presetSubtype="5"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randombar(vertical)">
                                      <p:cBhvr>
                                        <p:cTn id="44" dur="500"/>
                                        <p:tgtEl>
                                          <p:spTgt spid="31"/>
                                        </p:tgtEl>
                                      </p:cBhvr>
                                    </p:animEffect>
                                  </p:childTnLst>
                                </p:cTn>
                              </p:par>
                            </p:childTnLst>
                          </p:cTn>
                        </p:par>
                        <p:par>
                          <p:cTn id="45" fill="hold">
                            <p:stCondLst>
                              <p:cond delay="4500"/>
                            </p:stCondLst>
                            <p:childTnLst>
                              <p:par>
                                <p:cTn id="46" presetID="22" presetClass="entr" presetSubtype="8" fill="hold" nodeType="after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wipe(left)">
                                      <p:cBhvr>
                                        <p:cTn id="48" dur="1000"/>
                                        <p:tgtEl>
                                          <p:spTgt spid="83"/>
                                        </p:tgtEl>
                                      </p:cBhvr>
                                    </p:animEffect>
                                  </p:childTnLst>
                                </p:cTn>
                              </p:par>
                            </p:childTnLst>
                          </p:cTn>
                        </p:par>
                        <p:par>
                          <p:cTn id="49" fill="hold">
                            <p:stCondLst>
                              <p:cond delay="5500"/>
                            </p:stCondLst>
                            <p:childTnLst>
                              <p:par>
                                <p:cTn id="50" presetID="53" presetClass="entr" presetSubtype="16"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p:cTn id="52" dur="500" fill="hold"/>
                                        <p:tgtEl>
                                          <p:spTgt spid="88"/>
                                        </p:tgtEl>
                                        <p:attrNameLst>
                                          <p:attrName>ppt_w</p:attrName>
                                        </p:attrNameLst>
                                      </p:cBhvr>
                                      <p:tavLst>
                                        <p:tav tm="0">
                                          <p:val>
                                            <p:fltVal val="0"/>
                                          </p:val>
                                        </p:tav>
                                        <p:tav tm="100000">
                                          <p:val>
                                            <p:strVal val="#ppt_w"/>
                                          </p:val>
                                        </p:tav>
                                      </p:tavLst>
                                    </p:anim>
                                    <p:anim calcmode="lin" valueType="num">
                                      <p:cBhvr>
                                        <p:cTn id="53" dur="500" fill="hold"/>
                                        <p:tgtEl>
                                          <p:spTgt spid="88"/>
                                        </p:tgtEl>
                                        <p:attrNameLst>
                                          <p:attrName>ppt_h</p:attrName>
                                        </p:attrNameLst>
                                      </p:cBhvr>
                                      <p:tavLst>
                                        <p:tav tm="0">
                                          <p:val>
                                            <p:fltVal val="0"/>
                                          </p:val>
                                        </p:tav>
                                        <p:tav tm="100000">
                                          <p:val>
                                            <p:strVal val="#ppt_h"/>
                                          </p:val>
                                        </p:tav>
                                      </p:tavLst>
                                    </p:anim>
                                    <p:animEffect transition="in" filter="fade">
                                      <p:cBhvr>
                                        <p:cTn id="54" dur="500"/>
                                        <p:tgtEl>
                                          <p:spTgt spid="88"/>
                                        </p:tgtEl>
                                      </p:cBhvr>
                                    </p:animEffect>
                                  </p:childTnLst>
                                </p:cTn>
                              </p:par>
                            </p:childTnLst>
                          </p:cTn>
                        </p:par>
                        <p:par>
                          <p:cTn id="55" fill="hold">
                            <p:stCondLst>
                              <p:cond delay="6000"/>
                            </p:stCondLst>
                            <p:childTnLst>
                              <p:par>
                                <p:cTn id="56" presetID="22" presetClass="entr" presetSubtype="2" fill="hold"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right)">
                                      <p:cBhvr>
                                        <p:cTn id="58" dur="1000"/>
                                        <p:tgtEl>
                                          <p:spTgt spid="23"/>
                                        </p:tgtEl>
                                      </p:cBhvr>
                                    </p:animEffect>
                                  </p:childTnLst>
                                </p:cTn>
                              </p:par>
                            </p:childTnLst>
                          </p:cTn>
                        </p:par>
                        <p:par>
                          <p:cTn id="59" fill="hold">
                            <p:stCondLst>
                              <p:cond delay="7000"/>
                            </p:stCondLst>
                            <p:childTnLst>
                              <p:par>
                                <p:cTn id="60" presetID="53" presetClass="entr" presetSubtype="16" fill="hold" grpId="0" nodeType="afterEffect">
                                  <p:stCondLst>
                                    <p:cond delay="0"/>
                                  </p:stCondLst>
                                  <p:childTnLst>
                                    <p:set>
                                      <p:cBhvr>
                                        <p:cTn id="61" dur="1" fill="hold">
                                          <p:stCondLst>
                                            <p:cond delay="0"/>
                                          </p:stCondLst>
                                        </p:cTn>
                                        <p:tgtEl>
                                          <p:spTgt spid="85"/>
                                        </p:tgtEl>
                                        <p:attrNameLst>
                                          <p:attrName>style.visibility</p:attrName>
                                        </p:attrNameLst>
                                      </p:cBhvr>
                                      <p:to>
                                        <p:strVal val="visible"/>
                                      </p:to>
                                    </p:set>
                                    <p:anim calcmode="lin" valueType="num">
                                      <p:cBhvr>
                                        <p:cTn id="62" dur="500" fill="hold"/>
                                        <p:tgtEl>
                                          <p:spTgt spid="85"/>
                                        </p:tgtEl>
                                        <p:attrNameLst>
                                          <p:attrName>ppt_w</p:attrName>
                                        </p:attrNameLst>
                                      </p:cBhvr>
                                      <p:tavLst>
                                        <p:tav tm="0">
                                          <p:val>
                                            <p:fltVal val="0"/>
                                          </p:val>
                                        </p:tav>
                                        <p:tav tm="100000">
                                          <p:val>
                                            <p:strVal val="#ppt_w"/>
                                          </p:val>
                                        </p:tav>
                                      </p:tavLst>
                                    </p:anim>
                                    <p:anim calcmode="lin" valueType="num">
                                      <p:cBhvr>
                                        <p:cTn id="63" dur="500" fill="hold"/>
                                        <p:tgtEl>
                                          <p:spTgt spid="85"/>
                                        </p:tgtEl>
                                        <p:attrNameLst>
                                          <p:attrName>ppt_h</p:attrName>
                                        </p:attrNameLst>
                                      </p:cBhvr>
                                      <p:tavLst>
                                        <p:tav tm="0">
                                          <p:val>
                                            <p:fltVal val="0"/>
                                          </p:val>
                                        </p:tav>
                                        <p:tav tm="100000">
                                          <p:val>
                                            <p:strVal val="#ppt_h"/>
                                          </p:val>
                                        </p:tav>
                                      </p:tavLst>
                                    </p:anim>
                                    <p:animEffect transition="in" filter="fade">
                                      <p:cBhvr>
                                        <p:cTn id="64" dur="500"/>
                                        <p:tgtEl>
                                          <p:spTgt spid="85"/>
                                        </p:tgtEl>
                                      </p:cBhvr>
                                    </p:animEffect>
                                  </p:childTnLst>
                                </p:cTn>
                              </p:par>
                            </p:childTnLst>
                          </p:cTn>
                        </p:par>
                        <p:par>
                          <p:cTn id="65" fill="hold">
                            <p:stCondLst>
                              <p:cond delay="7500"/>
                            </p:stCondLst>
                            <p:childTnLst>
                              <p:par>
                                <p:cTn id="66" presetID="22" presetClass="entr" presetSubtype="8" fill="hold" nodeType="after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1000"/>
                                        <p:tgtEl>
                                          <p:spTgt spid="25"/>
                                        </p:tgtEl>
                                      </p:cBhvr>
                                    </p:animEffect>
                                  </p:childTnLst>
                                </p:cTn>
                              </p:par>
                            </p:childTnLst>
                          </p:cTn>
                        </p:par>
                        <p:par>
                          <p:cTn id="69" fill="hold">
                            <p:stCondLst>
                              <p:cond delay="8500"/>
                            </p:stCondLst>
                            <p:childTnLst>
                              <p:par>
                                <p:cTn id="70" presetID="53" presetClass="entr" presetSubtype="16" fill="hold" grpId="0" nodeType="afterEffect">
                                  <p:stCondLst>
                                    <p:cond delay="0"/>
                                  </p:stCondLst>
                                  <p:childTnLst>
                                    <p:set>
                                      <p:cBhvr>
                                        <p:cTn id="71" dur="1" fill="hold">
                                          <p:stCondLst>
                                            <p:cond delay="0"/>
                                          </p:stCondLst>
                                        </p:cTn>
                                        <p:tgtEl>
                                          <p:spTgt spid="89"/>
                                        </p:tgtEl>
                                        <p:attrNameLst>
                                          <p:attrName>style.visibility</p:attrName>
                                        </p:attrNameLst>
                                      </p:cBhvr>
                                      <p:to>
                                        <p:strVal val="visible"/>
                                      </p:to>
                                    </p:set>
                                    <p:anim calcmode="lin" valueType="num">
                                      <p:cBhvr>
                                        <p:cTn id="72" dur="500" fill="hold"/>
                                        <p:tgtEl>
                                          <p:spTgt spid="89"/>
                                        </p:tgtEl>
                                        <p:attrNameLst>
                                          <p:attrName>ppt_w</p:attrName>
                                        </p:attrNameLst>
                                      </p:cBhvr>
                                      <p:tavLst>
                                        <p:tav tm="0">
                                          <p:val>
                                            <p:fltVal val="0"/>
                                          </p:val>
                                        </p:tav>
                                        <p:tav tm="100000">
                                          <p:val>
                                            <p:strVal val="#ppt_w"/>
                                          </p:val>
                                        </p:tav>
                                      </p:tavLst>
                                    </p:anim>
                                    <p:anim calcmode="lin" valueType="num">
                                      <p:cBhvr>
                                        <p:cTn id="73" dur="500" fill="hold"/>
                                        <p:tgtEl>
                                          <p:spTgt spid="89"/>
                                        </p:tgtEl>
                                        <p:attrNameLst>
                                          <p:attrName>ppt_h</p:attrName>
                                        </p:attrNameLst>
                                      </p:cBhvr>
                                      <p:tavLst>
                                        <p:tav tm="0">
                                          <p:val>
                                            <p:fltVal val="0"/>
                                          </p:val>
                                        </p:tav>
                                        <p:tav tm="100000">
                                          <p:val>
                                            <p:strVal val="#ppt_h"/>
                                          </p:val>
                                        </p:tav>
                                      </p:tavLst>
                                    </p:anim>
                                    <p:animEffect transition="in" filter="fade">
                                      <p:cBhvr>
                                        <p:cTn id="74" dur="500"/>
                                        <p:tgtEl>
                                          <p:spTgt spid="89"/>
                                        </p:tgtEl>
                                      </p:cBhvr>
                                    </p:animEffect>
                                  </p:childTnLst>
                                </p:cTn>
                              </p:par>
                            </p:childTnLst>
                          </p:cTn>
                        </p:par>
                        <p:par>
                          <p:cTn id="75" fill="hold">
                            <p:stCondLst>
                              <p:cond delay="9000"/>
                            </p:stCondLst>
                            <p:childTnLst>
                              <p:par>
                                <p:cTn id="76" presetID="22" presetClass="entr" presetSubtype="2" fill="hold"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wipe(right)">
                                      <p:cBhvr>
                                        <p:cTn id="78" dur="1000"/>
                                        <p:tgtEl>
                                          <p:spTgt spid="24"/>
                                        </p:tgtEl>
                                      </p:cBhvr>
                                    </p:animEffect>
                                  </p:childTnLst>
                                </p:cTn>
                              </p:par>
                            </p:childTnLst>
                          </p:cTn>
                        </p:par>
                        <p:par>
                          <p:cTn id="79" fill="hold">
                            <p:stCondLst>
                              <p:cond delay="10000"/>
                            </p:stCondLst>
                            <p:childTnLst>
                              <p:par>
                                <p:cTn id="80" presetID="53" presetClass="entr" presetSubtype="16" fill="hold" grpId="0" nodeType="afterEffect">
                                  <p:stCondLst>
                                    <p:cond delay="0"/>
                                  </p:stCondLst>
                                  <p:childTnLst>
                                    <p:set>
                                      <p:cBhvr>
                                        <p:cTn id="81" dur="1" fill="hold">
                                          <p:stCondLst>
                                            <p:cond delay="0"/>
                                          </p:stCondLst>
                                        </p:cTn>
                                        <p:tgtEl>
                                          <p:spTgt spid="86"/>
                                        </p:tgtEl>
                                        <p:attrNameLst>
                                          <p:attrName>style.visibility</p:attrName>
                                        </p:attrNameLst>
                                      </p:cBhvr>
                                      <p:to>
                                        <p:strVal val="visible"/>
                                      </p:to>
                                    </p:set>
                                    <p:anim calcmode="lin" valueType="num">
                                      <p:cBhvr>
                                        <p:cTn id="82" dur="500" fill="hold"/>
                                        <p:tgtEl>
                                          <p:spTgt spid="86"/>
                                        </p:tgtEl>
                                        <p:attrNameLst>
                                          <p:attrName>ppt_w</p:attrName>
                                        </p:attrNameLst>
                                      </p:cBhvr>
                                      <p:tavLst>
                                        <p:tav tm="0">
                                          <p:val>
                                            <p:fltVal val="0"/>
                                          </p:val>
                                        </p:tav>
                                        <p:tav tm="100000">
                                          <p:val>
                                            <p:strVal val="#ppt_w"/>
                                          </p:val>
                                        </p:tav>
                                      </p:tavLst>
                                    </p:anim>
                                    <p:anim calcmode="lin" valueType="num">
                                      <p:cBhvr>
                                        <p:cTn id="83" dur="500" fill="hold"/>
                                        <p:tgtEl>
                                          <p:spTgt spid="86"/>
                                        </p:tgtEl>
                                        <p:attrNameLst>
                                          <p:attrName>ppt_h</p:attrName>
                                        </p:attrNameLst>
                                      </p:cBhvr>
                                      <p:tavLst>
                                        <p:tav tm="0">
                                          <p:val>
                                            <p:fltVal val="0"/>
                                          </p:val>
                                        </p:tav>
                                        <p:tav tm="100000">
                                          <p:val>
                                            <p:strVal val="#ppt_h"/>
                                          </p:val>
                                        </p:tav>
                                      </p:tavLst>
                                    </p:anim>
                                    <p:animEffect transition="in" filter="fade">
                                      <p:cBhvr>
                                        <p:cTn id="84" dur="500"/>
                                        <p:tgtEl>
                                          <p:spTgt spid="86"/>
                                        </p:tgtEl>
                                      </p:cBhvr>
                                    </p:animEffect>
                                  </p:childTnLst>
                                </p:cTn>
                              </p:par>
                            </p:childTnLst>
                          </p:cTn>
                        </p:par>
                        <p:par>
                          <p:cTn id="85" fill="hold">
                            <p:stCondLst>
                              <p:cond delay="10500"/>
                            </p:stCondLst>
                            <p:childTnLst>
                              <p:par>
                                <p:cTn id="86" presetID="22" presetClass="entr" presetSubtype="8" fill="hold" nodeType="afterEffect">
                                  <p:stCondLst>
                                    <p:cond delay="0"/>
                                  </p:stCondLst>
                                  <p:childTnLst>
                                    <p:set>
                                      <p:cBhvr>
                                        <p:cTn id="87" dur="1" fill="hold">
                                          <p:stCondLst>
                                            <p:cond delay="0"/>
                                          </p:stCondLst>
                                        </p:cTn>
                                        <p:tgtEl>
                                          <p:spTgt spid="81"/>
                                        </p:tgtEl>
                                        <p:attrNameLst>
                                          <p:attrName>style.visibility</p:attrName>
                                        </p:attrNameLst>
                                      </p:cBhvr>
                                      <p:to>
                                        <p:strVal val="visible"/>
                                      </p:to>
                                    </p:set>
                                    <p:animEffect transition="in" filter="wipe(left)">
                                      <p:cBhvr>
                                        <p:cTn id="88" dur="1000"/>
                                        <p:tgtEl>
                                          <p:spTgt spid="81"/>
                                        </p:tgtEl>
                                      </p:cBhvr>
                                    </p:animEffect>
                                  </p:childTnLst>
                                </p:cTn>
                              </p:par>
                            </p:childTnLst>
                          </p:cTn>
                        </p:par>
                        <p:par>
                          <p:cTn id="89" fill="hold">
                            <p:stCondLst>
                              <p:cond delay="11500"/>
                            </p:stCondLst>
                            <p:childTnLst>
                              <p:par>
                                <p:cTn id="90" presetID="53" presetClass="entr" presetSubtype="16" fill="hold" grpId="0" nodeType="afterEffect">
                                  <p:stCondLst>
                                    <p:cond delay="0"/>
                                  </p:stCondLst>
                                  <p:childTnLst>
                                    <p:set>
                                      <p:cBhvr>
                                        <p:cTn id="91" dur="1" fill="hold">
                                          <p:stCondLst>
                                            <p:cond delay="0"/>
                                          </p:stCondLst>
                                        </p:cTn>
                                        <p:tgtEl>
                                          <p:spTgt spid="90"/>
                                        </p:tgtEl>
                                        <p:attrNameLst>
                                          <p:attrName>style.visibility</p:attrName>
                                        </p:attrNameLst>
                                      </p:cBhvr>
                                      <p:to>
                                        <p:strVal val="visible"/>
                                      </p:to>
                                    </p:set>
                                    <p:anim calcmode="lin" valueType="num">
                                      <p:cBhvr>
                                        <p:cTn id="92" dur="500" fill="hold"/>
                                        <p:tgtEl>
                                          <p:spTgt spid="90"/>
                                        </p:tgtEl>
                                        <p:attrNameLst>
                                          <p:attrName>ppt_w</p:attrName>
                                        </p:attrNameLst>
                                      </p:cBhvr>
                                      <p:tavLst>
                                        <p:tav tm="0">
                                          <p:val>
                                            <p:fltVal val="0"/>
                                          </p:val>
                                        </p:tav>
                                        <p:tav tm="100000">
                                          <p:val>
                                            <p:strVal val="#ppt_w"/>
                                          </p:val>
                                        </p:tav>
                                      </p:tavLst>
                                    </p:anim>
                                    <p:anim calcmode="lin" valueType="num">
                                      <p:cBhvr>
                                        <p:cTn id="93" dur="500" fill="hold"/>
                                        <p:tgtEl>
                                          <p:spTgt spid="90"/>
                                        </p:tgtEl>
                                        <p:attrNameLst>
                                          <p:attrName>ppt_h</p:attrName>
                                        </p:attrNameLst>
                                      </p:cBhvr>
                                      <p:tavLst>
                                        <p:tav tm="0">
                                          <p:val>
                                            <p:fltVal val="0"/>
                                          </p:val>
                                        </p:tav>
                                        <p:tav tm="100000">
                                          <p:val>
                                            <p:strVal val="#ppt_h"/>
                                          </p:val>
                                        </p:tav>
                                      </p:tavLst>
                                    </p:anim>
                                    <p:animEffect transition="in" filter="fade">
                                      <p:cBhvr>
                                        <p:cTn id="94" dur="500"/>
                                        <p:tgtEl>
                                          <p:spTgt spid="90"/>
                                        </p:tgtEl>
                                      </p:cBhvr>
                                    </p:animEffect>
                                  </p:childTnLst>
                                </p:cTn>
                              </p:par>
                            </p:childTnLst>
                          </p:cTn>
                        </p:par>
                        <p:par>
                          <p:cTn id="95" fill="hold">
                            <p:stCondLst>
                              <p:cond delay="12000"/>
                            </p:stCondLst>
                            <p:childTnLst>
                              <p:par>
                                <p:cTn id="96" presetID="22" presetClass="entr" presetSubtype="1" fill="hold" nodeType="after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wipe(up)">
                                      <p:cBhvr>
                                        <p:cTn id="98" dur="1000"/>
                                        <p:tgtEl>
                                          <p:spTgt spid="28"/>
                                        </p:tgtEl>
                                      </p:cBhvr>
                                    </p:animEffect>
                                  </p:childTnLst>
                                </p:cTn>
                              </p:par>
                            </p:childTnLst>
                          </p:cTn>
                        </p:par>
                        <p:par>
                          <p:cTn id="99" fill="hold">
                            <p:stCondLst>
                              <p:cond delay="13000"/>
                            </p:stCondLst>
                            <p:childTnLst>
                              <p:par>
                                <p:cTn id="100" presetID="53" presetClass="entr" presetSubtype="16" fill="hold" grpId="0" nodeType="afterEffect">
                                  <p:stCondLst>
                                    <p:cond delay="0"/>
                                  </p:stCondLst>
                                  <p:childTnLst>
                                    <p:set>
                                      <p:cBhvr>
                                        <p:cTn id="101" dur="1" fill="hold">
                                          <p:stCondLst>
                                            <p:cond delay="0"/>
                                          </p:stCondLst>
                                        </p:cTn>
                                        <p:tgtEl>
                                          <p:spTgt spid="87"/>
                                        </p:tgtEl>
                                        <p:attrNameLst>
                                          <p:attrName>style.visibility</p:attrName>
                                        </p:attrNameLst>
                                      </p:cBhvr>
                                      <p:to>
                                        <p:strVal val="visible"/>
                                      </p:to>
                                    </p:set>
                                    <p:anim calcmode="lin" valueType="num">
                                      <p:cBhvr>
                                        <p:cTn id="102" dur="500" fill="hold"/>
                                        <p:tgtEl>
                                          <p:spTgt spid="87"/>
                                        </p:tgtEl>
                                        <p:attrNameLst>
                                          <p:attrName>ppt_w</p:attrName>
                                        </p:attrNameLst>
                                      </p:cBhvr>
                                      <p:tavLst>
                                        <p:tav tm="0">
                                          <p:val>
                                            <p:fltVal val="0"/>
                                          </p:val>
                                        </p:tav>
                                        <p:tav tm="100000">
                                          <p:val>
                                            <p:strVal val="#ppt_w"/>
                                          </p:val>
                                        </p:tav>
                                      </p:tavLst>
                                    </p:anim>
                                    <p:anim calcmode="lin" valueType="num">
                                      <p:cBhvr>
                                        <p:cTn id="103" dur="500" fill="hold"/>
                                        <p:tgtEl>
                                          <p:spTgt spid="87"/>
                                        </p:tgtEl>
                                        <p:attrNameLst>
                                          <p:attrName>ppt_h</p:attrName>
                                        </p:attrNameLst>
                                      </p:cBhvr>
                                      <p:tavLst>
                                        <p:tav tm="0">
                                          <p:val>
                                            <p:fltVal val="0"/>
                                          </p:val>
                                        </p:tav>
                                        <p:tav tm="100000">
                                          <p:val>
                                            <p:strVal val="#ppt_h"/>
                                          </p:val>
                                        </p:tav>
                                      </p:tavLst>
                                    </p:anim>
                                    <p:animEffect transition="in" filter="fade">
                                      <p:cBhvr>
                                        <p:cTn id="104" dur="500"/>
                                        <p:tgtEl>
                                          <p:spTgt spid="87"/>
                                        </p:tgtEl>
                                      </p:cBhvr>
                                    </p:animEffect>
                                  </p:childTnLst>
                                </p:cTn>
                              </p:par>
                            </p:childTnLst>
                          </p:cTn>
                        </p:par>
                        <p:par>
                          <p:cTn id="105" fill="hold">
                            <p:stCondLst>
                              <p:cond delay="13500"/>
                            </p:stCondLst>
                            <p:childTnLst>
                              <p:par>
                                <p:cTn id="106" presetID="22" presetClass="entr" presetSubtype="8" fill="hold" nodeType="afterEffect">
                                  <p:stCondLst>
                                    <p:cond delay="0"/>
                                  </p:stCondLst>
                                  <p:childTnLst>
                                    <p:set>
                                      <p:cBhvr>
                                        <p:cTn id="107" dur="1" fill="hold">
                                          <p:stCondLst>
                                            <p:cond delay="0"/>
                                          </p:stCondLst>
                                        </p:cTn>
                                        <p:tgtEl>
                                          <p:spTgt spid="82"/>
                                        </p:tgtEl>
                                        <p:attrNameLst>
                                          <p:attrName>style.visibility</p:attrName>
                                        </p:attrNameLst>
                                      </p:cBhvr>
                                      <p:to>
                                        <p:strVal val="visible"/>
                                      </p:to>
                                    </p:set>
                                    <p:animEffect transition="in" filter="wipe(left)">
                                      <p:cBhvr>
                                        <p:cTn id="108" dur="1000"/>
                                        <p:tgtEl>
                                          <p:spTgt spid="82"/>
                                        </p:tgtEl>
                                      </p:cBhvr>
                                    </p:animEffect>
                                  </p:childTnLst>
                                </p:cTn>
                              </p:par>
                            </p:childTnLst>
                          </p:cTn>
                        </p:par>
                        <p:par>
                          <p:cTn id="109" fill="hold">
                            <p:stCondLst>
                              <p:cond delay="14500"/>
                            </p:stCondLst>
                            <p:childTnLst>
                              <p:par>
                                <p:cTn id="110" presetID="53" presetClass="entr" presetSubtype="16" fill="hold" grpId="0" nodeType="afterEffect">
                                  <p:stCondLst>
                                    <p:cond delay="0"/>
                                  </p:stCondLst>
                                  <p:childTnLst>
                                    <p:set>
                                      <p:cBhvr>
                                        <p:cTn id="111" dur="1" fill="hold">
                                          <p:stCondLst>
                                            <p:cond delay="0"/>
                                          </p:stCondLst>
                                        </p:cTn>
                                        <p:tgtEl>
                                          <p:spTgt spid="91"/>
                                        </p:tgtEl>
                                        <p:attrNameLst>
                                          <p:attrName>style.visibility</p:attrName>
                                        </p:attrNameLst>
                                      </p:cBhvr>
                                      <p:to>
                                        <p:strVal val="visible"/>
                                      </p:to>
                                    </p:set>
                                    <p:anim calcmode="lin" valueType="num">
                                      <p:cBhvr>
                                        <p:cTn id="112" dur="500" fill="hold"/>
                                        <p:tgtEl>
                                          <p:spTgt spid="91"/>
                                        </p:tgtEl>
                                        <p:attrNameLst>
                                          <p:attrName>ppt_w</p:attrName>
                                        </p:attrNameLst>
                                      </p:cBhvr>
                                      <p:tavLst>
                                        <p:tav tm="0">
                                          <p:val>
                                            <p:fltVal val="0"/>
                                          </p:val>
                                        </p:tav>
                                        <p:tav tm="100000">
                                          <p:val>
                                            <p:strVal val="#ppt_w"/>
                                          </p:val>
                                        </p:tav>
                                      </p:tavLst>
                                    </p:anim>
                                    <p:anim calcmode="lin" valueType="num">
                                      <p:cBhvr>
                                        <p:cTn id="113" dur="500" fill="hold"/>
                                        <p:tgtEl>
                                          <p:spTgt spid="91"/>
                                        </p:tgtEl>
                                        <p:attrNameLst>
                                          <p:attrName>ppt_h</p:attrName>
                                        </p:attrNameLst>
                                      </p:cBhvr>
                                      <p:tavLst>
                                        <p:tav tm="0">
                                          <p:val>
                                            <p:fltVal val="0"/>
                                          </p:val>
                                        </p:tav>
                                        <p:tav tm="100000">
                                          <p:val>
                                            <p:strVal val="#ppt_h"/>
                                          </p:val>
                                        </p:tav>
                                      </p:tavLst>
                                    </p:anim>
                                    <p:animEffect transition="in" filter="fade">
                                      <p:cBhvr>
                                        <p:cTn id="11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6" grpId="0"/>
      <p:bldP spid="79" grpId="0"/>
      <p:bldP spid="85" grpId="0"/>
      <p:bldP spid="86" grpId="0"/>
      <p:bldP spid="87" grpId="0"/>
      <p:bldP spid="88" grpId="0"/>
      <p:bldP spid="89" grpId="0"/>
      <p:bldP spid="90" grpId="0"/>
      <p:bldP spid="91" grpId="0"/>
      <p:bldP spid="9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4135701" y="1276351"/>
            <a:ext cx="4505671" cy="2972146"/>
          </a:xfrm>
          <a:prstGeom prst="rect">
            <a:avLst/>
          </a:prstGeom>
          <a:solidFill>
            <a:schemeClr val="tx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nip and Round Single Corner Rectangle 51"/>
          <p:cNvSpPr/>
          <p:nvPr/>
        </p:nvSpPr>
        <p:spPr>
          <a:xfrm>
            <a:off x="0" y="3064333"/>
            <a:ext cx="3505200" cy="922147"/>
          </a:xfrm>
          <a:prstGeom prst="snip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683731" y="2088370"/>
            <a:ext cx="1302030" cy="1302030"/>
          </a:xfrm>
          <a:prstGeom prst="ellipse">
            <a:avLst/>
          </a:prstGeom>
          <a:solidFill>
            <a:schemeClr val="bg1"/>
          </a:solid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7549" y="4314632"/>
            <a:ext cx="4579189" cy="264405"/>
          </a:xfrm>
          <a:prstGeom prst="rect">
            <a:avLst/>
          </a:prstGeom>
        </p:spPr>
      </p:pic>
      <p:grpSp>
        <p:nvGrpSpPr>
          <p:cNvPr id="8" name="Group 7"/>
          <p:cNvGrpSpPr/>
          <p:nvPr/>
        </p:nvGrpSpPr>
        <p:grpSpPr>
          <a:xfrm>
            <a:off x="332836" y="211454"/>
            <a:ext cx="3705764" cy="947757"/>
            <a:chOff x="209740" y="211454"/>
            <a:chExt cx="3705764" cy="947757"/>
          </a:xfrm>
        </p:grpSpPr>
        <p:sp>
          <p:nvSpPr>
            <p:cNvPr id="3" name="TextBox 2"/>
            <p:cNvSpPr txBox="1"/>
            <p:nvPr/>
          </p:nvSpPr>
          <p:spPr>
            <a:xfrm>
              <a:off x="209740" y="211454"/>
              <a:ext cx="3705764" cy="769441"/>
            </a:xfrm>
            <a:prstGeom prst="rect">
              <a:avLst/>
            </a:prstGeom>
            <a:noFill/>
          </p:spPr>
          <p:txBody>
            <a:bodyPr wrap="square" rtlCol="0">
              <a:spAutoFit/>
            </a:bodyPr>
            <a:lstStyle/>
            <a:p>
              <a:r>
                <a:rPr lang="en-US" sz="4400" dirty="0">
                  <a:solidFill>
                    <a:schemeClr val="accent1">
                      <a:lumMod val="50000"/>
                    </a:schemeClr>
                  </a:solidFill>
                  <a:latin typeface="Oswald" pitchFamily="50"/>
                </a:rPr>
                <a:t>SEO </a:t>
              </a:r>
              <a:r>
                <a:rPr lang="en-US" sz="4400" dirty="0" err="1">
                  <a:solidFill>
                    <a:schemeClr val="accent1">
                      <a:lumMod val="50000"/>
                    </a:schemeClr>
                  </a:solidFill>
                  <a:latin typeface="Oswald" pitchFamily="50"/>
                </a:rPr>
                <a:t>Infographic</a:t>
              </a:r>
              <a:endParaRPr lang="en-US" sz="4400" dirty="0">
                <a:solidFill>
                  <a:schemeClr val="accent1">
                    <a:lumMod val="50000"/>
                  </a:schemeClr>
                </a:solidFill>
                <a:latin typeface="Oswald" pitchFamily="50"/>
              </a:endParaRPr>
            </a:p>
          </p:txBody>
        </p:sp>
        <p:sp>
          <p:nvSpPr>
            <p:cNvPr id="51" name="TextBox 50"/>
            <p:cNvSpPr txBox="1"/>
            <p:nvPr/>
          </p:nvSpPr>
          <p:spPr>
            <a:xfrm>
              <a:off x="255759" y="923249"/>
              <a:ext cx="35835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SEO </a:t>
              </a:r>
              <a:r>
                <a:rPr lang="en-US" sz="1400" baseline="30000" dirty="0" err="1">
                  <a:solidFill>
                    <a:schemeClr val="accent1">
                      <a:lumMod val="75000"/>
                    </a:schemeClr>
                  </a:solidFill>
                  <a:latin typeface="Oswald" pitchFamily="50"/>
                </a:rPr>
                <a:t>Faqs</a:t>
              </a:r>
              <a:r>
                <a:rPr lang="en-US" sz="1400" baseline="30000" dirty="0">
                  <a:solidFill>
                    <a:schemeClr val="accent1">
                      <a:lumMod val="75000"/>
                    </a:schemeClr>
                  </a:solidFill>
                  <a:latin typeface="Oswald" pitchFamily="50"/>
                </a:rPr>
                <a:t> &amp; Guide For Business Growth</a:t>
              </a:r>
            </a:p>
          </p:txBody>
        </p:sp>
      </p:grpSp>
      <p:cxnSp>
        <p:nvCxnSpPr>
          <p:cNvPr id="26" name="Straight Connector 25"/>
          <p:cNvCxnSpPr/>
          <p:nvPr/>
        </p:nvCxnSpPr>
        <p:spPr>
          <a:xfrm>
            <a:off x="477052" y="1116081"/>
            <a:ext cx="8666948" cy="0"/>
          </a:xfrm>
          <a:prstGeom prst="line">
            <a:avLst/>
          </a:prstGeom>
          <a:ln w="19050" cap="sq">
            <a:solidFill>
              <a:schemeClr val="accent1">
                <a:lumMod val="75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911324" y="399936"/>
            <a:ext cx="601728" cy="534205"/>
            <a:chOff x="3227559" y="417188"/>
            <a:chExt cx="601728" cy="534205"/>
          </a:xfrm>
        </p:grpSpPr>
        <p:grpSp>
          <p:nvGrpSpPr>
            <p:cNvPr id="84" name="Group 83"/>
            <p:cNvGrpSpPr/>
            <p:nvPr/>
          </p:nvGrpSpPr>
          <p:grpSpPr>
            <a:xfrm>
              <a:off x="3276600" y="417188"/>
              <a:ext cx="526914" cy="468363"/>
              <a:chOff x="4258302" y="819150"/>
              <a:chExt cx="1366681" cy="1214812"/>
            </a:xfrm>
          </p:grpSpPr>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95" name="Oval 9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3227559" y="514350"/>
              <a:ext cx="601728" cy="437043"/>
            </a:xfrm>
            <a:prstGeom prst="rect">
              <a:avLst/>
            </a:prstGeom>
            <a:noFill/>
          </p:spPr>
          <p:txBody>
            <a:bodyPr wrap="square" rtlCol="0">
              <a:spAutoFit/>
            </a:bodyPr>
            <a:lstStyle/>
            <a:p>
              <a:pPr algn="ctr">
                <a:lnSpc>
                  <a:spcPct val="120000"/>
                </a:lnSpc>
              </a:pPr>
              <a:r>
                <a:rPr lang="en-US" sz="2800" baseline="30000" dirty="0">
                  <a:latin typeface="Times New Roman" pitchFamily="18" charset="0"/>
                  <a:cs typeface="Times New Roman" pitchFamily="18" charset="0"/>
                </a:rPr>
                <a:t>IV</a:t>
              </a:r>
            </a:p>
          </p:txBody>
        </p:sp>
      </p:grpSp>
      <p:sp>
        <p:nvSpPr>
          <p:cNvPr id="36" name="TextBox 35"/>
          <p:cNvSpPr txBox="1"/>
          <p:nvPr/>
        </p:nvSpPr>
        <p:spPr>
          <a:xfrm>
            <a:off x="381000" y="1366681"/>
            <a:ext cx="2590800" cy="830997"/>
          </a:xfrm>
          <a:prstGeom prst="rect">
            <a:avLst/>
          </a:prstGeom>
          <a:noFill/>
        </p:spPr>
        <p:txBody>
          <a:bodyPr wrap="square" rtlCol="0">
            <a:spAutoFit/>
          </a:bodyPr>
          <a:lstStyle/>
          <a:p>
            <a:r>
              <a:rPr lang="en-US" sz="3600" baseline="30000" dirty="0">
                <a:solidFill>
                  <a:schemeClr val="accent1">
                    <a:lumMod val="50000"/>
                  </a:schemeClr>
                </a:solidFill>
                <a:latin typeface="Oswald" pitchFamily="50"/>
              </a:rPr>
              <a:t>Content Marketing</a:t>
            </a:r>
          </a:p>
          <a:p>
            <a:r>
              <a:rPr lang="en-US" sz="3600" baseline="30000" dirty="0">
                <a:solidFill>
                  <a:schemeClr val="accent1">
                    <a:lumMod val="50000"/>
                  </a:schemeClr>
                </a:solidFill>
                <a:latin typeface="Oswald" pitchFamily="50"/>
              </a:rPr>
              <a:t>&amp; Linking</a:t>
            </a:r>
          </a:p>
        </p:txBody>
      </p:sp>
      <p:sp>
        <p:nvSpPr>
          <p:cNvPr id="92" name="TextBox 91"/>
          <p:cNvSpPr txBox="1"/>
          <p:nvPr/>
        </p:nvSpPr>
        <p:spPr>
          <a:xfrm>
            <a:off x="381000" y="3160543"/>
            <a:ext cx="2895599" cy="861774"/>
          </a:xfrm>
          <a:prstGeom prst="rect">
            <a:avLst/>
          </a:prstGeom>
          <a:noFill/>
        </p:spPr>
        <p:txBody>
          <a:bodyPr wrap="square" rtlCol="0">
            <a:spAutoFit/>
          </a:bodyPr>
          <a:lstStyle/>
          <a:p>
            <a:pPr algn="just">
              <a:lnSpc>
                <a:spcPct val="125000"/>
              </a:lnSpc>
            </a:pPr>
            <a:r>
              <a:rPr lang="en-US" sz="1500" b="1" baseline="30000" dirty="0">
                <a:solidFill>
                  <a:schemeClr val="accent1">
                    <a:lumMod val="75000"/>
                  </a:schemeClr>
                </a:solidFill>
                <a:latin typeface="Sansation" pitchFamily="2" charset="0"/>
              </a:rPr>
              <a:t>HEAVING GREAT CONTENT ON YOUR SITE SHOWS USERS AND SEARCH ENGINES THAT YOU ARE AN AUTHORITY IN YOUR INDUSTRY.</a:t>
            </a: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9680" y="1870830"/>
            <a:ext cx="348819" cy="34881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7385" y="2002617"/>
            <a:ext cx="356668" cy="356668"/>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14970" y="2336660"/>
            <a:ext cx="356668" cy="356668"/>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4970" y="2762882"/>
            <a:ext cx="356668" cy="356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65613" y="3108141"/>
            <a:ext cx="356668" cy="356668"/>
          </a:xfrm>
          <a:prstGeom prst="rect">
            <a:avLst/>
          </a:prstGeom>
        </p:spPr>
      </p:pic>
      <p:pic>
        <p:nvPicPr>
          <p:cNvPr id="43" name="Picture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68080" y="1995483"/>
            <a:ext cx="356668" cy="356668"/>
          </a:xfrm>
          <a:prstGeom prst="rect">
            <a:avLst/>
          </a:prstGeom>
        </p:spPr>
      </p:pic>
      <p:pic>
        <p:nvPicPr>
          <p:cNvPr id="44" name="Picture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13340" y="2333624"/>
            <a:ext cx="356668" cy="356668"/>
          </a:xfrm>
          <a:prstGeom prst="rect">
            <a:avLst/>
          </a:prstGeom>
        </p:spPr>
      </p:pic>
      <p:pic>
        <p:nvPicPr>
          <p:cNvPr id="45" name="Picture 4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15133" y="2762808"/>
            <a:ext cx="356668" cy="356668"/>
          </a:xfrm>
          <a:prstGeom prst="rect">
            <a:avLst/>
          </a:prstGeom>
        </p:spPr>
      </p:pic>
      <p:pic>
        <p:nvPicPr>
          <p:cNvPr id="46" name="Picture 4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71492" y="3112830"/>
            <a:ext cx="356668" cy="356668"/>
          </a:xfrm>
          <a:prstGeom prst="rect">
            <a:avLst/>
          </a:prstGeom>
        </p:spPr>
      </p:pic>
      <p:pic>
        <p:nvPicPr>
          <p:cNvPr id="47" name="Picture 4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67429" y="3248541"/>
            <a:ext cx="356668" cy="356668"/>
          </a:xfrm>
          <a:prstGeom prst="rect">
            <a:avLst/>
          </a:prstGeom>
        </p:spPr>
      </p:pic>
      <p:pic>
        <p:nvPicPr>
          <p:cNvPr id="48" name="Picture 4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43834" y="2335272"/>
            <a:ext cx="799869" cy="799869"/>
          </a:xfrm>
          <a:prstGeom prst="rect">
            <a:avLst/>
          </a:prstGeom>
          <a:noFill/>
        </p:spPr>
      </p:pic>
      <p:grpSp>
        <p:nvGrpSpPr>
          <p:cNvPr id="5" name="Group 4"/>
          <p:cNvGrpSpPr/>
          <p:nvPr/>
        </p:nvGrpSpPr>
        <p:grpSpPr>
          <a:xfrm>
            <a:off x="4073104" y="1358389"/>
            <a:ext cx="2336263" cy="444234"/>
            <a:chOff x="4073104" y="1358389"/>
            <a:chExt cx="2336263" cy="444234"/>
          </a:xfrm>
        </p:grpSpPr>
        <p:pic>
          <p:nvPicPr>
            <p:cNvPr id="6" name="Picture 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160164" y="1358389"/>
              <a:ext cx="2249203" cy="444234"/>
            </a:xfrm>
            <a:prstGeom prst="rect">
              <a:avLst/>
            </a:prstGeom>
          </p:spPr>
        </p:pic>
        <p:sp>
          <p:nvSpPr>
            <p:cNvPr id="66" name="TextBox 65"/>
            <p:cNvSpPr txBox="1"/>
            <p:nvPr/>
          </p:nvSpPr>
          <p:spPr>
            <a:xfrm>
              <a:off x="4073104" y="1412578"/>
              <a:ext cx="872446" cy="245580"/>
            </a:xfrm>
            <a:prstGeom prst="rect">
              <a:avLst/>
            </a:prstGeom>
            <a:noFill/>
          </p:spPr>
          <p:txBody>
            <a:bodyPr wrap="square" rtlCol="0">
              <a:spAutoFit/>
            </a:bodyPr>
            <a:lstStyle/>
            <a:p>
              <a:pPr>
                <a:lnSpc>
                  <a:spcPct val="125000"/>
                </a:lnSpc>
              </a:pPr>
              <a:r>
                <a:rPr lang="en-US" sz="1325" b="1" baseline="30000" dirty="0">
                  <a:latin typeface="Sansation" pitchFamily="2" charset="0"/>
                </a:rPr>
                <a:t>LINKBAIT</a:t>
              </a:r>
            </a:p>
          </p:txBody>
        </p:sp>
      </p:grpSp>
      <p:grpSp>
        <p:nvGrpSpPr>
          <p:cNvPr id="24" name="Group 23"/>
          <p:cNvGrpSpPr/>
          <p:nvPr/>
        </p:nvGrpSpPr>
        <p:grpSpPr>
          <a:xfrm>
            <a:off x="4073103" y="1681165"/>
            <a:ext cx="1914282" cy="284125"/>
            <a:chOff x="4073103" y="1681165"/>
            <a:chExt cx="1914282" cy="284125"/>
          </a:xfrm>
        </p:grpSpPr>
        <p:pic>
          <p:nvPicPr>
            <p:cNvPr id="7" name="Picture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160349" y="1681165"/>
              <a:ext cx="1827036" cy="271541"/>
            </a:xfrm>
            <a:prstGeom prst="rect">
              <a:avLst/>
            </a:prstGeom>
          </p:spPr>
        </p:pic>
        <p:sp>
          <p:nvSpPr>
            <p:cNvPr id="67" name="TextBox 66"/>
            <p:cNvSpPr txBox="1"/>
            <p:nvPr/>
          </p:nvSpPr>
          <p:spPr>
            <a:xfrm>
              <a:off x="4073103" y="1719710"/>
              <a:ext cx="1610627" cy="245580"/>
            </a:xfrm>
            <a:prstGeom prst="rect">
              <a:avLst/>
            </a:prstGeom>
            <a:noFill/>
          </p:spPr>
          <p:txBody>
            <a:bodyPr wrap="square" rtlCol="0">
              <a:spAutoFit/>
            </a:bodyPr>
            <a:lstStyle/>
            <a:p>
              <a:pPr>
                <a:lnSpc>
                  <a:spcPct val="125000"/>
                </a:lnSpc>
              </a:pPr>
              <a:r>
                <a:rPr lang="en-US" sz="1325" b="1" baseline="30000" dirty="0">
                  <a:latin typeface="Sansation" pitchFamily="2" charset="0"/>
                </a:rPr>
                <a:t>BLOG GUEST POSTING</a:t>
              </a:r>
            </a:p>
          </p:txBody>
        </p:sp>
      </p:grpSp>
      <p:grpSp>
        <p:nvGrpSpPr>
          <p:cNvPr id="27" name="Group 26"/>
          <p:cNvGrpSpPr/>
          <p:nvPr/>
        </p:nvGrpSpPr>
        <p:grpSpPr>
          <a:xfrm>
            <a:off x="4073103" y="2022738"/>
            <a:ext cx="1641896" cy="321814"/>
            <a:chOff x="4073103" y="2022738"/>
            <a:chExt cx="1641896" cy="321814"/>
          </a:xfrm>
        </p:grpSpPr>
        <p:pic>
          <p:nvPicPr>
            <p:cNvPr id="9" name="Picture 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160349" y="2022738"/>
              <a:ext cx="1554650" cy="278787"/>
            </a:xfrm>
            <a:prstGeom prst="rect">
              <a:avLst/>
            </a:prstGeom>
          </p:spPr>
        </p:pic>
        <p:sp>
          <p:nvSpPr>
            <p:cNvPr id="68" name="TextBox 67"/>
            <p:cNvSpPr txBox="1"/>
            <p:nvPr/>
          </p:nvSpPr>
          <p:spPr>
            <a:xfrm>
              <a:off x="4073103" y="2082301"/>
              <a:ext cx="1286775" cy="262251"/>
            </a:xfrm>
            <a:prstGeom prst="rect">
              <a:avLst/>
            </a:prstGeom>
            <a:noFill/>
          </p:spPr>
          <p:txBody>
            <a:bodyPr wrap="square" rtlCol="0">
              <a:spAutoFit/>
            </a:bodyPr>
            <a:lstStyle/>
            <a:p>
              <a:pPr>
                <a:lnSpc>
                  <a:spcPct val="125000"/>
                </a:lnSpc>
              </a:pPr>
              <a:r>
                <a:rPr lang="en-US" sz="1325" b="1" baseline="30000" dirty="0">
                  <a:latin typeface="Sansation" pitchFamily="2" charset="0"/>
                </a:rPr>
                <a:t>INTERNAL LINK</a:t>
              </a:r>
            </a:p>
          </p:txBody>
        </p:sp>
      </p:grpSp>
      <p:grpSp>
        <p:nvGrpSpPr>
          <p:cNvPr id="53" name="Group 52"/>
          <p:cNvGrpSpPr/>
          <p:nvPr/>
        </p:nvGrpSpPr>
        <p:grpSpPr>
          <a:xfrm>
            <a:off x="4073103" y="3156207"/>
            <a:ext cx="1620363" cy="320464"/>
            <a:chOff x="4073103" y="3156207"/>
            <a:chExt cx="1620363" cy="320464"/>
          </a:xfrm>
        </p:grpSpPr>
        <p:pic>
          <p:nvPicPr>
            <p:cNvPr id="11" name="Picture 1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160349" y="3156207"/>
              <a:ext cx="1533117" cy="270916"/>
            </a:xfrm>
            <a:prstGeom prst="rect">
              <a:avLst/>
            </a:prstGeom>
          </p:spPr>
        </p:pic>
        <p:sp>
          <p:nvSpPr>
            <p:cNvPr id="69" name="TextBox 68"/>
            <p:cNvSpPr txBox="1"/>
            <p:nvPr/>
          </p:nvSpPr>
          <p:spPr>
            <a:xfrm>
              <a:off x="4073103" y="3214420"/>
              <a:ext cx="1210575" cy="262251"/>
            </a:xfrm>
            <a:prstGeom prst="rect">
              <a:avLst/>
            </a:prstGeom>
            <a:noFill/>
          </p:spPr>
          <p:txBody>
            <a:bodyPr wrap="square" rtlCol="0">
              <a:spAutoFit/>
            </a:bodyPr>
            <a:lstStyle/>
            <a:p>
              <a:pPr>
                <a:lnSpc>
                  <a:spcPct val="125000"/>
                </a:lnSpc>
              </a:pPr>
              <a:r>
                <a:rPr lang="en-US" sz="1325" b="1" baseline="30000" dirty="0">
                  <a:latin typeface="Sansation" pitchFamily="2" charset="0"/>
                </a:rPr>
                <a:t>DIGITAL PR</a:t>
              </a:r>
            </a:p>
          </p:txBody>
        </p:sp>
      </p:grpSp>
      <p:grpSp>
        <p:nvGrpSpPr>
          <p:cNvPr id="55" name="Group 54"/>
          <p:cNvGrpSpPr/>
          <p:nvPr/>
        </p:nvGrpSpPr>
        <p:grpSpPr>
          <a:xfrm>
            <a:off x="4073103" y="3513305"/>
            <a:ext cx="1885021" cy="320775"/>
            <a:chOff x="4073103" y="3513305"/>
            <a:chExt cx="1885021" cy="320775"/>
          </a:xfrm>
        </p:grpSpPr>
        <p:pic>
          <p:nvPicPr>
            <p:cNvPr id="17" name="Picture 1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160350" y="3513305"/>
              <a:ext cx="1797774" cy="271926"/>
            </a:xfrm>
            <a:prstGeom prst="rect">
              <a:avLst/>
            </a:prstGeom>
          </p:spPr>
        </p:pic>
        <p:sp>
          <p:nvSpPr>
            <p:cNvPr id="70" name="TextBox 69"/>
            <p:cNvSpPr txBox="1"/>
            <p:nvPr/>
          </p:nvSpPr>
          <p:spPr>
            <a:xfrm>
              <a:off x="4073103" y="3588500"/>
              <a:ext cx="1610627" cy="245580"/>
            </a:xfrm>
            <a:prstGeom prst="rect">
              <a:avLst/>
            </a:prstGeom>
            <a:noFill/>
          </p:spPr>
          <p:txBody>
            <a:bodyPr wrap="square" rtlCol="0">
              <a:spAutoFit/>
            </a:bodyPr>
            <a:lstStyle/>
            <a:p>
              <a:pPr>
                <a:lnSpc>
                  <a:spcPct val="125000"/>
                </a:lnSpc>
              </a:pPr>
              <a:r>
                <a:rPr lang="en-US" sz="1250" b="1" baseline="30000" dirty="0">
                  <a:latin typeface="Sansation" pitchFamily="2" charset="0"/>
                </a:rPr>
                <a:t>TRADE ASSOCIAITIONS</a:t>
              </a:r>
            </a:p>
          </p:txBody>
        </p:sp>
      </p:grpSp>
      <p:grpSp>
        <p:nvGrpSpPr>
          <p:cNvPr id="54" name="Group 53"/>
          <p:cNvGrpSpPr/>
          <p:nvPr/>
        </p:nvGrpSpPr>
        <p:grpSpPr>
          <a:xfrm>
            <a:off x="6700794" y="1689125"/>
            <a:ext cx="1977251" cy="286555"/>
            <a:chOff x="6700794" y="1689125"/>
            <a:chExt cx="1977251" cy="286555"/>
          </a:xfrm>
        </p:grpSpPr>
        <p:pic>
          <p:nvPicPr>
            <p:cNvPr id="18" name="Picture 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700794" y="1689125"/>
              <a:ext cx="1922865" cy="271678"/>
            </a:xfrm>
            <a:prstGeom prst="rect">
              <a:avLst/>
            </a:prstGeom>
          </p:spPr>
        </p:pic>
        <p:sp>
          <p:nvSpPr>
            <p:cNvPr id="71" name="TextBox 70"/>
            <p:cNvSpPr txBox="1"/>
            <p:nvPr/>
          </p:nvSpPr>
          <p:spPr>
            <a:xfrm>
              <a:off x="7805599" y="1730100"/>
              <a:ext cx="872446" cy="245580"/>
            </a:xfrm>
            <a:prstGeom prst="rect">
              <a:avLst/>
            </a:prstGeom>
            <a:noFill/>
          </p:spPr>
          <p:txBody>
            <a:bodyPr wrap="square" rtlCol="0">
              <a:spAutoFit/>
            </a:bodyPr>
            <a:lstStyle/>
            <a:p>
              <a:pPr algn="r">
                <a:lnSpc>
                  <a:spcPct val="125000"/>
                </a:lnSpc>
              </a:pPr>
              <a:r>
                <a:rPr lang="en-US" sz="1325" b="1" baseline="30000" dirty="0">
                  <a:latin typeface="Sansation" pitchFamily="2" charset="0"/>
                </a:rPr>
                <a:t>DIRECTORY</a:t>
              </a:r>
            </a:p>
          </p:txBody>
        </p:sp>
      </p:grpSp>
      <p:grpSp>
        <p:nvGrpSpPr>
          <p:cNvPr id="56" name="Group 55"/>
          <p:cNvGrpSpPr/>
          <p:nvPr/>
        </p:nvGrpSpPr>
        <p:grpSpPr>
          <a:xfrm>
            <a:off x="6941756" y="2028824"/>
            <a:ext cx="1736290" cy="322633"/>
            <a:chOff x="6941756" y="2028824"/>
            <a:chExt cx="1736290" cy="322633"/>
          </a:xfrm>
        </p:grpSpPr>
        <p:pic>
          <p:nvPicPr>
            <p:cNvPr id="19" name="Picture 18"/>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941756" y="2028824"/>
              <a:ext cx="1681903" cy="292505"/>
            </a:xfrm>
            <a:prstGeom prst="rect">
              <a:avLst/>
            </a:prstGeom>
          </p:spPr>
        </p:pic>
        <p:sp>
          <p:nvSpPr>
            <p:cNvPr id="72" name="TextBox 71"/>
            <p:cNvSpPr txBox="1"/>
            <p:nvPr/>
          </p:nvSpPr>
          <p:spPr>
            <a:xfrm>
              <a:off x="7162800" y="2089206"/>
              <a:ext cx="1515246" cy="262251"/>
            </a:xfrm>
            <a:prstGeom prst="rect">
              <a:avLst/>
            </a:prstGeom>
            <a:noFill/>
          </p:spPr>
          <p:txBody>
            <a:bodyPr wrap="square" rtlCol="0">
              <a:spAutoFit/>
            </a:bodyPr>
            <a:lstStyle/>
            <a:p>
              <a:pPr algn="r">
                <a:lnSpc>
                  <a:spcPct val="125000"/>
                </a:lnSpc>
              </a:pPr>
              <a:r>
                <a:rPr lang="en-US" sz="1325" b="1" baseline="30000" dirty="0">
                  <a:latin typeface="Sansation" pitchFamily="2" charset="0"/>
                </a:rPr>
                <a:t>COMPETITOR ANALYSIS</a:t>
              </a:r>
            </a:p>
          </p:txBody>
        </p:sp>
      </p:grpSp>
      <p:grpSp>
        <p:nvGrpSpPr>
          <p:cNvPr id="28" name="Group 27"/>
          <p:cNvGrpSpPr/>
          <p:nvPr/>
        </p:nvGrpSpPr>
        <p:grpSpPr>
          <a:xfrm>
            <a:off x="6962511" y="3156207"/>
            <a:ext cx="1715535" cy="330524"/>
            <a:chOff x="6962511" y="3156207"/>
            <a:chExt cx="1715535" cy="330524"/>
          </a:xfrm>
        </p:grpSpPr>
        <p:pic>
          <p:nvPicPr>
            <p:cNvPr id="20" name="Picture 1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962511" y="3156207"/>
              <a:ext cx="1658075" cy="287084"/>
            </a:xfrm>
            <a:prstGeom prst="rect">
              <a:avLst/>
            </a:prstGeom>
          </p:spPr>
        </p:pic>
        <p:sp>
          <p:nvSpPr>
            <p:cNvPr id="73" name="TextBox 72"/>
            <p:cNvSpPr txBox="1"/>
            <p:nvPr/>
          </p:nvSpPr>
          <p:spPr>
            <a:xfrm>
              <a:off x="7315200" y="3224480"/>
              <a:ext cx="1362846" cy="262251"/>
            </a:xfrm>
            <a:prstGeom prst="rect">
              <a:avLst/>
            </a:prstGeom>
            <a:noFill/>
          </p:spPr>
          <p:txBody>
            <a:bodyPr wrap="square" rtlCol="0">
              <a:spAutoFit/>
            </a:bodyPr>
            <a:lstStyle/>
            <a:p>
              <a:pPr algn="r">
                <a:lnSpc>
                  <a:spcPct val="125000"/>
                </a:lnSpc>
              </a:pPr>
              <a:r>
                <a:rPr lang="en-US" sz="1325" b="1" baseline="30000" dirty="0">
                  <a:latin typeface="Sansation" pitchFamily="2" charset="0"/>
                </a:rPr>
                <a:t>PROFILE PAGES</a:t>
              </a:r>
            </a:p>
          </p:txBody>
        </p:sp>
      </p:grpSp>
      <p:grpSp>
        <p:nvGrpSpPr>
          <p:cNvPr id="25" name="Group 24"/>
          <p:cNvGrpSpPr/>
          <p:nvPr/>
        </p:nvGrpSpPr>
        <p:grpSpPr>
          <a:xfrm>
            <a:off x="6705600" y="3508602"/>
            <a:ext cx="1972446" cy="308226"/>
            <a:chOff x="6705600" y="3508602"/>
            <a:chExt cx="1972446" cy="308226"/>
          </a:xfrm>
        </p:grpSpPr>
        <p:pic>
          <p:nvPicPr>
            <p:cNvPr id="21" name="Picture 2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705600" y="3508602"/>
              <a:ext cx="1914985" cy="282277"/>
            </a:xfrm>
            <a:prstGeom prst="rect">
              <a:avLst/>
            </a:prstGeom>
          </p:spPr>
        </p:pic>
        <p:sp>
          <p:nvSpPr>
            <p:cNvPr id="74" name="TextBox 73"/>
            <p:cNvSpPr txBox="1"/>
            <p:nvPr/>
          </p:nvSpPr>
          <p:spPr>
            <a:xfrm>
              <a:off x="7034026" y="3571248"/>
              <a:ext cx="1644020" cy="245580"/>
            </a:xfrm>
            <a:prstGeom prst="rect">
              <a:avLst/>
            </a:prstGeom>
            <a:noFill/>
          </p:spPr>
          <p:txBody>
            <a:bodyPr wrap="square" rtlCol="0">
              <a:spAutoFit/>
            </a:bodyPr>
            <a:lstStyle/>
            <a:p>
              <a:pPr algn="r">
                <a:lnSpc>
                  <a:spcPct val="125000"/>
                </a:lnSpc>
              </a:pPr>
              <a:r>
                <a:rPr lang="en-US" sz="1325" b="1" baseline="30000" dirty="0">
                  <a:latin typeface="Sansation" pitchFamily="2" charset="0"/>
                </a:rPr>
                <a:t>BLOGGER REVIEWS</a:t>
              </a:r>
            </a:p>
          </p:txBody>
        </p:sp>
      </p:grpSp>
      <p:grpSp>
        <p:nvGrpSpPr>
          <p:cNvPr id="23" name="Group 22"/>
          <p:cNvGrpSpPr/>
          <p:nvPr/>
        </p:nvGrpSpPr>
        <p:grpSpPr>
          <a:xfrm>
            <a:off x="6272617" y="3660986"/>
            <a:ext cx="2405429" cy="487593"/>
            <a:chOff x="6272617" y="3660986"/>
            <a:chExt cx="2405429" cy="487593"/>
          </a:xfrm>
        </p:grpSpPr>
        <p:pic>
          <p:nvPicPr>
            <p:cNvPr id="22" name="Picture 2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272617" y="3660986"/>
              <a:ext cx="2347968" cy="452008"/>
            </a:xfrm>
            <a:prstGeom prst="rect">
              <a:avLst/>
            </a:prstGeom>
          </p:spPr>
        </p:pic>
        <p:sp>
          <p:nvSpPr>
            <p:cNvPr id="75" name="TextBox 74"/>
            <p:cNvSpPr txBox="1"/>
            <p:nvPr/>
          </p:nvSpPr>
          <p:spPr>
            <a:xfrm>
              <a:off x="7034026" y="3902999"/>
              <a:ext cx="1644020" cy="245580"/>
            </a:xfrm>
            <a:prstGeom prst="rect">
              <a:avLst/>
            </a:prstGeom>
            <a:noFill/>
          </p:spPr>
          <p:txBody>
            <a:bodyPr wrap="square" rtlCol="0">
              <a:spAutoFit/>
            </a:bodyPr>
            <a:lstStyle/>
            <a:p>
              <a:pPr algn="r">
                <a:lnSpc>
                  <a:spcPct val="125000"/>
                </a:lnSpc>
              </a:pPr>
              <a:r>
                <a:rPr lang="en-US" sz="1325" b="1" baseline="30000" dirty="0">
                  <a:latin typeface="Sansation" pitchFamily="2" charset="0"/>
                </a:rPr>
                <a:t>PRESS RELEASES</a:t>
              </a:r>
            </a:p>
          </p:txBody>
        </p:sp>
      </p:grpSp>
      <p:sp>
        <p:nvSpPr>
          <p:cNvPr id="78" name="TextBox 77"/>
          <p:cNvSpPr txBox="1"/>
          <p:nvPr/>
        </p:nvSpPr>
        <p:spPr>
          <a:xfrm>
            <a:off x="381000" y="2080347"/>
            <a:ext cx="2895599" cy="861774"/>
          </a:xfrm>
          <a:prstGeom prst="rect">
            <a:avLst/>
          </a:prstGeom>
          <a:noFill/>
        </p:spPr>
        <p:txBody>
          <a:bodyPr wrap="square" rtlCol="0">
            <a:spAutoFit/>
          </a:bodyPr>
          <a:lstStyle/>
          <a:p>
            <a:pPr algn="just">
              <a:lnSpc>
                <a:spcPct val="125000"/>
              </a:lnSpc>
            </a:pPr>
            <a:r>
              <a:rPr lang="en-US" sz="1500" b="1" baseline="30000" dirty="0">
                <a:solidFill>
                  <a:schemeClr val="accent1">
                    <a:lumMod val="75000"/>
                  </a:schemeClr>
                </a:solidFill>
                <a:latin typeface="Sansation" pitchFamily="2" charset="0"/>
              </a:rPr>
              <a:t>Digital marketing is important to your mix and getting a finely tuned strategy in place will increase and maximize the effectiveness of this channel.</a:t>
            </a:r>
          </a:p>
        </p:txBody>
      </p:sp>
      <p:grpSp>
        <p:nvGrpSpPr>
          <p:cNvPr id="76" name="Group 75"/>
          <p:cNvGrpSpPr/>
          <p:nvPr/>
        </p:nvGrpSpPr>
        <p:grpSpPr>
          <a:xfrm>
            <a:off x="192" y="4237715"/>
            <a:ext cx="8934264" cy="1229635"/>
            <a:chOff x="192" y="4237715"/>
            <a:chExt cx="8934264" cy="1229635"/>
          </a:xfrm>
        </p:grpSpPr>
        <p:sp>
          <p:nvSpPr>
            <p:cNvPr id="77" name="Oval 76"/>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82" name="TextBox 81"/>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83" name="TextBox 82"/>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85" name="TextBox 84"/>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86" name="Picture 8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87" name="Picture 8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grpSp>
    </p:spTree>
    <p:extLst>
      <p:ext uri="{BB962C8B-B14F-4D97-AF65-F5344CB8AC3E}">
        <p14:creationId xmlns:p14="http://schemas.microsoft.com/office/powerpoint/2010/main" val="1484578008"/>
      </p:ext>
    </p:extLst>
  </p:cSld>
  <p:clrMapOvr>
    <a:masterClrMapping/>
  </p:clrMapOvr>
  <mc:AlternateContent xmlns:mc="http://schemas.openxmlformats.org/markup-compatibility/2006" xmlns:p14="http://schemas.microsoft.com/office/powerpoint/2010/main">
    <mc:Choice Requires="p14">
      <p:transition spd="slow" p14:dur="1600" advTm="1771">
        <p14:conveyor dir="l"/>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1+#ppt_w/2"/>
                                          </p:val>
                                        </p:tav>
                                        <p:tav tm="100000">
                                          <p:val>
                                            <p:strVal val="#ppt_x"/>
                                          </p:val>
                                        </p:tav>
                                      </p:tavLst>
                                    </p:anim>
                                    <p:anim calcmode="lin" valueType="num">
                                      <p:cBhvr additive="base">
                                        <p:cTn id="18" dur="500" fill="hold"/>
                                        <p:tgtEl>
                                          <p:spTgt spid="2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500" fill="hold"/>
                                        <p:tgtEl>
                                          <p:spTgt spid="36"/>
                                        </p:tgtEl>
                                        <p:attrNameLst>
                                          <p:attrName>ppt_x</p:attrName>
                                        </p:attrNameLst>
                                      </p:cBhvr>
                                      <p:tavLst>
                                        <p:tav tm="0">
                                          <p:val>
                                            <p:strVal val="0-#ppt_w/2"/>
                                          </p:val>
                                        </p:tav>
                                        <p:tav tm="100000">
                                          <p:val>
                                            <p:strVal val="#ppt_x"/>
                                          </p:val>
                                        </p:tav>
                                      </p:tavLst>
                                    </p:anim>
                                    <p:anim calcmode="lin" valueType="num">
                                      <p:cBhvr additive="base">
                                        <p:cTn id="23" dur="500" fill="hold"/>
                                        <p:tgtEl>
                                          <p:spTgt spid="3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wipe(left)">
                                      <p:cBhvr>
                                        <p:cTn id="27" dur="500"/>
                                        <p:tgtEl>
                                          <p:spTgt spid="78"/>
                                        </p:tgtEl>
                                      </p:cBhvr>
                                    </p:animEffect>
                                  </p:childTnLst>
                                </p:cTn>
                              </p:par>
                            </p:childTnLst>
                          </p:cTn>
                        </p:par>
                        <p:par>
                          <p:cTn id="28" fill="hold">
                            <p:stCondLst>
                              <p:cond delay="2500"/>
                            </p:stCondLst>
                            <p:childTnLst>
                              <p:par>
                                <p:cTn id="29" presetID="14" presetClass="entr" presetSubtype="5"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randombar(vertical)">
                                      <p:cBhvr>
                                        <p:cTn id="31" dur="500"/>
                                        <p:tgtEl>
                                          <p:spTgt spid="52"/>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childTnLst>
                          </p:cTn>
                        </p:par>
                        <p:par>
                          <p:cTn id="36" fill="hold">
                            <p:stCondLst>
                              <p:cond delay="3500"/>
                            </p:stCondLst>
                            <p:childTnLst>
                              <p:par>
                                <p:cTn id="37" presetID="53" presetClass="entr" presetSubtype="16" fill="hold" grpId="0" nodeType="after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p:cTn id="39" dur="500" fill="hold"/>
                                        <p:tgtEl>
                                          <p:spTgt spid="50"/>
                                        </p:tgtEl>
                                        <p:attrNameLst>
                                          <p:attrName>ppt_w</p:attrName>
                                        </p:attrNameLst>
                                      </p:cBhvr>
                                      <p:tavLst>
                                        <p:tav tm="0">
                                          <p:val>
                                            <p:fltVal val="0"/>
                                          </p:val>
                                        </p:tav>
                                        <p:tav tm="100000">
                                          <p:val>
                                            <p:strVal val="#ppt_w"/>
                                          </p:val>
                                        </p:tav>
                                      </p:tavLst>
                                    </p:anim>
                                    <p:anim calcmode="lin" valueType="num">
                                      <p:cBhvr>
                                        <p:cTn id="40" dur="500" fill="hold"/>
                                        <p:tgtEl>
                                          <p:spTgt spid="50"/>
                                        </p:tgtEl>
                                        <p:attrNameLst>
                                          <p:attrName>ppt_h</p:attrName>
                                        </p:attrNameLst>
                                      </p:cBhvr>
                                      <p:tavLst>
                                        <p:tav tm="0">
                                          <p:val>
                                            <p:fltVal val="0"/>
                                          </p:val>
                                        </p:tav>
                                        <p:tav tm="100000">
                                          <p:val>
                                            <p:strVal val="#ppt_h"/>
                                          </p:val>
                                        </p:tav>
                                      </p:tavLst>
                                    </p:anim>
                                    <p:animEffect transition="in" filter="fade">
                                      <p:cBhvr>
                                        <p:cTn id="41" dur="500"/>
                                        <p:tgtEl>
                                          <p:spTgt spid="50"/>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p:cTn id="45" dur="500" fill="hold"/>
                                        <p:tgtEl>
                                          <p:spTgt spid="29"/>
                                        </p:tgtEl>
                                        <p:attrNameLst>
                                          <p:attrName>ppt_w</p:attrName>
                                        </p:attrNameLst>
                                      </p:cBhvr>
                                      <p:tavLst>
                                        <p:tav tm="0">
                                          <p:val>
                                            <p:fltVal val="0"/>
                                          </p:val>
                                        </p:tav>
                                        <p:tav tm="100000">
                                          <p:val>
                                            <p:strVal val="#ppt_w"/>
                                          </p:val>
                                        </p:tav>
                                      </p:tavLst>
                                    </p:anim>
                                    <p:anim calcmode="lin" valueType="num">
                                      <p:cBhvr>
                                        <p:cTn id="46" dur="500" fill="hold"/>
                                        <p:tgtEl>
                                          <p:spTgt spid="29"/>
                                        </p:tgtEl>
                                        <p:attrNameLst>
                                          <p:attrName>ppt_h</p:attrName>
                                        </p:attrNameLst>
                                      </p:cBhvr>
                                      <p:tavLst>
                                        <p:tav tm="0">
                                          <p:val>
                                            <p:fltVal val="0"/>
                                          </p:val>
                                        </p:tav>
                                        <p:tav tm="100000">
                                          <p:val>
                                            <p:strVal val="#ppt_h"/>
                                          </p:val>
                                        </p:tav>
                                      </p:tavLst>
                                    </p:anim>
                                    <p:animEffect transition="in" filter="fade">
                                      <p:cBhvr>
                                        <p:cTn id="47" dur="500"/>
                                        <p:tgtEl>
                                          <p:spTgt spid="29"/>
                                        </p:tgtEl>
                                      </p:cBhvr>
                                    </p:animEffect>
                                  </p:childTnLst>
                                </p:cTn>
                              </p:par>
                            </p:childTnLst>
                          </p:cTn>
                        </p:par>
                        <p:par>
                          <p:cTn id="48" fill="hold">
                            <p:stCondLst>
                              <p:cond delay="4500"/>
                            </p:stCondLst>
                            <p:childTnLst>
                              <p:par>
                                <p:cTn id="49" presetID="22" presetClass="entr" presetSubtype="2" fill="hold"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right)">
                                      <p:cBhvr>
                                        <p:cTn id="51" dur="500"/>
                                        <p:tgtEl>
                                          <p:spTgt spid="5"/>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childTnLst>
                          </p:cTn>
                        </p:par>
                        <p:par>
                          <p:cTn id="60" fill="hold">
                            <p:stCondLst>
                              <p:cond delay="6000"/>
                            </p:stCondLst>
                            <p:childTnLst>
                              <p:par>
                                <p:cTn id="61" presetID="53" presetClass="entr" presetSubtype="16" fill="hold" nodeType="afterEffect">
                                  <p:stCondLst>
                                    <p:cond delay="0"/>
                                  </p:stCondLst>
                                  <p:childTnLst>
                                    <p:set>
                                      <p:cBhvr>
                                        <p:cTn id="62" dur="1" fill="hold">
                                          <p:stCondLst>
                                            <p:cond delay="0"/>
                                          </p:stCondLst>
                                        </p:cTn>
                                        <p:tgtEl>
                                          <p:spTgt spid="47"/>
                                        </p:tgtEl>
                                        <p:attrNameLst>
                                          <p:attrName>style.visibility</p:attrName>
                                        </p:attrNameLst>
                                      </p:cBhvr>
                                      <p:to>
                                        <p:strVal val="visible"/>
                                      </p:to>
                                    </p:set>
                                    <p:anim calcmode="lin" valueType="num">
                                      <p:cBhvr>
                                        <p:cTn id="63" dur="500" fill="hold"/>
                                        <p:tgtEl>
                                          <p:spTgt spid="47"/>
                                        </p:tgtEl>
                                        <p:attrNameLst>
                                          <p:attrName>ppt_w</p:attrName>
                                        </p:attrNameLst>
                                      </p:cBhvr>
                                      <p:tavLst>
                                        <p:tav tm="0">
                                          <p:val>
                                            <p:fltVal val="0"/>
                                          </p:val>
                                        </p:tav>
                                        <p:tav tm="100000">
                                          <p:val>
                                            <p:strVal val="#ppt_w"/>
                                          </p:val>
                                        </p:tav>
                                      </p:tavLst>
                                    </p:anim>
                                    <p:anim calcmode="lin" valueType="num">
                                      <p:cBhvr>
                                        <p:cTn id="64" dur="500" fill="hold"/>
                                        <p:tgtEl>
                                          <p:spTgt spid="47"/>
                                        </p:tgtEl>
                                        <p:attrNameLst>
                                          <p:attrName>ppt_h</p:attrName>
                                        </p:attrNameLst>
                                      </p:cBhvr>
                                      <p:tavLst>
                                        <p:tav tm="0">
                                          <p:val>
                                            <p:fltVal val="0"/>
                                          </p:val>
                                        </p:tav>
                                        <p:tav tm="100000">
                                          <p:val>
                                            <p:strVal val="#ppt_h"/>
                                          </p:val>
                                        </p:tav>
                                      </p:tavLst>
                                    </p:anim>
                                    <p:animEffect transition="in" filter="fade">
                                      <p:cBhvr>
                                        <p:cTn id="65" dur="500"/>
                                        <p:tgtEl>
                                          <p:spTgt spid="47"/>
                                        </p:tgtEl>
                                      </p:cBhvr>
                                    </p:animEffect>
                                  </p:childTnLst>
                                </p:cTn>
                              </p:par>
                            </p:childTnLst>
                          </p:cTn>
                        </p:par>
                        <p:par>
                          <p:cTn id="66" fill="hold">
                            <p:stCondLst>
                              <p:cond delay="6500"/>
                            </p:stCondLst>
                            <p:childTnLst>
                              <p:par>
                                <p:cTn id="67" presetID="22" presetClass="entr" presetSubtype="8" fill="hold" nodeType="after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wipe(left)">
                                      <p:cBhvr>
                                        <p:cTn id="69" dur="500"/>
                                        <p:tgtEl>
                                          <p:spTgt spid="23"/>
                                        </p:tgtEl>
                                      </p:cBhvr>
                                    </p:animEffect>
                                  </p:childTnLst>
                                </p:cTn>
                              </p:par>
                            </p:childTnLst>
                          </p:cTn>
                        </p:par>
                        <p:par>
                          <p:cTn id="70" fill="hold">
                            <p:stCondLst>
                              <p:cond delay="7000"/>
                            </p:stCondLst>
                            <p:childTnLst>
                              <p:par>
                                <p:cTn id="71" presetID="53" presetClass="entr" presetSubtype="16" fill="hold"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Effect transition="in" filter="fade">
                                      <p:cBhvr>
                                        <p:cTn id="75" dur="500"/>
                                        <p:tgtEl>
                                          <p:spTgt spid="32"/>
                                        </p:tgtEl>
                                      </p:cBhvr>
                                    </p:animEffect>
                                  </p:childTnLst>
                                </p:cTn>
                              </p:par>
                            </p:childTnLst>
                          </p:cTn>
                        </p:par>
                        <p:par>
                          <p:cTn id="76" fill="hold">
                            <p:stCondLst>
                              <p:cond delay="7500"/>
                            </p:stCondLst>
                            <p:childTnLst>
                              <p:par>
                                <p:cTn id="77" presetID="22" presetClass="entr" presetSubtype="2" fill="hold"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right)">
                                      <p:cBhvr>
                                        <p:cTn id="79" dur="500"/>
                                        <p:tgtEl>
                                          <p:spTgt spid="24"/>
                                        </p:tgtEl>
                                      </p:cBhvr>
                                    </p:animEffect>
                                  </p:childTnLst>
                                </p:cTn>
                              </p:par>
                            </p:childTnLst>
                          </p:cTn>
                        </p:par>
                        <p:par>
                          <p:cTn id="80" fill="hold">
                            <p:stCondLst>
                              <p:cond delay="8000"/>
                            </p:stCondLst>
                            <p:childTnLst>
                              <p:par>
                                <p:cTn id="81" presetID="53" presetClass="entr" presetSubtype="16" fill="hold" nodeType="after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p:cTn id="83" dur="500" fill="hold"/>
                                        <p:tgtEl>
                                          <p:spTgt spid="46"/>
                                        </p:tgtEl>
                                        <p:attrNameLst>
                                          <p:attrName>ppt_w</p:attrName>
                                        </p:attrNameLst>
                                      </p:cBhvr>
                                      <p:tavLst>
                                        <p:tav tm="0">
                                          <p:val>
                                            <p:fltVal val="0"/>
                                          </p:val>
                                        </p:tav>
                                        <p:tav tm="100000">
                                          <p:val>
                                            <p:strVal val="#ppt_w"/>
                                          </p:val>
                                        </p:tav>
                                      </p:tavLst>
                                    </p:anim>
                                    <p:anim calcmode="lin" valueType="num">
                                      <p:cBhvr>
                                        <p:cTn id="84" dur="500" fill="hold"/>
                                        <p:tgtEl>
                                          <p:spTgt spid="46"/>
                                        </p:tgtEl>
                                        <p:attrNameLst>
                                          <p:attrName>ppt_h</p:attrName>
                                        </p:attrNameLst>
                                      </p:cBhvr>
                                      <p:tavLst>
                                        <p:tav tm="0">
                                          <p:val>
                                            <p:fltVal val="0"/>
                                          </p:val>
                                        </p:tav>
                                        <p:tav tm="100000">
                                          <p:val>
                                            <p:strVal val="#ppt_h"/>
                                          </p:val>
                                        </p:tav>
                                      </p:tavLst>
                                    </p:anim>
                                    <p:animEffect transition="in" filter="fade">
                                      <p:cBhvr>
                                        <p:cTn id="85" dur="500"/>
                                        <p:tgtEl>
                                          <p:spTgt spid="46"/>
                                        </p:tgtEl>
                                      </p:cBhvr>
                                    </p:animEffect>
                                  </p:childTnLst>
                                </p:cTn>
                              </p:par>
                            </p:childTnLst>
                          </p:cTn>
                        </p:par>
                        <p:par>
                          <p:cTn id="86" fill="hold">
                            <p:stCondLst>
                              <p:cond delay="8500"/>
                            </p:stCondLst>
                            <p:childTnLst>
                              <p:par>
                                <p:cTn id="87" presetID="22" presetClass="entr" presetSubtype="8" fill="hold" nodeType="after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wipe(left)">
                                      <p:cBhvr>
                                        <p:cTn id="89" dur="500"/>
                                        <p:tgtEl>
                                          <p:spTgt spid="25"/>
                                        </p:tgtEl>
                                      </p:cBhvr>
                                    </p:animEffect>
                                  </p:childTnLst>
                                </p:cTn>
                              </p:par>
                            </p:childTnLst>
                          </p:cTn>
                        </p:par>
                        <p:par>
                          <p:cTn id="90" fill="hold">
                            <p:stCondLst>
                              <p:cond delay="9000"/>
                            </p:stCondLst>
                            <p:childTnLst>
                              <p:par>
                                <p:cTn id="91" presetID="53" presetClass="entr" presetSubtype="16" fill="hold" nodeType="after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p:cTn id="93" dur="500" fill="hold"/>
                                        <p:tgtEl>
                                          <p:spTgt spid="37"/>
                                        </p:tgtEl>
                                        <p:attrNameLst>
                                          <p:attrName>ppt_w</p:attrName>
                                        </p:attrNameLst>
                                      </p:cBhvr>
                                      <p:tavLst>
                                        <p:tav tm="0">
                                          <p:val>
                                            <p:fltVal val="0"/>
                                          </p:val>
                                        </p:tav>
                                        <p:tav tm="100000">
                                          <p:val>
                                            <p:strVal val="#ppt_w"/>
                                          </p:val>
                                        </p:tav>
                                      </p:tavLst>
                                    </p:anim>
                                    <p:anim calcmode="lin" valueType="num">
                                      <p:cBhvr>
                                        <p:cTn id="94" dur="500" fill="hold"/>
                                        <p:tgtEl>
                                          <p:spTgt spid="37"/>
                                        </p:tgtEl>
                                        <p:attrNameLst>
                                          <p:attrName>ppt_h</p:attrName>
                                        </p:attrNameLst>
                                      </p:cBhvr>
                                      <p:tavLst>
                                        <p:tav tm="0">
                                          <p:val>
                                            <p:fltVal val="0"/>
                                          </p:val>
                                        </p:tav>
                                        <p:tav tm="100000">
                                          <p:val>
                                            <p:strVal val="#ppt_h"/>
                                          </p:val>
                                        </p:tav>
                                      </p:tavLst>
                                    </p:anim>
                                    <p:animEffect transition="in" filter="fade">
                                      <p:cBhvr>
                                        <p:cTn id="95" dur="500"/>
                                        <p:tgtEl>
                                          <p:spTgt spid="37"/>
                                        </p:tgtEl>
                                      </p:cBhvr>
                                    </p:animEffect>
                                  </p:childTnLst>
                                </p:cTn>
                              </p:par>
                            </p:childTnLst>
                          </p:cTn>
                        </p:par>
                        <p:par>
                          <p:cTn id="96" fill="hold">
                            <p:stCondLst>
                              <p:cond delay="9500"/>
                            </p:stCondLst>
                            <p:childTnLst>
                              <p:par>
                                <p:cTn id="97" presetID="22" presetClass="entr" presetSubtype="2" fill="hold" nodeType="after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wipe(right)">
                                      <p:cBhvr>
                                        <p:cTn id="99" dur="500"/>
                                        <p:tgtEl>
                                          <p:spTgt spid="27"/>
                                        </p:tgtEl>
                                      </p:cBhvr>
                                    </p:animEffect>
                                  </p:childTnLst>
                                </p:cTn>
                              </p:par>
                            </p:childTnLst>
                          </p:cTn>
                        </p:par>
                        <p:par>
                          <p:cTn id="100" fill="hold">
                            <p:stCondLst>
                              <p:cond delay="10000"/>
                            </p:stCondLst>
                            <p:childTnLst>
                              <p:par>
                                <p:cTn id="101" presetID="53" presetClass="entr" presetSubtype="16"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anim calcmode="lin" valueType="num">
                                      <p:cBhvr>
                                        <p:cTn id="103" dur="500" fill="hold"/>
                                        <p:tgtEl>
                                          <p:spTgt spid="45"/>
                                        </p:tgtEl>
                                        <p:attrNameLst>
                                          <p:attrName>ppt_w</p:attrName>
                                        </p:attrNameLst>
                                      </p:cBhvr>
                                      <p:tavLst>
                                        <p:tav tm="0">
                                          <p:val>
                                            <p:fltVal val="0"/>
                                          </p:val>
                                        </p:tav>
                                        <p:tav tm="100000">
                                          <p:val>
                                            <p:strVal val="#ppt_w"/>
                                          </p:val>
                                        </p:tav>
                                      </p:tavLst>
                                    </p:anim>
                                    <p:anim calcmode="lin" valueType="num">
                                      <p:cBhvr>
                                        <p:cTn id="104" dur="500" fill="hold"/>
                                        <p:tgtEl>
                                          <p:spTgt spid="45"/>
                                        </p:tgtEl>
                                        <p:attrNameLst>
                                          <p:attrName>ppt_h</p:attrName>
                                        </p:attrNameLst>
                                      </p:cBhvr>
                                      <p:tavLst>
                                        <p:tav tm="0">
                                          <p:val>
                                            <p:fltVal val="0"/>
                                          </p:val>
                                        </p:tav>
                                        <p:tav tm="100000">
                                          <p:val>
                                            <p:strVal val="#ppt_h"/>
                                          </p:val>
                                        </p:tav>
                                      </p:tavLst>
                                    </p:anim>
                                    <p:animEffect transition="in" filter="fade">
                                      <p:cBhvr>
                                        <p:cTn id="105" dur="500"/>
                                        <p:tgtEl>
                                          <p:spTgt spid="45"/>
                                        </p:tgtEl>
                                      </p:cBhvr>
                                    </p:animEffect>
                                  </p:childTnLst>
                                </p:cTn>
                              </p:par>
                            </p:childTnLst>
                          </p:cTn>
                        </p:par>
                        <p:par>
                          <p:cTn id="106" fill="hold">
                            <p:stCondLst>
                              <p:cond delay="10500"/>
                            </p:stCondLst>
                            <p:childTnLst>
                              <p:par>
                                <p:cTn id="107" presetID="22" presetClass="entr" presetSubtype="8" fill="hold" nodeType="after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wipe(left)">
                                      <p:cBhvr>
                                        <p:cTn id="109" dur="500"/>
                                        <p:tgtEl>
                                          <p:spTgt spid="28"/>
                                        </p:tgtEl>
                                      </p:cBhvr>
                                    </p:animEffect>
                                  </p:childTnLst>
                                </p:cTn>
                              </p:par>
                            </p:childTnLst>
                          </p:cTn>
                        </p:par>
                        <p:par>
                          <p:cTn id="110" fill="hold">
                            <p:stCondLst>
                              <p:cond delay="11000"/>
                            </p:stCondLst>
                            <p:childTnLst>
                              <p:par>
                                <p:cTn id="111" presetID="53" presetClass="entr" presetSubtype="16" fill="hold" nodeType="afterEffect">
                                  <p:stCondLst>
                                    <p:cond delay="0"/>
                                  </p:stCondLst>
                                  <p:childTnLst>
                                    <p:set>
                                      <p:cBhvr>
                                        <p:cTn id="112" dur="1" fill="hold">
                                          <p:stCondLst>
                                            <p:cond delay="0"/>
                                          </p:stCondLst>
                                        </p:cTn>
                                        <p:tgtEl>
                                          <p:spTgt spid="39"/>
                                        </p:tgtEl>
                                        <p:attrNameLst>
                                          <p:attrName>style.visibility</p:attrName>
                                        </p:attrNameLst>
                                      </p:cBhvr>
                                      <p:to>
                                        <p:strVal val="visible"/>
                                      </p:to>
                                    </p:set>
                                    <p:anim calcmode="lin" valueType="num">
                                      <p:cBhvr>
                                        <p:cTn id="113" dur="500" fill="hold"/>
                                        <p:tgtEl>
                                          <p:spTgt spid="39"/>
                                        </p:tgtEl>
                                        <p:attrNameLst>
                                          <p:attrName>ppt_w</p:attrName>
                                        </p:attrNameLst>
                                      </p:cBhvr>
                                      <p:tavLst>
                                        <p:tav tm="0">
                                          <p:val>
                                            <p:fltVal val="0"/>
                                          </p:val>
                                        </p:tav>
                                        <p:tav tm="100000">
                                          <p:val>
                                            <p:strVal val="#ppt_w"/>
                                          </p:val>
                                        </p:tav>
                                      </p:tavLst>
                                    </p:anim>
                                    <p:anim calcmode="lin" valueType="num">
                                      <p:cBhvr>
                                        <p:cTn id="114" dur="500" fill="hold"/>
                                        <p:tgtEl>
                                          <p:spTgt spid="39"/>
                                        </p:tgtEl>
                                        <p:attrNameLst>
                                          <p:attrName>ppt_h</p:attrName>
                                        </p:attrNameLst>
                                      </p:cBhvr>
                                      <p:tavLst>
                                        <p:tav tm="0">
                                          <p:val>
                                            <p:fltVal val="0"/>
                                          </p:val>
                                        </p:tav>
                                        <p:tav tm="100000">
                                          <p:val>
                                            <p:strVal val="#ppt_h"/>
                                          </p:val>
                                        </p:tav>
                                      </p:tavLst>
                                    </p:anim>
                                    <p:animEffect transition="in" filter="fade">
                                      <p:cBhvr>
                                        <p:cTn id="115" dur="500"/>
                                        <p:tgtEl>
                                          <p:spTgt spid="39"/>
                                        </p:tgtEl>
                                      </p:cBhvr>
                                    </p:animEffect>
                                  </p:childTnLst>
                                </p:cTn>
                              </p:par>
                            </p:childTnLst>
                          </p:cTn>
                        </p:par>
                        <p:par>
                          <p:cTn id="116" fill="hold">
                            <p:stCondLst>
                              <p:cond delay="11500"/>
                            </p:stCondLst>
                            <p:childTnLst>
                              <p:par>
                                <p:cTn id="117" presetID="22" presetClass="entr" presetSubtype="2" fill="hold" nodeType="afterEffect">
                                  <p:stCondLst>
                                    <p:cond delay="0"/>
                                  </p:stCondLst>
                                  <p:childTnLst>
                                    <p:set>
                                      <p:cBhvr>
                                        <p:cTn id="118" dur="1" fill="hold">
                                          <p:stCondLst>
                                            <p:cond delay="0"/>
                                          </p:stCondLst>
                                        </p:cTn>
                                        <p:tgtEl>
                                          <p:spTgt spid="53"/>
                                        </p:tgtEl>
                                        <p:attrNameLst>
                                          <p:attrName>style.visibility</p:attrName>
                                        </p:attrNameLst>
                                      </p:cBhvr>
                                      <p:to>
                                        <p:strVal val="visible"/>
                                      </p:to>
                                    </p:set>
                                    <p:animEffect transition="in" filter="wipe(right)">
                                      <p:cBhvr>
                                        <p:cTn id="119" dur="500"/>
                                        <p:tgtEl>
                                          <p:spTgt spid="53"/>
                                        </p:tgtEl>
                                      </p:cBhvr>
                                    </p:animEffect>
                                  </p:childTnLst>
                                </p:cTn>
                              </p:par>
                            </p:childTnLst>
                          </p:cTn>
                        </p:par>
                        <p:par>
                          <p:cTn id="120" fill="hold">
                            <p:stCondLst>
                              <p:cond delay="12000"/>
                            </p:stCondLst>
                            <p:childTnLst>
                              <p:par>
                                <p:cTn id="121" presetID="53" presetClass="entr" presetSubtype="16" fill="hold" nodeType="afterEffect">
                                  <p:stCondLst>
                                    <p:cond delay="0"/>
                                  </p:stCondLst>
                                  <p:childTnLst>
                                    <p:set>
                                      <p:cBhvr>
                                        <p:cTn id="122" dur="1" fill="hold">
                                          <p:stCondLst>
                                            <p:cond delay="0"/>
                                          </p:stCondLst>
                                        </p:cTn>
                                        <p:tgtEl>
                                          <p:spTgt spid="43"/>
                                        </p:tgtEl>
                                        <p:attrNameLst>
                                          <p:attrName>style.visibility</p:attrName>
                                        </p:attrNameLst>
                                      </p:cBhvr>
                                      <p:to>
                                        <p:strVal val="visible"/>
                                      </p:to>
                                    </p:set>
                                    <p:anim calcmode="lin" valueType="num">
                                      <p:cBhvr>
                                        <p:cTn id="123" dur="500" fill="hold"/>
                                        <p:tgtEl>
                                          <p:spTgt spid="43"/>
                                        </p:tgtEl>
                                        <p:attrNameLst>
                                          <p:attrName>ppt_w</p:attrName>
                                        </p:attrNameLst>
                                      </p:cBhvr>
                                      <p:tavLst>
                                        <p:tav tm="0">
                                          <p:val>
                                            <p:fltVal val="0"/>
                                          </p:val>
                                        </p:tav>
                                        <p:tav tm="100000">
                                          <p:val>
                                            <p:strVal val="#ppt_w"/>
                                          </p:val>
                                        </p:tav>
                                      </p:tavLst>
                                    </p:anim>
                                    <p:anim calcmode="lin" valueType="num">
                                      <p:cBhvr>
                                        <p:cTn id="124" dur="500" fill="hold"/>
                                        <p:tgtEl>
                                          <p:spTgt spid="43"/>
                                        </p:tgtEl>
                                        <p:attrNameLst>
                                          <p:attrName>ppt_h</p:attrName>
                                        </p:attrNameLst>
                                      </p:cBhvr>
                                      <p:tavLst>
                                        <p:tav tm="0">
                                          <p:val>
                                            <p:fltVal val="0"/>
                                          </p:val>
                                        </p:tav>
                                        <p:tav tm="100000">
                                          <p:val>
                                            <p:strVal val="#ppt_h"/>
                                          </p:val>
                                        </p:tav>
                                      </p:tavLst>
                                    </p:anim>
                                    <p:animEffect transition="in" filter="fade">
                                      <p:cBhvr>
                                        <p:cTn id="125" dur="500"/>
                                        <p:tgtEl>
                                          <p:spTgt spid="43"/>
                                        </p:tgtEl>
                                      </p:cBhvr>
                                    </p:animEffect>
                                  </p:childTnLst>
                                </p:cTn>
                              </p:par>
                            </p:childTnLst>
                          </p:cTn>
                        </p:par>
                        <p:par>
                          <p:cTn id="126" fill="hold">
                            <p:stCondLst>
                              <p:cond delay="12500"/>
                            </p:stCondLst>
                            <p:childTnLst>
                              <p:par>
                                <p:cTn id="127" presetID="22" presetClass="entr" presetSubtype="8" fill="hold" nodeType="afterEffect">
                                  <p:stCondLst>
                                    <p:cond delay="0"/>
                                  </p:stCondLst>
                                  <p:childTnLst>
                                    <p:set>
                                      <p:cBhvr>
                                        <p:cTn id="128" dur="1" fill="hold">
                                          <p:stCondLst>
                                            <p:cond delay="0"/>
                                          </p:stCondLst>
                                        </p:cTn>
                                        <p:tgtEl>
                                          <p:spTgt spid="54"/>
                                        </p:tgtEl>
                                        <p:attrNameLst>
                                          <p:attrName>style.visibility</p:attrName>
                                        </p:attrNameLst>
                                      </p:cBhvr>
                                      <p:to>
                                        <p:strVal val="visible"/>
                                      </p:to>
                                    </p:set>
                                    <p:animEffect transition="in" filter="wipe(left)">
                                      <p:cBhvr>
                                        <p:cTn id="129" dur="500"/>
                                        <p:tgtEl>
                                          <p:spTgt spid="54"/>
                                        </p:tgtEl>
                                      </p:cBhvr>
                                    </p:animEffect>
                                  </p:childTnLst>
                                </p:cTn>
                              </p:par>
                            </p:childTnLst>
                          </p:cTn>
                        </p:par>
                        <p:par>
                          <p:cTn id="130" fill="hold">
                            <p:stCondLst>
                              <p:cond delay="13000"/>
                            </p:stCondLst>
                            <p:childTnLst>
                              <p:par>
                                <p:cTn id="131" presetID="53" presetClass="entr" presetSubtype="16" fill="hold" nodeType="afterEffect">
                                  <p:stCondLst>
                                    <p:cond delay="0"/>
                                  </p:stCondLst>
                                  <p:childTnLst>
                                    <p:set>
                                      <p:cBhvr>
                                        <p:cTn id="132" dur="1" fill="hold">
                                          <p:stCondLst>
                                            <p:cond delay="0"/>
                                          </p:stCondLst>
                                        </p:cTn>
                                        <p:tgtEl>
                                          <p:spTgt spid="40"/>
                                        </p:tgtEl>
                                        <p:attrNameLst>
                                          <p:attrName>style.visibility</p:attrName>
                                        </p:attrNameLst>
                                      </p:cBhvr>
                                      <p:to>
                                        <p:strVal val="visible"/>
                                      </p:to>
                                    </p:set>
                                    <p:anim calcmode="lin" valueType="num">
                                      <p:cBhvr>
                                        <p:cTn id="133" dur="500" fill="hold"/>
                                        <p:tgtEl>
                                          <p:spTgt spid="40"/>
                                        </p:tgtEl>
                                        <p:attrNameLst>
                                          <p:attrName>ppt_w</p:attrName>
                                        </p:attrNameLst>
                                      </p:cBhvr>
                                      <p:tavLst>
                                        <p:tav tm="0">
                                          <p:val>
                                            <p:fltVal val="0"/>
                                          </p:val>
                                        </p:tav>
                                        <p:tav tm="100000">
                                          <p:val>
                                            <p:strVal val="#ppt_w"/>
                                          </p:val>
                                        </p:tav>
                                      </p:tavLst>
                                    </p:anim>
                                    <p:anim calcmode="lin" valueType="num">
                                      <p:cBhvr>
                                        <p:cTn id="134" dur="500" fill="hold"/>
                                        <p:tgtEl>
                                          <p:spTgt spid="40"/>
                                        </p:tgtEl>
                                        <p:attrNameLst>
                                          <p:attrName>ppt_h</p:attrName>
                                        </p:attrNameLst>
                                      </p:cBhvr>
                                      <p:tavLst>
                                        <p:tav tm="0">
                                          <p:val>
                                            <p:fltVal val="0"/>
                                          </p:val>
                                        </p:tav>
                                        <p:tav tm="100000">
                                          <p:val>
                                            <p:strVal val="#ppt_h"/>
                                          </p:val>
                                        </p:tav>
                                      </p:tavLst>
                                    </p:anim>
                                    <p:animEffect transition="in" filter="fade">
                                      <p:cBhvr>
                                        <p:cTn id="135" dur="500"/>
                                        <p:tgtEl>
                                          <p:spTgt spid="40"/>
                                        </p:tgtEl>
                                      </p:cBhvr>
                                    </p:animEffect>
                                  </p:childTnLst>
                                </p:cTn>
                              </p:par>
                            </p:childTnLst>
                          </p:cTn>
                        </p:par>
                        <p:par>
                          <p:cTn id="136" fill="hold">
                            <p:stCondLst>
                              <p:cond delay="13500"/>
                            </p:stCondLst>
                            <p:childTnLst>
                              <p:par>
                                <p:cTn id="137" presetID="22" presetClass="entr" presetSubtype="2" fill="hold" nodeType="afterEffect">
                                  <p:stCondLst>
                                    <p:cond delay="0"/>
                                  </p:stCondLst>
                                  <p:childTnLst>
                                    <p:set>
                                      <p:cBhvr>
                                        <p:cTn id="138" dur="1" fill="hold">
                                          <p:stCondLst>
                                            <p:cond delay="0"/>
                                          </p:stCondLst>
                                        </p:cTn>
                                        <p:tgtEl>
                                          <p:spTgt spid="55"/>
                                        </p:tgtEl>
                                        <p:attrNameLst>
                                          <p:attrName>style.visibility</p:attrName>
                                        </p:attrNameLst>
                                      </p:cBhvr>
                                      <p:to>
                                        <p:strVal val="visible"/>
                                      </p:to>
                                    </p:set>
                                    <p:animEffect transition="in" filter="wipe(right)">
                                      <p:cBhvr>
                                        <p:cTn id="139" dur="500"/>
                                        <p:tgtEl>
                                          <p:spTgt spid="55"/>
                                        </p:tgtEl>
                                      </p:cBhvr>
                                    </p:animEffect>
                                  </p:childTnLst>
                                </p:cTn>
                              </p:par>
                            </p:childTnLst>
                          </p:cTn>
                        </p:par>
                        <p:par>
                          <p:cTn id="140" fill="hold">
                            <p:stCondLst>
                              <p:cond delay="14000"/>
                            </p:stCondLst>
                            <p:childTnLst>
                              <p:par>
                                <p:cTn id="141" presetID="53" presetClass="entr" presetSubtype="16" fill="hold" nodeType="afterEffect">
                                  <p:stCondLst>
                                    <p:cond delay="0"/>
                                  </p:stCondLst>
                                  <p:childTnLst>
                                    <p:set>
                                      <p:cBhvr>
                                        <p:cTn id="142" dur="1" fill="hold">
                                          <p:stCondLst>
                                            <p:cond delay="0"/>
                                          </p:stCondLst>
                                        </p:cTn>
                                        <p:tgtEl>
                                          <p:spTgt spid="44"/>
                                        </p:tgtEl>
                                        <p:attrNameLst>
                                          <p:attrName>style.visibility</p:attrName>
                                        </p:attrNameLst>
                                      </p:cBhvr>
                                      <p:to>
                                        <p:strVal val="visible"/>
                                      </p:to>
                                    </p:set>
                                    <p:anim calcmode="lin" valueType="num">
                                      <p:cBhvr>
                                        <p:cTn id="143" dur="500" fill="hold"/>
                                        <p:tgtEl>
                                          <p:spTgt spid="44"/>
                                        </p:tgtEl>
                                        <p:attrNameLst>
                                          <p:attrName>ppt_w</p:attrName>
                                        </p:attrNameLst>
                                      </p:cBhvr>
                                      <p:tavLst>
                                        <p:tav tm="0">
                                          <p:val>
                                            <p:fltVal val="0"/>
                                          </p:val>
                                        </p:tav>
                                        <p:tav tm="100000">
                                          <p:val>
                                            <p:strVal val="#ppt_w"/>
                                          </p:val>
                                        </p:tav>
                                      </p:tavLst>
                                    </p:anim>
                                    <p:anim calcmode="lin" valueType="num">
                                      <p:cBhvr>
                                        <p:cTn id="144" dur="500" fill="hold"/>
                                        <p:tgtEl>
                                          <p:spTgt spid="44"/>
                                        </p:tgtEl>
                                        <p:attrNameLst>
                                          <p:attrName>ppt_h</p:attrName>
                                        </p:attrNameLst>
                                      </p:cBhvr>
                                      <p:tavLst>
                                        <p:tav tm="0">
                                          <p:val>
                                            <p:fltVal val="0"/>
                                          </p:val>
                                        </p:tav>
                                        <p:tav tm="100000">
                                          <p:val>
                                            <p:strVal val="#ppt_h"/>
                                          </p:val>
                                        </p:tav>
                                      </p:tavLst>
                                    </p:anim>
                                    <p:animEffect transition="in" filter="fade">
                                      <p:cBhvr>
                                        <p:cTn id="145" dur="500"/>
                                        <p:tgtEl>
                                          <p:spTgt spid="44"/>
                                        </p:tgtEl>
                                      </p:cBhvr>
                                    </p:animEffect>
                                  </p:childTnLst>
                                </p:cTn>
                              </p:par>
                            </p:childTnLst>
                          </p:cTn>
                        </p:par>
                        <p:par>
                          <p:cTn id="146" fill="hold">
                            <p:stCondLst>
                              <p:cond delay="14500"/>
                            </p:stCondLst>
                            <p:childTnLst>
                              <p:par>
                                <p:cTn id="147" presetID="22" presetClass="entr" presetSubtype="8" fill="hold" nodeType="afterEffect">
                                  <p:stCondLst>
                                    <p:cond delay="0"/>
                                  </p:stCondLst>
                                  <p:childTnLst>
                                    <p:set>
                                      <p:cBhvr>
                                        <p:cTn id="148" dur="1" fill="hold">
                                          <p:stCondLst>
                                            <p:cond delay="0"/>
                                          </p:stCondLst>
                                        </p:cTn>
                                        <p:tgtEl>
                                          <p:spTgt spid="56"/>
                                        </p:tgtEl>
                                        <p:attrNameLst>
                                          <p:attrName>style.visibility</p:attrName>
                                        </p:attrNameLst>
                                      </p:cBhvr>
                                      <p:to>
                                        <p:strVal val="visible"/>
                                      </p:to>
                                    </p:set>
                                    <p:animEffect transition="in" filter="wipe(left)">
                                      <p:cBhvr>
                                        <p:cTn id="14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2" grpId="0" animBg="1"/>
      <p:bldP spid="50" grpId="0" animBg="1"/>
      <p:bldP spid="36" grpId="0"/>
      <p:bldP spid="92" grpId="0"/>
      <p:bldP spid="7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nip Single Corner Rectangle 52"/>
          <p:cNvSpPr/>
          <p:nvPr/>
        </p:nvSpPr>
        <p:spPr>
          <a:xfrm flipH="1">
            <a:off x="7010399" y="1233676"/>
            <a:ext cx="2133598" cy="3052683"/>
          </a:xfrm>
          <a:prstGeom prst="snip1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5337" y="1235387"/>
            <a:ext cx="3550207" cy="3344422"/>
          </a:xfrm>
          <a:prstGeom prst="rect">
            <a:avLst/>
          </a:prstGeom>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9481" y="4629150"/>
            <a:ext cx="4579189" cy="264405"/>
          </a:xfrm>
          <a:prstGeom prst="rect">
            <a:avLst/>
          </a:prstGeom>
        </p:spPr>
      </p:pic>
      <p:grpSp>
        <p:nvGrpSpPr>
          <p:cNvPr id="8" name="Group 7"/>
          <p:cNvGrpSpPr/>
          <p:nvPr/>
        </p:nvGrpSpPr>
        <p:grpSpPr>
          <a:xfrm>
            <a:off x="332836" y="211454"/>
            <a:ext cx="3705764" cy="947757"/>
            <a:chOff x="209740" y="211454"/>
            <a:chExt cx="3705764" cy="947757"/>
          </a:xfrm>
        </p:grpSpPr>
        <p:sp>
          <p:nvSpPr>
            <p:cNvPr id="3" name="TextBox 2"/>
            <p:cNvSpPr txBox="1"/>
            <p:nvPr/>
          </p:nvSpPr>
          <p:spPr>
            <a:xfrm>
              <a:off x="209740" y="211454"/>
              <a:ext cx="3705764" cy="769441"/>
            </a:xfrm>
            <a:prstGeom prst="rect">
              <a:avLst/>
            </a:prstGeom>
            <a:noFill/>
          </p:spPr>
          <p:txBody>
            <a:bodyPr wrap="square" rtlCol="0">
              <a:spAutoFit/>
            </a:bodyPr>
            <a:lstStyle/>
            <a:p>
              <a:r>
                <a:rPr lang="en-US" sz="4400" dirty="0">
                  <a:solidFill>
                    <a:schemeClr val="accent1">
                      <a:lumMod val="50000"/>
                    </a:schemeClr>
                  </a:solidFill>
                  <a:latin typeface="Oswald" pitchFamily="50"/>
                </a:rPr>
                <a:t>SEO </a:t>
              </a:r>
              <a:r>
                <a:rPr lang="en-US" sz="4400" dirty="0" err="1">
                  <a:solidFill>
                    <a:schemeClr val="accent1">
                      <a:lumMod val="50000"/>
                    </a:schemeClr>
                  </a:solidFill>
                  <a:latin typeface="Oswald" pitchFamily="50"/>
                </a:rPr>
                <a:t>Infographic</a:t>
              </a:r>
              <a:endParaRPr lang="en-US" sz="4400" dirty="0">
                <a:solidFill>
                  <a:schemeClr val="accent1">
                    <a:lumMod val="50000"/>
                  </a:schemeClr>
                </a:solidFill>
                <a:latin typeface="Oswald" pitchFamily="50"/>
              </a:endParaRPr>
            </a:p>
          </p:txBody>
        </p:sp>
        <p:sp>
          <p:nvSpPr>
            <p:cNvPr id="51" name="TextBox 50"/>
            <p:cNvSpPr txBox="1"/>
            <p:nvPr/>
          </p:nvSpPr>
          <p:spPr>
            <a:xfrm>
              <a:off x="255759" y="923249"/>
              <a:ext cx="35835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SEO </a:t>
              </a:r>
              <a:r>
                <a:rPr lang="en-US" sz="1400" baseline="30000" dirty="0" err="1">
                  <a:solidFill>
                    <a:schemeClr val="accent1">
                      <a:lumMod val="75000"/>
                    </a:schemeClr>
                  </a:solidFill>
                  <a:latin typeface="Oswald" pitchFamily="50"/>
                </a:rPr>
                <a:t>Faqs</a:t>
              </a:r>
              <a:r>
                <a:rPr lang="en-US" sz="1400" baseline="30000" dirty="0">
                  <a:solidFill>
                    <a:schemeClr val="accent1">
                      <a:lumMod val="75000"/>
                    </a:schemeClr>
                  </a:solidFill>
                  <a:latin typeface="Oswald" pitchFamily="50"/>
                </a:rPr>
                <a:t> &amp; Guide For Business Growth</a:t>
              </a:r>
            </a:p>
          </p:txBody>
        </p:sp>
      </p:grpSp>
      <p:cxnSp>
        <p:nvCxnSpPr>
          <p:cNvPr id="26" name="Straight Connector 25"/>
          <p:cNvCxnSpPr/>
          <p:nvPr/>
        </p:nvCxnSpPr>
        <p:spPr>
          <a:xfrm>
            <a:off x="477052" y="1116081"/>
            <a:ext cx="8666948" cy="0"/>
          </a:xfrm>
          <a:prstGeom prst="line">
            <a:avLst/>
          </a:prstGeom>
          <a:ln w="19050" cap="sq">
            <a:solidFill>
              <a:schemeClr val="accent1">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911324" y="399936"/>
            <a:ext cx="601728" cy="504133"/>
            <a:chOff x="3227559" y="417188"/>
            <a:chExt cx="601728" cy="504133"/>
          </a:xfrm>
        </p:grpSpPr>
        <p:grpSp>
          <p:nvGrpSpPr>
            <p:cNvPr id="84" name="Group 83"/>
            <p:cNvGrpSpPr/>
            <p:nvPr/>
          </p:nvGrpSpPr>
          <p:grpSpPr>
            <a:xfrm>
              <a:off x="3276600" y="417188"/>
              <a:ext cx="526914" cy="468363"/>
              <a:chOff x="4258302" y="819150"/>
              <a:chExt cx="1366681" cy="1214812"/>
            </a:xfrm>
          </p:grpSpPr>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95" name="Oval 9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3227559" y="514350"/>
              <a:ext cx="601728" cy="406971"/>
            </a:xfrm>
            <a:prstGeom prst="rect">
              <a:avLst/>
            </a:prstGeom>
            <a:noFill/>
          </p:spPr>
          <p:txBody>
            <a:bodyPr wrap="square" rtlCol="0">
              <a:spAutoFit/>
            </a:bodyPr>
            <a:lstStyle/>
            <a:p>
              <a:pPr algn="ctr">
                <a:lnSpc>
                  <a:spcPct val="120000"/>
                </a:lnSpc>
              </a:pPr>
              <a:r>
                <a:rPr lang="en-US" sz="2800" baseline="30000" dirty="0">
                  <a:latin typeface="Times New Roman" pitchFamily="18" charset="0"/>
                  <a:cs typeface="Times New Roman" pitchFamily="18" charset="0"/>
                </a:rPr>
                <a:t>V</a:t>
              </a:r>
            </a:p>
          </p:txBody>
        </p:sp>
      </p:grpSp>
      <p:sp>
        <p:nvSpPr>
          <p:cNvPr id="36" name="TextBox 35"/>
          <p:cNvSpPr txBox="1"/>
          <p:nvPr/>
        </p:nvSpPr>
        <p:spPr>
          <a:xfrm>
            <a:off x="381000" y="1366681"/>
            <a:ext cx="2590800" cy="461665"/>
          </a:xfrm>
          <a:prstGeom prst="rect">
            <a:avLst/>
          </a:prstGeom>
          <a:noFill/>
        </p:spPr>
        <p:txBody>
          <a:bodyPr wrap="square" rtlCol="0">
            <a:spAutoFit/>
          </a:bodyPr>
          <a:lstStyle/>
          <a:p>
            <a:r>
              <a:rPr lang="en-US" sz="3600" baseline="30000" dirty="0">
                <a:solidFill>
                  <a:schemeClr val="accent1">
                    <a:lumMod val="50000"/>
                  </a:schemeClr>
                </a:solidFill>
                <a:latin typeface="Oswald" pitchFamily="50"/>
              </a:rPr>
              <a:t>SEO </a:t>
            </a:r>
            <a:r>
              <a:rPr lang="en-US" sz="3600" baseline="30000" dirty="0" err="1">
                <a:solidFill>
                  <a:schemeClr val="accent1">
                    <a:lumMod val="50000"/>
                  </a:schemeClr>
                </a:solidFill>
                <a:latin typeface="Oswald" pitchFamily="50"/>
              </a:rPr>
              <a:t>Trastics</a:t>
            </a:r>
            <a:endParaRPr lang="en-US" sz="3600" baseline="30000" dirty="0">
              <a:solidFill>
                <a:schemeClr val="accent1">
                  <a:lumMod val="50000"/>
                </a:schemeClr>
              </a:solidFill>
              <a:latin typeface="Oswald" pitchFamily="5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7730" y="1514767"/>
            <a:ext cx="1873230" cy="1285583"/>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9956" y="1342490"/>
            <a:ext cx="1858270" cy="1489888"/>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57730" y="3562350"/>
            <a:ext cx="1873229" cy="621669"/>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91723" y="3357375"/>
            <a:ext cx="1866503" cy="1043175"/>
          </a:xfrm>
          <a:prstGeom prst="rect">
            <a:avLst/>
          </a:prstGeom>
        </p:spPr>
      </p:pic>
      <p:sp>
        <p:nvSpPr>
          <p:cNvPr id="76" name="TextBox 75"/>
          <p:cNvSpPr txBox="1"/>
          <p:nvPr/>
        </p:nvSpPr>
        <p:spPr>
          <a:xfrm>
            <a:off x="2529152" y="1490661"/>
            <a:ext cx="1700215" cy="1405769"/>
          </a:xfrm>
          <a:prstGeom prst="rect">
            <a:avLst/>
          </a:prstGeom>
          <a:noFill/>
        </p:spPr>
        <p:txBody>
          <a:bodyPr wrap="square" rtlCol="0">
            <a:spAutoFit/>
          </a:bodyPr>
          <a:lstStyle/>
          <a:p>
            <a:pPr>
              <a:lnSpc>
                <a:spcPct val="194000"/>
              </a:lnSpc>
            </a:pPr>
            <a:r>
              <a:rPr lang="en-US" sz="1100" b="1" baseline="30000" dirty="0">
                <a:solidFill>
                  <a:schemeClr val="accent1">
                    <a:lumMod val="75000"/>
                  </a:schemeClr>
                </a:solidFill>
                <a:latin typeface="Sansation" pitchFamily="2" charset="0"/>
              </a:rPr>
              <a:t>SPAM REPORTING COMPETITORS</a:t>
            </a:r>
          </a:p>
          <a:p>
            <a:pPr>
              <a:lnSpc>
                <a:spcPct val="194000"/>
              </a:lnSpc>
            </a:pPr>
            <a:r>
              <a:rPr lang="en-US" sz="1100" b="1" baseline="30000" dirty="0">
                <a:solidFill>
                  <a:schemeClr val="accent1">
                    <a:lumMod val="75000"/>
                  </a:schemeClr>
                </a:solidFill>
                <a:latin typeface="Sansation" pitchFamily="2" charset="0"/>
              </a:rPr>
              <a:t>DMOZ/YAHOO DIRECTORY SUB.</a:t>
            </a:r>
          </a:p>
          <a:p>
            <a:pPr>
              <a:lnSpc>
                <a:spcPct val="194000"/>
              </a:lnSpc>
            </a:pPr>
            <a:r>
              <a:rPr lang="en-US" sz="1100" b="1" baseline="30000" dirty="0">
                <a:solidFill>
                  <a:schemeClr val="accent1">
                    <a:lumMod val="75000"/>
                  </a:schemeClr>
                </a:solidFill>
                <a:latin typeface="Sansation" pitchFamily="2" charset="0"/>
              </a:rPr>
              <a:t>WIKIPEDIA LINKS</a:t>
            </a:r>
          </a:p>
          <a:p>
            <a:pPr>
              <a:lnSpc>
                <a:spcPct val="194000"/>
              </a:lnSpc>
            </a:pPr>
            <a:r>
              <a:rPr lang="en-US" sz="1100" b="1" baseline="30000" dirty="0">
                <a:solidFill>
                  <a:schemeClr val="accent1">
                    <a:lumMod val="75000"/>
                  </a:schemeClr>
                </a:solidFill>
                <a:latin typeface="Sansation" pitchFamily="2" charset="0"/>
              </a:rPr>
              <a:t>PRESS RELEASE OPTIMIZATION</a:t>
            </a:r>
          </a:p>
          <a:p>
            <a:pPr>
              <a:lnSpc>
                <a:spcPct val="194000"/>
              </a:lnSpc>
            </a:pPr>
            <a:r>
              <a:rPr lang="en-US" sz="1100" b="1" baseline="30000" dirty="0">
                <a:solidFill>
                  <a:schemeClr val="accent1">
                    <a:lumMod val="75000"/>
                  </a:schemeClr>
                </a:solidFill>
                <a:latin typeface="Sansation" pitchFamily="2" charset="0"/>
              </a:rPr>
              <a:t>META KEYWORDS</a:t>
            </a:r>
          </a:p>
          <a:p>
            <a:pPr>
              <a:lnSpc>
                <a:spcPct val="194000"/>
              </a:lnSpc>
            </a:pPr>
            <a:r>
              <a:rPr lang="en-US" sz="1100" b="1" baseline="30000" dirty="0">
                <a:solidFill>
                  <a:schemeClr val="accent1">
                    <a:lumMod val="75000"/>
                  </a:schemeClr>
                </a:solidFill>
                <a:latin typeface="Sansation" pitchFamily="2" charset="0"/>
              </a:rPr>
              <a:t>SEARCH ENGING SUBMISSION</a:t>
            </a:r>
          </a:p>
        </p:txBody>
      </p:sp>
      <p:sp>
        <p:nvSpPr>
          <p:cNvPr id="77" name="TextBox 76"/>
          <p:cNvSpPr txBox="1"/>
          <p:nvPr/>
        </p:nvSpPr>
        <p:spPr>
          <a:xfrm>
            <a:off x="2529152" y="3537308"/>
            <a:ext cx="1797911" cy="749051"/>
          </a:xfrm>
          <a:prstGeom prst="rect">
            <a:avLst/>
          </a:prstGeom>
          <a:noFill/>
        </p:spPr>
        <p:txBody>
          <a:bodyPr wrap="square" rtlCol="0">
            <a:spAutoFit/>
          </a:bodyPr>
          <a:lstStyle/>
          <a:p>
            <a:pPr>
              <a:lnSpc>
                <a:spcPct val="194000"/>
              </a:lnSpc>
            </a:pPr>
            <a:r>
              <a:rPr lang="en-US" sz="1100" b="1" baseline="30000" dirty="0">
                <a:solidFill>
                  <a:schemeClr val="accent1">
                    <a:lumMod val="75000"/>
                  </a:schemeClr>
                </a:solidFill>
                <a:latin typeface="Sansation" pitchFamily="2" charset="0"/>
              </a:rPr>
              <a:t>RECIPROCAL LINK TRADING</a:t>
            </a:r>
          </a:p>
          <a:p>
            <a:pPr>
              <a:lnSpc>
                <a:spcPct val="194000"/>
              </a:lnSpc>
            </a:pPr>
            <a:r>
              <a:rPr lang="en-US" sz="1100" b="1" baseline="30000" dirty="0">
                <a:solidFill>
                  <a:schemeClr val="accent1">
                    <a:lumMod val="75000"/>
                  </a:schemeClr>
                </a:solidFill>
                <a:latin typeface="Sansation" pitchFamily="2" charset="0"/>
              </a:rPr>
              <a:t>AUTOMATED CONTENT GENERA.</a:t>
            </a:r>
          </a:p>
          <a:p>
            <a:pPr>
              <a:lnSpc>
                <a:spcPct val="194000"/>
              </a:lnSpc>
            </a:pPr>
            <a:r>
              <a:rPr lang="en-US" sz="1100" b="1" baseline="30000" dirty="0">
                <a:solidFill>
                  <a:schemeClr val="accent1">
                    <a:lumMod val="75000"/>
                  </a:schemeClr>
                </a:solidFill>
                <a:latin typeface="Sansation" pitchFamily="2" charset="0"/>
              </a:rPr>
              <a:t>KEYWORD STUFFING</a:t>
            </a:r>
          </a:p>
        </p:txBody>
      </p:sp>
      <p:sp>
        <p:nvSpPr>
          <p:cNvPr id="79" name="TextBox 78"/>
          <p:cNvSpPr txBox="1"/>
          <p:nvPr/>
        </p:nvSpPr>
        <p:spPr>
          <a:xfrm>
            <a:off x="4896115" y="1328743"/>
            <a:ext cx="1700215" cy="1595052"/>
          </a:xfrm>
          <a:prstGeom prst="rect">
            <a:avLst/>
          </a:prstGeom>
          <a:noFill/>
        </p:spPr>
        <p:txBody>
          <a:bodyPr wrap="square" rtlCol="0">
            <a:spAutoFit/>
          </a:bodyPr>
          <a:lstStyle/>
          <a:p>
            <a:pPr algn="r">
              <a:lnSpc>
                <a:spcPct val="155000"/>
              </a:lnSpc>
            </a:pPr>
            <a:r>
              <a:rPr lang="en-US" sz="1050" b="1" baseline="30000" dirty="0">
                <a:solidFill>
                  <a:schemeClr val="accent1">
                    <a:lumMod val="75000"/>
                  </a:schemeClr>
                </a:solidFill>
                <a:latin typeface="Sansation" pitchFamily="2" charset="0"/>
              </a:rPr>
              <a:t>XML SITEMAP CREATION</a:t>
            </a:r>
          </a:p>
          <a:p>
            <a:pPr algn="r">
              <a:lnSpc>
                <a:spcPct val="155000"/>
              </a:lnSpc>
            </a:pPr>
            <a:r>
              <a:rPr lang="en-US" sz="1050" b="1" baseline="30000" dirty="0">
                <a:solidFill>
                  <a:schemeClr val="accent1">
                    <a:lumMod val="75000"/>
                  </a:schemeClr>
                </a:solidFill>
                <a:latin typeface="Sansation" pitchFamily="2" charset="0"/>
              </a:rPr>
              <a:t>VERTICAL SEARCH TARGETING</a:t>
            </a:r>
          </a:p>
          <a:p>
            <a:pPr algn="r">
              <a:lnSpc>
                <a:spcPct val="155000"/>
              </a:lnSpc>
            </a:pPr>
            <a:r>
              <a:rPr lang="en-US" sz="1050" b="1" baseline="30000" dirty="0">
                <a:solidFill>
                  <a:schemeClr val="accent1">
                    <a:lumMod val="75000"/>
                  </a:schemeClr>
                </a:solidFill>
                <a:latin typeface="Sansation" pitchFamily="2" charset="0"/>
              </a:rPr>
              <a:t>INTERNAL LINK ARCHITECTURE</a:t>
            </a:r>
          </a:p>
          <a:p>
            <a:pPr algn="r">
              <a:lnSpc>
                <a:spcPct val="155000"/>
              </a:lnSpc>
            </a:pPr>
            <a:r>
              <a:rPr lang="en-US" sz="1050" b="1" baseline="30000" dirty="0">
                <a:solidFill>
                  <a:schemeClr val="accent1">
                    <a:lumMod val="75000"/>
                  </a:schemeClr>
                </a:solidFill>
                <a:latin typeface="Sansation" pitchFamily="2" charset="0"/>
              </a:rPr>
              <a:t>REWRITING DYNAMIC URLS</a:t>
            </a:r>
          </a:p>
          <a:p>
            <a:pPr algn="r">
              <a:lnSpc>
                <a:spcPct val="155000"/>
              </a:lnSpc>
            </a:pPr>
            <a:r>
              <a:rPr lang="en-US" sz="1050" b="1" baseline="30000" dirty="0">
                <a:solidFill>
                  <a:schemeClr val="accent1">
                    <a:lumMod val="75000"/>
                  </a:schemeClr>
                </a:solidFill>
                <a:latin typeface="Sansation" pitchFamily="2" charset="0"/>
              </a:rPr>
              <a:t>PAGE RANK SCULPTING</a:t>
            </a:r>
          </a:p>
          <a:p>
            <a:pPr algn="r">
              <a:lnSpc>
                <a:spcPct val="155000"/>
              </a:lnSpc>
            </a:pPr>
            <a:r>
              <a:rPr lang="en-US" sz="1050" b="1" baseline="30000" dirty="0">
                <a:solidFill>
                  <a:schemeClr val="accent1">
                    <a:lumMod val="75000"/>
                  </a:schemeClr>
                </a:solidFill>
                <a:latin typeface="Sansation" pitchFamily="2" charset="0"/>
              </a:rPr>
              <a:t>KEYWORD RESEARCH</a:t>
            </a:r>
          </a:p>
          <a:p>
            <a:pPr algn="r">
              <a:lnSpc>
                <a:spcPct val="155000"/>
              </a:lnSpc>
            </a:pPr>
            <a:r>
              <a:rPr lang="en-US" sz="1050" b="1" baseline="30000" dirty="0">
                <a:solidFill>
                  <a:schemeClr val="accent1">
                    <a:lumMod val="75000"/>
                  </a:schemeClr>
                </a:solidFill>
                <a:latin typeface="Sansation" pitchFamily="2" charset="0"/>
              </a:rPr>
              <a:t>ON-PAGE OPTIMIZATION</a:t>
            </a:r>
          </a:p>
          <a:p>
            <a:pPr algn="r">
              <a:lnSpc>
                <a:spcPct val="155000"/>
              </a:lnSpc>
            </a:pPr>
            <a:r>
              <a:rPr lang="en-US" sz="1050" b="1" baseline="30000" dirty="0">
                <a:solidFill>
                  <a:schemeClr val="accent1">
                    <a:lumMod val="75000"/>
                  </a:schemeClr>
                </a:solidFill>
                <a:latin typeface="Sansation" pitchFamily="2" charset="0"/>
              </a:rPr>
              <a:t>EMBEDDED WIDGETS AND BADGES</a:t>
            </a:r>
          </a:p>
          <a:p>
            <a:pPr algn="r">
              <a:lnSpc>
                <a:spcPct val="155000"/>
              </a:lnSpc>
            </a:pPr>
            <a:r>
              <a:rPr lang="en-US" sz="1050" b="1" baseline="30000" dirty="0">
                <a:solidFill>
                  <a:schemeClr val="accent1">
                    <a:lumMod val="75000"/>
                  </a:schemeClr>
                </a:solidFill>
                <a:latin typeface="Sansation" pitchFamily="2" charset="0"/>
              </a:rPr>
              <a:t>VIRAL CONTENT LINKBAIT</a:t>
            </a:r>
          </a:p>
        </p:txBody>
      </p:sp>
      <p:sp>
        <p:nvSpPr>
          <p:cNvPr id="81" name="TextBox 80"/>
          <p:cNvSpPr txBox="1"/>
          <p:nvPr/>
        </p:nvSpPr>
        <p:spPr>
          <a:xfrm>
            <a:off x="4798419" y="3324034"/>
            <a:ext cx="1797911" cy="1153586"/>
          </a:xfrm>
          <a:prstGeom prst="rect">
            <a:avLst/>
          </a:prstGeom>
          <a:noFill/>
        </p:spPr>
        <p:txBody>
          <a:bodyPr wrap="square" rtlCol="0">
            <a:spAutoFit/>
          </a:bodyPr>
          <a:lstStyle/>
          <a:p>
            <a:pPr algn="r">
              <a:lnSpc>
                <a:spcPct val="194000"/>
              </a:lnSpc>
            </a:pPr>
            <a:r>
              <a:rPr lang="en-US" sz="1075" b="1" baseline="30000" dirty="0">
                <a:solidFill>
                  <a:schemeClr val="accent1">
                    <a:lumMod val="75000"/>
                  </a:schemeClr>
                </a:solidFill>
                <a:latin typeface="Sansation" pitchFamily="2" charset="0"/>
              </a:rPr>
              <a:t>DO FOLLOW BLOG COMMENTS</a:t>
            </a:r>
          </a:p>
          <a:p>
            <a:pPr algn="r">
              <a:lnSpc>
                <a:spcPct val="194000"/>
              </a:lnSpc>
            </a:pPr>
            <a:r>
              <a:rPr lang="en-US" sz="1075" b="1" baseline="30000" dirty="0">
                <a:solidFill>
                  <a:schemeClr val="accent1">
                    <a:lumMod val="75000"/>
                  </a:schemeClr>
                </a:solidFill>
                <a:latin typeface="Sansation" pitchFamily="2" charset="0"/>
              </a:rPr>
              <a:t>PAID DIRECTORY LINK BUILDING</a:t>
            </a:r>
          </a:p>
          <a:p>
            <a:pPr algn="r">
              <a:lnSpc>
                <a:spcPct val="194000"/>
              </a:lnSpc>
            </a:pPr>
            <a:r>
              <a:rPr lang="en-US" sz="1075" b="1" baseline="30000" dirty="0">
                <a:solidFill>
                  <a:schemeClr val="accent1">
                    <a:lumMod val="75000"/>
                  </a:schemeClr>
                </a:solidFill>
                <a:latin typeface="Sansation" pitchFamily="2" charset="0"/>
              </a:rPr>
              <a:t>IP CLOAKING</a:t>
            </a:r>
          </a:p>
          <a:p>
            <a:pPr algn="r">
              <a:lnSpc>
                <a:spcPct val="194000"/>
              </a:lnSpc>
            </a:pPr>
            <a:r>
              <a:rPr lang="en-US" sz="1075" b="1" baseline="30000" dirty="0">
                <a:solidFill>
                  <a:schemeClr val="accent1">
                    <a:lumMod val="75000"/>
                  </a:schemeClr>
                </a:solidFill>
                <a:latin typeface="Sansation" pitchFamily="2" charset="0"/>
              </a:rPr>
              <a:t>INJECTED LINKS</a:t>
            </a:r>
          </a:p>
          <a:p>
            <a:pPr algn="r">
              <a:lnSpc>
                <a:spcPct val="194000"/>
              </a:lnSpc>
            </a:pPr>
            <a:r>
              <a:rPr lang="en-US" sz="1075" b="1" baseline="30000" dirty="0">
                <a:solidFill>
                  <a:schemeClr val="accent1">
                    <a:lumMod val="75000"/>
                  </a:schemeClr>
                </a:solidFill>
                <a:latin typeface="Sansation" pitchFamily="2" charset="0"/>
              </a:rPr>
              <a:t>PARASITE HOSTING</a:t>
            </a:r>
          </a:p>
        </p:txBody>
      </p:sp>
      <p:sp>
        <p:nvSpPr>
          <p:cNvPr id="82" name="TextBox 81"/>
          <p:cNvSpPr txBox="1"/>
          <p:nvPr/>
        </p:nvSpPr>
        <p:spPr>
          <a:xfrm>
            <a:off x="4171508" y="2950686"/>
            <a:ext cx="793162" cy="420628"/>
          </a:xfrm>
          <a:prstGeom prst="rect">
            <a:avLst/>
          </a:prstGeom>
          <a:noFill/>
        </p:spPr>
        <p:txBody>
          <a:bodyPr wrap="square" rtlCol="0">
            <a:spAutoFit/>
          </a:bodyPr>
          <a:lstStyle/>
          <a:p>
            <a:pPr algn="ctr"/>
            <a:r>
              <a:rPr lang="en-US" sz="1600" baseline="30000" dirty="0">
                <a:solidFill>
                  <a:schemeClr val="accent1">
                    <a:lumMod val="50000"/>
                  </a:schemeClr>
                </a:solidFill>
                <a:latin typeface="Oswald" pitchFamily="50"/>
              </a:rPr>
              <a:t>SEO</a:t>
            </a:r>
          </a:p>
          <a:p>
            <a:pPr algn="ctr"/>
            <a:r>
              <a:rPr lang="en-US" sz="1600" baseline="30000" dirty="0">
                <a:solidFill>
                  <a:schemeClr val="accent1">
                    <a:lumMod val="50000"/>
                  </a:schemeClr>
                </a:solidFill>
                <a:latin typeface="Oswald" pitchFamily="50"/>
              </a:rPr>
              <a:t>TRACTICS</a:t>
            </a:r>
          </a:p>
        </p:txBody>
      </p:sp>
      <p:sp>
        <p:nvSpPr>
          <p:cNvPr id="83" name="TextBox 82"/>
          <p:cNvSpPr txBox="1"/>
          <p:nvPr/>
        </p:nvSpPr>
        <p:spPr>
          <a:xfrm>
            <a:off x="3237492" y="3035006"/>
            <a:ext cx="793162" cy="225703"/>
          </a:xfrm>
          <a:prstGeom prst="rect">
            <a:avLst/>
          </a:prstGeom>
          <a:noFill/>
        </p:spPr>
        <p:txBody>
          <a:bodyPr wrap="square" rtlCol="0">
            <a:spAutoFit/>
          </a:bodyPr>
          <a:lstStyle/>
          <a:p>
            <a:pPr algn="ctr"/>
            <a:r>
              <a:rPr lang="en-US" sz="1300" baseline="30000" dirty="0">
                <a:solidFill>
                  <a:schemeClr val="tx2">
                    <a:lumMod val="20000"/>
                    <a:lumOff val="80000"/>
                  </a:schemeClr>
                </a:solidFill>
                <a:latin typeface="Oswald" pitchFamily="50"/>
              </a:rPr>
              <a:t>Low Value</a:t>
            </a:r>
          </a:p>
        </p:txBody>
      </p:sp>
      <p:sp>
        <p:nvSpPr>
          <p:cNvPr id="85" name="TextBox 84"/>
          <p:cNvSpPr txBox="1"/>
          <p:nvPr/>
        </p:nvSpPr>
        <p:spPr>
          <a:xfrm>
            <a:off x="5148530" y="3035006"/>
            <a:ext cx="793162" cy="225703"/>
          </a:xfrm>
          <a:prstGeom prst="rect">
            <a:avLst/>
          </a:prstGeom>
          <a:noFill/>
        </p:spPr>
        <p:txBody>
          <a:bodyPr wrap="square" rtlCol="0">
            <a:spAutoFit/>
          </a:bodyPr>
          <a:lstStyle/>
          <a:p>
            <a:pPr algn="ctr"/>
            <a:r>
              <a:rPr lang="en-US" sz="1300" baseline="30000" dirty="0">
                <a:solidFill>
                  <a:schemeClr val="tx2">
                    <a:lumMod val="20000"/>
                    <a:lumOff val="80000"/>
                  </a:schemeClr>
                </a:solidFill>
                <a:latin typeface="Oswald" pitchFamily="50"/>
              </a:rPr>
              <a:t>High Value</a:t>
            </a:r>
          </a:p>
        </p:txBody>
      </p:sp>
      <p:sp>
        <p:nvSpPr>
          <p:cNvPr id="86" name="TextBox 85"/>
          <p:cNvSpPr txBox="1"/>
          <p:nvPr/>
        </p:nvSpPr>
        <p:spPr>
          <a:xfrm rot="16200000">
            <a:off x="4293776" y="1988272"/>
            <a:ext cx="655505" cy="225703"/>
          </a:xfrm>
          <a:prstGeom prst="rect">
            <a:avLst/>
          </a:prstGeom>
          <a:noFill/>
        </p:spPr>
        <p:txBody>
          <a:bodyPr wrap="square" rtlCol="0">
            <a:spAutoFit/>
          </a:bodyPr>
          <a:lstStyle/>
          <a:p>
            <a:pPr algn="ctr"/>
            <a:r>
              <a:rPr lang="en-US" sz="1300" baseline="30000" dirty="0">
                <a:solidFill>
                  <a:schemeClr val="tx2">
                    <a:lumMod val="20000"/>
                    <a:lumOff val="80000"/>
                  </a:schemeClr>
                </a:solidFill>
                <a:latin typeface="Oswald" pitchFamily="50"/>
              </a:rPr>
              <a:t>White Hat</a:t>
            </a:r>
          </a:p>
        </p:txBody>
      </p:sp>
      <p:sp>
        <p:nvSpPr>
          <p:cNvPr id="87" name="TextBox 86"/>
          <p:cNvSpPr txBox="1"/>
          <p:nvPr/>
        </p:nvSpPr>
        <p:spPr>
          <a:xfrm rot="16200000">
            <a:off x="4293776" y="3921842"/>
            <a:ext cx="655505" cy="225703"/>
          </a:xfrm>
          <a:prstGeom prst="rect">
            <a:avLst/>
          </a:prstGeom>
          <a:noFill/>
        </p:spPr>
        <p:txBody>
          <a:bodyPr wrap="square" rtlCol="0">
            <a:spAutoFit/>
          </a:bodyPr>
          <a:lstStyle/>
          <a:p>
            <a:pPr algn="ctr"/>
            <a:r>
              <a:rPr lang="en-US" sz="1300" baseline="30000" dirty="0">
                <a:solidFill>
                  <a:schemeClr val="tx2">
                    <a:lumMod val="20000"/>
                    <a:lumOff val="80000"/>
                  </a:schemeClr>
                </a:solidFill>
                <a:latin typeface="Oswald" pitchFamily="50"/>
              </a:rPr>
              <a:t>Black Hat</a:t>
            </a:r>
          </a:p>
        </p:txBody>
      </p:sp>
      <p:sp>
        <p:nvSpPr>
          <p:cNvPr id="88" name="TextBox 87"/>
          <p:cNvSpPr txBox="1"/>
          <p:nvPr/>
        </p:nvSpPr>
        <p:spPr>
          <a:xfrm>
            <a:off x="381001" y="1675935"/>
            <a:ext cx="1804717" cy="2574103"/>
          </a:xfrm>
          <a:prstGeom prst="rect">
            <a:avLst/>
          </a:prstGeom>
          <a:noFill/>
        </p:spPr>
        <p:txBody>
          <a:bodyPr wrap="square" rtlCol="0">
            <a:spAutoFit/>
          </a:bodyPr>
          <a:lstStyle/>
          <a:p>
            <a:pPr algn="just">
              <a:lnSpc>
                <a:spcPct val="125000"/>
              </a:lnSpc>
            </a:pPr>
            <a:r>
              <a:rPr lang="en-US" sz="1500" b="1" baseline="30000" dirty="0">
                <a:solidFill>
                  <a:schemeClr val="accent1">
                    <a:lumMod val="75000"/>
                  </a:schemeClr>
                </a:solidFill>
                <a:latin typeface="Sansation" pitchFamily="2" charset="0"/>
              </a:rPr>
              <a:t>The more popular and important a site is, the more links from that site matter. A site like Wikipedia has literally 1000's of diverse sites linking to it, which means it's probably a popular and important site. To earn trust and authority with the engines, you'll need the help of other link partners. The more popular, the better.</a:t>
            </a:r>
          </a:p>
        </p:txBody>
      </p:sp>
      <p:sp>
        <p:nvSpPr>
          <p:cNvPr id="89" name="TextBox 88"/>
          <p:cNvSpPr txBox="1"/>
          <p:nvPr/>
        </p:nvSpPr>
        <p:spPr>
          <a:xfrm>
            <a:off x="7199770" y="1570306"/>
            <a:ext cx="1609730" cy="2593018"/>
          </a:xfrm>
          <a:prstGeom prst="rect">
            <a:avLst/>
          </a:prstGeom>
          <a:noFill/>
        </p:spPr>
        <p:txBody>
          <a:bodyPr wrap="square" rtlCol="0">
            <a:spAutoFit/>
          </a:bodyPr>
          <a:lstStyle/>
          <a:p>
            <a:pPr>
              <a:lnSpc>
                <a:spcPct val="125000"/>
              </a:lnSpc>
            </a:pPr>
            <a:r>
              <a:rPr lang="en-US" sz="1300" i="1" baseline="30000" dirty="0">
                <a:solidFill>
                  <a:schemeClr val="bg1"/>
                </a:solidFill>
                <a:latin typeface="Sansation" pitchFamily="2" charset="0"/>
              </a:rPr>
              <a:t>Spam links often go both ways. A website that links to spam is likely spam itself, and in turn often has many spam sites linking back to it. By looking at the totality of these links in aggregate, search engines can understand the "link neighborhood" your website exists in. Thus, it's wise to choose those sites you link to carefully and be equally selective with the sites you attempt to earn links from</a:t>
            </a:r>
          </a:p>
        </p:txBody>
      </p:sp>
      <p:grpSp>
        <p:nvGrpSpPr>
          <p:cNvPr id="44" name="Group 43"/>
          <p:cNvGrpSpPr/>
          <p:nvPr/>
        </p:nvGrpSpPr>
        <p:grpSpPr>
          <a:xfrm>
            <a:off x="192" y="4237715"/>
            <a:ext cx="8934264" cy="1229635"/>
            <a:chOff x="192" y="4237715"/>
            <a:chExt cx="8934264" cy="1229635"/>
          </a:xfrm>
        </p:grpSpPr>
        <p:sp>
          <p:nvSpPr>
            <p:cNvPr id="45" name="Oval 44"/>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49" name="TextBox 48"/>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50" name="TextBox 49"/>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52" name="TextBox 51"/>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54" name="Picture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grpSp>
    </p:spTree>
    <p:extLst>
      <p:ext uri="{BB962C8B-B14F-4D97-AF65-F5344CB8AC3E}">
        <p14:creationId xmlns:p14="http://schemas.microsoft.com/office/powerpoint/2010/main" val="934814516"/>
      </p:ext>
    </p:extLst>
  </p:cSld>
  <p:clrMapOvr>
    <a:masterClrMapping/>
  </p:clrMapOvr>
  <mc:AlternateContent xmlns:mc="http://schemas.openxmlformats.org/markup-compatibility/2006" xmlns:p14="http://schemas.microsoft.com/office/powerpoint/2010/main">
    <mc:Choice Requires="p14">
      <p:transition spd="slow" p14:dur="1600" advTm="1771">
        <p14:conveyor dir="r"/>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14" presetClass="entr" presetSubtype="5"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randombar(vertical)">
                                      <p:cBhvr>
                                        <p:cTn id="23" dur="500"/>
                                        <p:tgtEl>
                                          <p:spTgt spid="36"/>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wipe(up)">
                                      <p:cBhvr>
                                        <p:cTn id="27" dur="500"/>
                                        <p:tgtEl>
                                          <p:spTgt spid="8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par>
                          <p:cTn id="32" fill="hold">
                            <p:stCondLst>
                              <p:cond delay="3000"/>
                            </p:stCondLst>
                            <p:childTnLst>
                              <p:par>
                                <p:cTn id="33" presetID="16" presetClass="entr" presetSubtype="42" fill="hold" grpId="0" nodeType="afterEffect">
                                  <p:stCondLst>
                                    <p:cond delay="0"/>
                                  </p:stCondLst>
                                  <p:childTnLst>
                                    <p:set>
                                      <p:cBhvr>
                                        <p:cTn id="34" dur="1" fill="hold">
                                          <p:stCondLst>
                                            <p:cond delay="0"/>
                                          </p:stCondLst>
                                        </p:cTn>
                                        <p:tgtEl>
                                          <p:spTgt spid="89"/>
                                        </p:tgtEl>
                                        <p:attrNameLst>
                                          <p:attrName>style.visibility</p:attrName>
                                        </p:attrNameLst>
                                      </p:cBhvr>
                                      <p:to>
                                        <p:strVal val="visible"/>
                                      </p:to>
                                    </p:set>
                                    <p:animEffect transition="in" filter="barn(outHorizontal)">
                                      <p:cBhvr>
                                        <p:cTn id="35" dur="500"/>
                                        <p:tgtEl>
                                          <p:spTgt spid="89"/>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par>
                          <p:cTn id="46" fill="hold">
                            <p:stCondLst>
                              <p:cond delay="4500"/>
                            </p:stCondLst>
                            <p:childTnLst>
                              <p:par>
                                <p:cTn id="47" presetID="53" presetClass="entr" presetSubtype="16" fill="hold" grpId="0" nodeType="afterEffect">
                                  <p:stCondLst>
                                    <p:cond delay="0"/>
                                  </p:stCondLst>
                                  <p:childTnLst>
                                    <p:set>
                                      <p:cBhvr>
                                        <p:cTn id="48" dur="1" fill="hold">
                                          <p:stCondLst>
                                            <p:cond delay="0"/>
                                          </p:stCondLst>
                                        </p:cTn>
                                        <p:tgtEl>
                                          <p:spTgt spid="82"/>
                                        </p:tgtEl>
                                        <p:attrNameLst>
                                          <p:attrName>style.visibility</p:attrName>
                                        </p:attrNameLst>
                                      </p:cBhvr>
                                      <p:to>
                                        <p:strVal val="visible"/>
                                      </p:to>
                                    </p:set>
                                    <p:anim calcmode="lin" valueType="num">
                                      <p:cBhvr>
                                        <p:cTn id="49" dur="500" fill="hold"/>
                                        <p:tgtEl>
                                          <p:spTgt spid="82"/>
                                        </p:tgtEl>
                                        <p:attrNameLst>
                                          <p:attrName>ppt_w</p:attrName>
                                        </p:attrNameLst>
                                      </p:cBhvr>
                                      <p:tavLst>
                                        <p:tav tm="0">
                                          <p:val>
                                            <p:fltVal val="0"/>
                                          </p:val>
                                        </p:tav>
                                        <p:tav tm="100000">
                                          <p:val>
                                            <p:strVal val="#ppt_w"/>
                                          </p:val>
                                        </p:tav>
                                      </p:tavLst>
                                    </p:anim>
                                    <p:anim calcmode="lin" valueType="num">
                                      <p:cBhvr>
                                        <p:cTn id="50" dur="500" fill="hold"/>
                                        <p:tgtEl>
                                          <p:spTgt spid="82"/>
                                        </p:tgtEl>
                                        <p:attrNameLst>
                                          <p:attrName>ppt_h</p:attrName>
                                        </p:attrNameLst>
                                      </p:cBhvr>
                                      <p:tavLst>
                                        <p:tav tm="0">
                                          <p:val>
                                            <p:fltVal val="0"/>
                                          </p:val>
                                        </p:tav>
                                        <p:tav tm="100000">
                                          <p:val>
                                            <p:strVal val="#ppt_h"/>
                                          </p:val>
                                        </p:tav>
                                      </p:tavLst>
                                    </p:anim>
                                    <p:animEffect transition="in" filter="fade">
                                      <p:cBhvr>
                                        <p:cTn id="51" dur="500"/>
                                        <p:tgtEl>
                                          <p:spTgt spid="82"/>
                                        </p:tgtEl>
                                      </p:cBhvr>
                                    </p:animEffect>
                                  </p:childTnLst>
                                </p:cTn>
                              </p:par>
                            </p:childTnLst>
                          </p:cTn>
                        </p:par>
                        <p:par>
                          <p:cTn id="52" fill="hold">
                            <p:stCondLst>
                              <p:cond delay="5000"/>
                            </p:stCondLst>
                            <p:childTnLst>
                              <p:par>
                                <p:cTn id="53" presetID="22" presetClass="entr" presetSubtype="1"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up)">
                                      <p:cBhvr>
                                        <p:cTn id="55" dur="500"/>
                                        <p:tgtEl>
                                          <p:spTgt spid="24"/>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76"/>
                                        </p:tgtEl>
                                        <p:attrNameLst>
                                          <p:attrName>style.visibility</p:attrName>
                                        </p:attrNameLst>
                                      </p:cBhvr>
                                      <p:to>
                                        <p:strVal val="visible"/>
                                      </p:to>
                                    </p:set>
                                    <p:animEffect transition="in" filter="wipe(up)">
                                      <p:cBhvr>
                                        <p:cTn id="59" dur="500"/>
                                        <p:tgtEl>
                                          <p:spTgt spid="76"/>
                                        </p:tgtEl>
                                      </p:cBhvr>
                                    </p:animEffect>
                                  </p:childTnLst>
                                </p:cTn>
                              </p:par>
                            </p:childTnLst>
                          </p:cTn>
                        </p:par>
                        <p:par>
                          <p:cTn id="60" fill="hold">
                            <p:stCondLst>
                              <p:cond delay="6500"/>
                            </p:stCondLst>
                            <p:childTnLst>
                              <p:par>
                                <p:cTn id="61" presetID="22" presetClass="entr" presetSubtype="1"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up)">
                                      <p:cBhvr>
                                        <p:cTn id="63" dur="500"/>
                                        <p:tgtEl>
                                          <p:spTgt spid="25"/>
                                        </p:tgtEl>
                                      </p:cBhvr>
                                    </p:animEffect>
                                  </p:childTnLst>
                                </p:cTn>
                              </p:par>
                            </p:childTnLst>
                          </p:cTn>
                        </p:par>
                        <p:par>
                          <p:cTn id="64" fill="hold">
                            <p:stCondLst>
                              <p:cond delay="7000"/>
                            </p:stCondLst>
                            <p:childTnLst>
                              <p:par>
                                <p:cTn id="65" presetID="22" presetClass="entr" presetSubtype="1" fill="hold" grpId="0" nodeType="after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wipe(up)">
                                      <p:cBhvr>
                                        <p:cTn id="67" dur="500"/>
                                        <p:tgtEl>
                                          <p:spTgt spid="79"/>
                                        </p:tgtEl>
                                      </p:cBhvr>
                                    </p:animEffect>
                                  </p:childTnLst>
                                </p:cTn>
                              </p:par>
                            </p:childTnLst>
                          </p:cTn>
                        </p:par>
                        <p:par>
                          <p:cTn id="68" fill="hold">
                            <p:stCondLst>
                              <p:cond delay="7500"/>
                            </p:stCondLst>
                            <p:childTnLst>
                              <p:par>
                                <p:cTn id="69" presetID="22" presetClass="entr" presetSubtype="4" fill="hold" nodeType="after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down)">
                                      <p:cBhvr>
                                        <p:cTn id="71" dur="500"/>
                                        <p:tgtEl>
                                          <p:spTgt spid="27"/>
                                        </p:tgtEl>
                                      </p:cBhvr>
                                    </p:animEffect>
                                  </p:childTnLst>
                                </p:cTn>
                              </p:par>
                            </p:childTnLst>
                          </p:cTn>
                        </p:par>
                        <p:par>
                          <p:cTn id="72" fill="hold">
                            <p:stCondLst>
                              <p:cond delay="8000"/>
                            </p:stCondLst>
                            <p:childTnLst>
                              <p:par>
                                <p:cTn id="73" presetID="22" presetClass="entr" presetSubtype="4" fill="hold" grpId="0" nodeType="after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wipe(down)">
                                      <p:cBhvr>
                                        <p:cTn id="75" dur="500"/>
                                        <p:tgtEl>
                                          <p:spTgt spid="77"/>
                                        </p:tgtEl>
                                      </p:cBhvr>
                                    </p:animEffect>
                                  </p:childTnLst>
                                </p:cTn>
                              </p:par>
                            </p:childTnLst>
                          </p:cTn>
                        </p:par>
                        <p:par>
                          <p:cTn id="76" fill="hold">
                            <p:stCondLst>
                              <p:cond delay="8500"/>
                            </p:stCondLst>
                            <p:childTnLst>
                              <p:par>
                                <p:cTn id="77" presetID="22" presetClass="entr" presetSubtype="4" fill="hold"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down)">
                                      <p:cBhvr>
                                        <p:cTn id="79" dur="500"/>
                                        <p:tgtEl>
                                          <p:spTgt spid="28"/>
                                        </p:tgtEl>
                                      </p:cBhvr>
                                    </p:animEffect>
                                  </p:childTnLst>
                                </p:cTn>
                              </p:par>
                            </p:childTnLst>
                          </p:cTn>
                        </p:par>
                        <p:par>
                          <p:cTn id="80" fill="hold">
                            <p:stCondLst>
                              <p:cond delay="9000"/>
                            </p:stCondLst>
                            <p:childTnLst>
                              <p:par>
                                <p:cTn id="81" presetID="22" presetClass="entr" presetSubtype="4" fill="hold" grpId="0" nodeType="after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down)">
                                      <p:cBhvr>
                                        <p:cTn id="83"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36" grpId="0"/>
      <p:bldP spid="76" grpId="0"/>
      <p:bldP spid="77" grpId="0"/>
      <p:bldP spid="79" grpId="0"/>
      <p:bldP spid="81" grpId="0"/>
      <p:bldP spid="82" grpId="0"/>
      <p:bldP spid="88" grpId="0"/>
      <p:bldP spid="8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9172" y="1719227"/>
            <a:ext cx="3476763" cy="2181346"/>
          </a:xfrm>
          <a:prstGeom prst="rect">
            <a:avLst/>
          </a:prstGeom>
        </p:spPr>
      </p:pic>
      <p:grpSp>
        <p:nvGrpSpPr>
          <p:cNvPr id="130" name="Group 129"/>
          <p:cNvGrpSpPr/>
          <p:nvPr/>
        </p:nvGrpSpPr>
        <p:grpSpPr>
          <a:xfrm>
            <a:off x="4333346" y="2788432"/>
            <a:ext cx="772054" cy="992992"/>
            <a:chOff x="4333346" y="1809750"/>
            <a:chExt cx="772054" cy="914400"/>
          </a:xfrm>
        </p:grpSpPr>
        <p:cxnSp>
          <p:nvCxnSpPr>
            <p:cNvPr id="131" name="Straight Connector 130"/>
            <p:cNvCxnSpPr/>
            <p:nvPr/>
          </p:nvCxnSpPr>
          <p:spPr>
            <a:xfrm>
              <a:off x="4364834" y="2490788"/>
              <a:ext cx="740566"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2" name="Group 131"/>
            <p:cNvGrpSpPr/>
            <p:nvPr/>
          </p:nvGrpSpPr>
          <p:grpSpPr>
            <a:xfrm>
              <a:off x="4333346" y="1809750"/>
              <a:ext cx="611212" cy="914400"/>
              <a:chOff x="4333346" y="1809750"/>
              <a:chExt cx="611212" cy="914400"/>
            </a:xfrm>
          </p:grpSpPr>
          <p:pic>
            <p:nvPicPr>
              <p:cNvPr id="133" name="Picture 1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65470" y="1809750"/>
                <a:ext cx="155855" cy="677733"/>
              </a:xfrm>
              <a:prstGeom prst="rect">
                <a:avLst/>
              </a:prstGeom>
            </p:spPr>
          </p:pic>
          <p:cxnSp>
            <p:nvCxnSpPr>
              <p:cNvPr id="134" name="Straight Connector 133"/>
              <p:cNvCxnSpPr/>
              <p:nvPr/>
            </p:nvCxnSpPr>
            <p:spPr>
              <a:xfrm>
                <a:off x="4714253" y="2495550"/>
                <a:ext cx="0" cy="2286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4502948" y="2491319"/>
                <a:ext cx="207166" cy="20187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737392" y="2491319"/>
                <a:ext cx="207166" cy="20187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8" name="Oval 137"/>
              <p:cNvSpPr/>
              <p:nvPr/>
            </p:nvSpPr>
            <p:spPr>
              <a:xfrm>
                <a:off x="4333346" y="2459297"/>
                <a:ext cx="62975" cy="62975"/>
              </a:xfrm>
              <a:prstGeom prst="ellipse">
                <a:avLst/>
              </a:prstGeom>
              <a:solidFill>
                <a:schemeClr val="accent1">
                  <a:lumMod val="50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4682766" y="2459297"/>
                <a:ext cx="62975" cy="62975"/>
              </a:xfrm>
              <a:prstGeom prst="ellipse">
                <a:avLst/>
              </a:prstGeom>
              <a:solidFill>
                <a:schemeClr val="accent1">
                  <a:lumMod val="50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4" name="TextBox 183"/>
          <p:cNvSpPr txBox="1"/>
          <p:nvPr/>
        </p:nvSpPr>
        <p:spPr>
          <a:xfrm>
            <a:off x="4318397" y="2862395"/>
            <a:ext cx="817502" cy="697627"/>
          </a:xfrm>
          <a:prstGeom prst="rect">
            <a:avLst/>
          </a:prstGeom>
          <a:noFill/>
        </p:spPr>
        <p:txBody>
          <a:bodyPr wrap="square" rtlCol="0">
            <a:spAutoFit/>
          </a:bodyPr>
          <a:lstStyle/>
          <a:p>
            <a:pPr algn="ctr"/>
            <a:r>
              <a:rPr lang="en-US" sz="900" b="1" baseline="30000" dirty="0">
                <a:solidFill>
                  <a:schemeClr val="accent1">
                    <a:lumMod val="50000"/>
                  </a:schemeClr>
                </a:solidFill>
                <a:latin typeface="Sansation" pitchFamily="2" charset="0"/>
              </a:rPr>
              <a:t>500,000,000 UNIQUE VISITORS</a:t>
            </a:r>
          </a:p>
          <a:p>
            <a:pPr algn="ctr"/>
            <a:r>
              <a:rPr lang="en-US" sz="800" b="1" baseline="30000" dirty="0">
                <a:solidFill>
                  <a:schemeClr val="accent1">
                    <a:lumMod val="75000"/>
                  </a:schemeClr>
                </a:solidFill>
                <a:latin typeface="Sansation" pitchFamily="2" charset="0"/>
              </a:rPr>
              <a:t>DIGG USERS SUBMIT STORY TO REDDIT, MAKES FRON PAGE</a:t>
            </a:r>
          </a:p>
        </p:txBody>
      </p:sp>
      <p:sp>
        <p:nvSpPr>
          <p:cNvPr id="194" name="Snip Single Corner Rectangle 193"/>
          <p:cNvSpPr/>
          <p:nvPr/>
        </p:nvSpPr>
        <p:spPr>
          <a:xfrm>
            <a:off x="0" y="2081480"/>
            <a:ext cx="2583611" cy="526734"/>
          </a:xfrm>
          <a:prstGeom prst="snip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83611" y="4629150"/>
            <a:ext cx="4579189" cy="264405"/>
          </a:xfrm>
          <a:prstGeom prst="rect">
            <a:avLst/>
          </a:prstGeom>
        </p:spPr>
      </p:pic>
      <p:grpSp>
        <p:nvGrpSpPr>
          <p:cNvPr id="8" name="Group 7"/>
          <p:cNvGrpSpPr/>
          <p:nvPr/>
        </p:nvGrpSpPr>
        <p:grpSpPr>
          <a:xfrm>
            <a:off x="332836" y="211454"/>
            <a:ext cx="3705764" cy="947757"/>
            <a:chOff x="209740" y="211454"/>
            <a:chExt cx="3705764" cy="947757"/>
          </a:xfrm>
        </p:grpSpPr>
        <p:sp>
          <p:nvSpPr>
            <p:cNvPr id="3" name="TextBox 2"/>
            <p:cNvSpPr txBox="1"/>
            <p:nvPr/>
          </p:nvSpPr>
          <p:spPr>
            <a:xfrm>
              <a:off x="209740" y="211454"/>
              <a:ext cx="3705764" cy="769441"/>
            </a:xfrm>
            <a:prstGeom prst="rect">
              <a:avLst/>
            </a:prstGeom>
            <a:noFill/>
          </p:spPr>
          <p:txBody>
            <a:bodyPr wrap="square" rtlCol="0">
              <a:spAutoFit/>
            </a:bodyPr>
            <a:lstStyle/>
            <a:p>
              <a:r>
                <a:rPr lang="en-US" sz="4400" dirty="0">
                  <a:solidFill>
                    <a:schemeClr val="accent1">
                      <a:lumMod val="50000"/>
                    </a:schemeClr>
                  </a:solidFill>
                  <a:latin typeface="Oswald" pitchFamily="50"/>
                </a:rPr>
                <a:t>SEO </a:t>
              </a:r>
              <a:r>
                <a:rPr lang="en-US" sz="4400" dirty="0" err="1">
                  <a:solidFill>
                    <a:schemeClr val="accent1">
                      <a:lumMod val="50000"/>
                    </a:schemeClr>
                  </a:solidFill>
                  <a:latin typeface="Oswald" pitchFamily="50"/>
                </a:rPr>
                <a:t>Infographic</a:t>
              </a:r>
              <a:endParaRPr lang="en-US" sz="4400" dirty="0">
                <a:solidFill>
                  <a:schemeClr val="accent1">
                    <a:lumMod val="50000"/>
                  </a:schemeClr>
                </a:solidFill>
                <a:latin typeface="Oswald" pitchFamily="50"/>
              </a:endParaRPr>
            </a:p>
          </p:txBody>
        </p:sp>
        <p:sp>
          <p:nvSpPr>
            <p:cNvPr id="51" name="TextBox 50"/>
            <p:cNvSpPr txBox="1"/>
            <p:nvPr/>
          </p:nvSpPr>
          <p:spPr>
            <a:xfrm>
              <a:off x="255759" y="923249"/>
              <a:ext cx="35835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SEO </a:t>
              </a:r>
              <a:r>
                <a:rPr lang="en-US" sz="1400" baseline="30000" dirty="0" err="1">
                  <a:solidFill>
                    <a:schemeClr val="accent1">
                      <a:lumMod val="75000"/>
                    </a:schemeClr>
                  </a:solidFill>
                  <a:latin typeface="Oswald" pitchFamily="50"/>
                </a:rPr>
                <a:t>Faqs</a:t>
              </a:r>
              <a:r>
                <a:rPr lang="en-US" sz="1400" baseline="30000" dirty="0">
                  <a:solidFill>
                    <a:schemeClr val="accent1">
                      <a:lumMod val="75000"/>
                    </a:schemeClr>
                  </a:solidFill>
                  <a:latin typeface="Oswald" pitchFamily="50"/>
                </a:rPr>
                <a:t> &amp; Guide For Business Growth</a:t>
              </a:r>
            </a:p>
          </p:txBody>
        </p:sp>
      </p:grpSp>
      <p:cxnSp>
        <p:nvCxnSpPr>
          <p:cNvPr id="26" name="Straight Connector 25"/>
          <p:cNvCxnSpPr/>
          <p:nvPr/>
        </p:nvCxnSpPr>
        <p:spPr>
          <a:xfrm>
            <a:off x="477052" y="1116081"/>
            <a:ext cx="8666948" cy="0"/>
          </a:xfrm>
          <a:prstGeom prst="line">
            <a:avLst/>
          </a:prstGeom>
          <a:ln w="19050" cap="sq">
            <a:solidFill>
              <a:schemeClr val="accent1">
                <a:lumMod val="75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911324" y="399936"/>
            <a:ext cx="601728" cy="504133"/>
            <a:chOff x="3227559" y="417188"/>
            <a:chExt cx="601728" cy="504133"/>
          </a:xfrm>
        </p:grpSpPr>
        <p:grpSp>
          <p:nvGrpSpPr>
            <p:cNvPr id="84" name="Group 83"/>
            <p:cNvGrpSpPr/>
            <p:nvPr/>
          </p:nvGrpSpPr>
          <p:grpSpPr>
            <a:xfrm>
              <a:off x="3276600" y="417188"/>
              <a:ext cx="526914" cy="468363"/>
              <a:chOff x="4258302" y="819150"/>
              <a:chExt cx="1366681" cy="1214812"/>
            </a:xfrm>
          </p:grpSpPr>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95" name="Oval 9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3227559" y="514350"/>
              <a:ext cx="601728" cy="406971"/>
            </a:xfrm>
            <a:prstGeom prst="rect">
              <a:avLst/>
            </a:prstGeom>
            <a:noFill/>
          </p:spPr>
          <p:txBody>
            <a:bodyPr wrap="square" rtlCol="0">
              <a:spAutoFit/>
            </a:bodyPr>
            <a:lstStyle/>
            <a:p>
              <a:pPr algn="ctr">
                <a:lnSpc>
                  <a:spcPct val="120000"/>
                </a:lnSpc>
              </a:pPr>
              <a:r>
                <a:rPr lang="en-US" sz="2800" baseline="30000" dirty="0">
                  <a:latin typeface="Times New Roman" pitchFamily="18" charset="0"/>
                  <a:cs typeface="Times New Roman" pitchFamily="18" charset="0"/>
                </a:rPr>
                <a:t>VI</a:t>
              </a:r>
            </a:p>
          </p:txBody>
        </p:sp>
      </p:grpSp>
      <p:sp>
        <p:nvSpPr>
          <p:cNvPr id="36" name="TextBox 35"/>
          <p:cNvSpPr txBox="1"/>
          <p:nvPr/>
        </p:nvSpPr>
        <p:spPr>
          <a:xfrm>
            <a:off x="381000" y="1366682"/>
            <a:ext cx="2286000" cy="830997"/>
          </a:xfrm>
          <a:prstGeom prst="rect">
            <a:avLst/>
          </a:prstGeom>
          <a:noFill/>
        </p:spPr>
        <p:txBody>
          <a:bodyPr wrap="square" rtlCol="0">
            <a:spAutoFit/>
          </a:bodyPr>
          <a:lstStyle/>
          <a:p>
            <a:r>
              <a:rPr lang="en-US" sz="3600" baseline="30000" dirty="0" err="1">
                <a:solidFill>
                  <a:schemeClr val="accent1">
                    <a:lumMod val="50000"/>
                  </a:schemeClr>
                </a:solidFill>
                <a:latin typeface="Oswald" pitchFamily="50"/>
              </a:rPr>
              <a:t>Linkbaiting</a:t>
            </a:r>
            <a:r>
              <a:rPr lang="en-US" sz="3600" baseline="30000" dirty="0">
                <a:solidFill>
                  <a:schemeClr val="accent1">
                    <a:lumMod val="50000"/>
                  </a:schemeClr>
                </a:solidFill>
                <a:latin typeface="Oswald" pitchFamily="50"/>
              </a:rPr>
              <a:t> &amp; Social Media</a:t>
            </a:r>
          </a:p>
        </p:txBody>
      </p:sp>
      <p:grpSp>
        <p:nvGrpSpPr>
          <p:cNvPr id="60" name="Group 59"/>
          <p:cNvGrpSpPr/>
          <p:nvPr/>
        </p:nvGrpSpPr>
        <p:grpSpPr>
          <a:xfrm>
            <a:off x="4341683" y="1809750"/>
            <a:ext cx="763717" cy="914400"/>
            <a:chOff x="4341683" y="1809750"/>
            <a:chExt cx="763717" cy="914400"/>
          </a:xfrm>
        </p:grpSpPr>
        <p:cxnSp>
          <p:nvCxnSpPr>
            <p:cNvPr id="44" name="Straight Connector 43"/>
            <p:cNvCxnSpPr/>
            <p:nvPr/>
          </p:nvCxnSpPr>
          <p:spPr>
            <a:xfrm>
              <a:off x="4364834" y="2490788"/>
              <a:ext cx="740566"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4341683" y="1809750"/>
              <a:ext cx="602875" cy="914400"/>
              <a:chOff x="4341683" y="1809750"/>
              <a:chExt cx="602875" cy="914400"/>
            </a:xfrm>
          </p:grpSpPr>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56674" y="1809750"/>
                <a:ext cx="173448" cy="677733"/>
              </a:xfrm>
              <a:prstGeom prst="rect">
                <a:avLst/>
              </a:prstGeom>
            </p:spPr>
          </p:pic>
          <p:cxnSp>
            <p:nvCxnSpPr>
              <p:cNvPr id="56" name="Straight Connector 55"/>
              <p:cNvCxnSpPr/>
              <p:nvPr/>
            </p:nvCxnSpPr>
            <p:spPr>
              <a:xfrm>
                <a:off x="4714253" y="2495550"/>
                <a:ext cx="0" cy="2286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502948" y="2491319"/>
                <a:ext cx="207166" cy="20187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737392" y="2491319"/>
                <a:ext cx="207166" cy="20187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4682766" y="2459297"/>
                <a:ext cx="62975" cy="62975"/>
              </a:xfrm>
              <a:prstGeom prst="ellipse">
                <a:avLst/>
              </a:prstGeom>
              <a:solidFill>
                <a:schemeClr val="accent1">
                  <a:lumMod val="50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4341683" y="2459297"/>
                <a:ext cx="62975" cy="62975"/>
              </a:xfrm>
              <a:prstGeom prst="ellipse">
                <a:avLst/>
              </a:prstGeom>
              <a:solidFill>
                <a:schemeClr val="accent1">
                  <a:lumMod val="50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0" name="Group 79"/>
          <p:cNvGrpSpPr/>
          <p:nvPr/>
        </p:nvGrpSpPr>
        <p:grpSpPr>
          <a:xfrm>
            <a:off x="5062148" y="1809750"/>
            <a:ext cx="773174" cy="914400"/>
            <a:chOff x="4332226" y="1809750"/>
            <a:chExt cx="773174" cy="914400"/>
          </a:xfrm>
        </p:grpSpPr>
        <p:cxnSp>
          <p:nvCxnSpPr>
            <p:cNvPr id="81" name="Straight Connector 80"/>
            <p:cNvCxnSpPr/>
            <p:nvPr/>
          </p:nvCxnSpPr>
          <p:spPr>
            <a:xfrm>
              <a:off x="4364834" y="2490788"/>
              <a:ext cx="740566"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4332226" y="1809750"/>
              <a:ext cx="612332" cy="914400"/>
              <a:chOff x="4332226" y="1809750"/>
              <a:chExt cx="612332" cy="914400"/>
            </a:xfrm>
          </p:grpSpPr>
          <p:pic>
            <p:nvPicPr>
              <p:cNvPr id="83"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56674" y="1809750"/>
                <a:ext cx="173448" cy="677733"/>
              </a:xfrm>
              <a:prstGeom prst="rect">
                <a:avLst/>
              </a:prstGeom>
            </p:spPr>
          </p:pic>
          <p:cxnSp>
            <p:nvCxnSpPr>
              <p:cNvPr id="85" name="Straight Connector 84"/>
              <p:cNvCxnSpPr/>
              <p:nvPr/>
            </p:nvCxnSpPr>
            <p:spPr>
              <a:xfrm>
                <a:off x="4714253" y="2495550"/>
                <a:ext cx="0" cy="2286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4502948" y="2491319"/>
                <a:ext cx="207166" cy="20187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737392" y="2491319"/>
                <a:ext cx="207166" cy="20187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4682766" y="2459297"/>
                <a:ext cx="62975" cy="62975"/>
              </a:xfrm>
              <a:prstGeom prst="ellipse">
                <a:avLst/>
              </a:prstGeom>
              <a:solidFill>
                <a:schemeClr val="accent1">
                  <a:lumMod val="50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4332226" y="2459297"/>
                <a:ext cx="62975" cy="62975"/>
              </a:xfrm>
              <a:prstGeom prst="ellipse">
                <a:avLst/>
              </a:prstGeom>
              <a:solidFill>
                <a:schemeClr val="accent1">
                  <a:lumMod val="50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 name="Group 4"/>
          <p:cNvGrpSpPr/>
          <p:nvPr/>
        </p:nvGrpSpPr>
        <p:grpSpPr>
          <a:xfrm>
            <a:off x="5753142" y="1809750"/>
            <a:ext cx="762484" cy="914400"/>
            <a:chOff x="5753142" y="1809750"/>
            <a:chExt cx="762484" cy="914400"/>
          </a:xfrm>
        </p:grpSpPr>
        <p:grpSp>
          <p:nvGrpSpPr>
            <p:cNvPr id="91" name="Group 90"/>
            <p:cNvGrpSpPr/>
            <p:nvPr/>
          </p:nvGrpSpPr>
          <p:grpSpPr>
            <a:xfrm>
              <a:off x="5753142" y="1809750"/>
              <a:ext cx="757768" cy="914400"/>
              <a:chOff x="4333346" y="1809750"/>
              <a:chExt cx="757768" cy="914400"/>
            </a:xfrm>
          </p:grpSpPr>
          <p:cxnSp>
            <p:nvCxnSpPr>
              <p:cNvPr id="92" name="Straight Connector 91"/>
              <p:cNvCxnSpPr/>
              <p:nvPr/>
            </p:nvCxnSpPr>
            <p:spPr>
              <a:xfrm>
                <a:off x="4350548" y="2490788"/>
                <a:ext cx="740566"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a:xfrm>
                <a:off x="4333346" y="1809750"/>
                <a:ext cx="611212" cy="914400"/>
                <a:chOff x="4333346" y="1809750"/>
                <a:chExt cx="611212" cy="914400"/>
              </a:xfrm>
            </p:grpSpPr>
            <p:pic>
              <p:nvPicPr>
                <p:cNvPr id="97" name="Picture 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56674" y="1809750"/>
                  <a:ext cx="173448" cy="677733"/>
                </a:xfrm>
                <a:prstGeom prst="rect">
                  <a:avLst/>
                </a:prstGeom>
              </p:spPr>
            </p:pic>
            <p:cxnSp>
              <p:nvCxnSpPr>
                <p:cNvPr id="98" name="Straight Connector 97"/>
                <p:cNvCxnSpPr/>
                <p:nvPr/>
              </p:nvCxnSpPr>
              <p:spPr>
                <a:xfrm>
                  <a:off x="4714253" y="2495550"/>
                  <a:ext cx="0" cy="2286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4502948" y="2491319"/>
                  <a:ext cx="207166" cy="20187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737392" y="2491319"/>
                  <a:ext cx="207166" cy="20187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4333346" y="2459297"/>
                  <a:ext cx="62975" cy="62975"/>
                </a:xfrm>
                <a:prstGeom prst="ellipse">
                  <a:avLst/>
                </a:prstGeom>
                <a:solidFill>
                  <a:schemeClr val="accent1">
                    <a:lumMod val="50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682766" y="2459297"/>
                  <a:ext cx="62975" cy="62975"/>
                </a:xfrm>
                <a:prstGeom prst="ellipse">
                  <a:avLst/>
                </a:prstGeom>
                <a:solidFill>
                  <a:schemeClr val="accent1">
                    <a:lumMod val="50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6" name="Group 105"/>
            <p:cNvGrpSpPr/>
            <p:nvPr/>
          </p:nvGrpSpPr>
          <p:grpSpPr>
            <a:xfrm flipH="1">
              <a:off x="6318850" y="1809750"/>
              <a:ext cx="196776" cy="712522"/>
              <a:chOff x="4333346" y="1809750"/>
              <a:chExt cx="196776" cy="712522"/>
            </a:xfrm>
          </p:grpSpPr>
          <p:pic>
            <p:nvPicPr>
              <p:cNvPr id="107" name="Picture 10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4356674" y="1809750"/>
                <a:ext cx="173448" cy="677733"/>
              </a:xfrm>
              <a:prstGeom prst="rect">
                <a:avLst/>
              </a:prstGeom>
            </p:spPr>
          </p:pic>
          <p:sp>
            <p:nvSpPr>
              <p:cNvPr id="112" name="Oval 111"/>
              <p:cNvSpPr/>
              <p:nvPr/>
            </p:nvSpPr>
            <p:spPr>
              <a:xfrm>
                <a:off x="4333346" y="2459297"/>
                <a:ext cx="62975" cy="62975"/>
              </a:xfrm>
              <a:prstGeom prst="ellipse">
                <a:avLst/>
              </a:prstGeom>
              <a:solidFill>
                <a:schemeClr val="accent1">
                  <a:lumMod val="50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33267" y="1521765"/>
            <a:ext cx="431568" cy="43156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10796" y="1496579"/>
            <a:ext cx="474725" cy="474725"/>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00030" y="1511950"/>
            <a:ext cx="474725" cy="474725"/>
          </a:xfrm>
          <a:prstGeom prst="rect">
            <a:avLst/>
          </a:prstGeom>
        </p:spPr>
      </p:pic>
      <p:grpSp>
        <p:nvGrpSpPr>
          <p:cNvPr id="128" name="Group 127"/>
          <p:cNvGrpSpPr/>
          <p:nvPr/>
        </p:nvGrpSpPr>
        <p:grpSpPr>
          <a:xfrm>
            <a:off x="3435661" y="1816893"/>
            <a:ext cx="751015" cy="893573"/>
            <a:chOff x="3435661" y="1816893"/>
            <a:chExt cx="751015" cy="893573"/>
          </a:xfrm>
        </p:grpSpPr>
        <p:grpSp>
          <p:nvGrpSpPr>
            <p:cNvPr id="124" name="Group 123"/>
            <p:cNvGrpSpPr/>
            <p:nvPr/>
          </p:nvGrpSpPr>
          <p:grpSpPr>
            <a:xfrm>
              <a:off x="3599098" y="2507986"/>
              <a:ext cx="282240" cy="202480"/>
              <a:chOff x="3599098" y="2507986"/>
              <a:chExt cx="282240" cy="202480"/>
            </a:xfrm>
          </p:grpSpPr>
          <p:cxnSp>
            <p:nvCxnSpPr>
              <p:cNvPr id="62" name="Straight Connector 61"/>
              <p:cNvCxnSpPr/>
              <p:nvPr/>
            </p:nvCxnSpPr>
            <p:spPr>
              <a:xfrm flipH="1">
                <a:off x="3599098" y="2509298"/>
                <a:ext cx="272716" cy="20116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3807619" y="2507986"/>
                <a:ext cx="73719" cy="17092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flipH="1">
              <a:off x="3904436" y="2507986"/>
              <a:ext cx="282240" cy="202480"/>
              <a:chOff x="3599098" y="2507986"/>
              <a:chExt cx="282240" cy="202480"/>
            </a:xfrm>
          </p:grpSpPr>
          <p:cxnSp>
            <p:nvCxnSpPr>
              <p:cNvPr id="126" name="Straight Connector 125"/>
              <p:cNvCxnSpPr/>
              <p:nvPr/>
            </p:nvCxnSpPr>
            <p:spPr>
              <a:xfrm flipH="1">
                <a:off x="3599098" y="2509298"/>
                <a:ext cx="272716" cy="20116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3807619" y="2507986"/>
                <a:ext cx="73719" cy="17092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3435661" y="1816893"/>
              <a:ext cx="479545" cy="705379"/>
              <a:chOff x="4356674" y="1816893"/>
              <a:chExt cx="479545" cy="705379"/>
            </a:xfrm>
          </p:grpSpPr>
          <p:cxnSp>
            <p:nvCxnSpPr>
              <p:cNvPr id="115" name="Straight Connector 114"/>
              <p:cNvCxnSpPr>
                <a:endCxn id="123" idx="6"/>
              </p:cNvCxnSpPr>
              <p:nvPr/>
            </p:nvCxnSpPr>
            <p:spPr>
              <a:xfrm flipV="1">
                <a:off x="4364834" y="2490785"/>
                <a:ext cx="471385" cy="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4356674" y="1816893"/>
                <a:ext cx="479545" cy="705379"/>
                <a:chOff x="4356674" y="1816893"/>
                <a:chExt cx="479545" cy="705379"/>
              </a:xfrm>
            </p:grpSpPr>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56674" y="1816893"/>
                  <a:ext cx="173448" cy="677733"/>
                </a:xfrm>
                <a:prstGeom prst="rect">
                  <a:avLst/>
                </a:prstGeom>
              </p:spPr>
            </p:pic>
            <p:sp>
              <p:nvSpPr>
                <p:cNvPr id="123" name="Oval 122"/>
                <p:cNvSpPr/>
                <p:nvPr/>
              </p:nvSpPr>
              <p:spPr>
                <a:xfrm>
                  <a:off x="4773244" y="2459297"/>
                  <a:ext cx="62975" cy="62975"/>
                </a:xfrm>
                <a:prstGeom prst="ellipse">
                  <a:avLst/>
                </a:prstGeom>
                <a:solidFill>
                  <a:schemeClr val="accent1">
                    <a:lumMod val="50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39017" y="1503871"/>
            <a:ext cx="836266" cy="468816"/>
          </a:xfrm>
          <a:prstGeom prst="rect">
            <a:avLst/>
          </a:prstGeom>
        </p:spPr>
      </p:pic>
      <p:grpSp>
        <p:nvGrpSpPr>
          <p:cNvPr id="140" name="Group 139"/>
          <p:cNvGrpSpPr/>
          <p:nvPr/>
        </p:nvGrpSpPr>
        <p:grpSpPr>
          <a:xfrm>
            <a:off x="5063268" y="2788432"/>
            <a:ext cx="772054" cy="992992"/>
            <a:chOff x="4333346" y="1809750"/>
            <a:chExt cx="772054" cy="914400"/>
          </a:xfrm>
        </p:grpSpPr>
        <p:cxnSp>
          <p:nvCxnSpPr>
            <p:cNvPr id="141" name="Straight Connector 140"/>
            <p:cNvCxnSpPr/>
            <p:nvPr/>
          </p:nvCxnSpPr>
          <p:spPr>
            <a:xfrm>
              <a:off x="4364834" y="2490788"/>
              <a:ext cx="740566"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2" name="Group 141"/>
            <p:cNvGrpSpPr/>
            <p:nvPr/>
          </p:nvGrpSpPr>
          <p:grpSpPr>
            <a:xfrm>
              <a:off x="4333346" y="1809750"/>
              <a:ext cx="611212" cy="914400"/>
              <a:chOff x="4333346" y="1809750"/>
              <a:chExt cx="611212" cy="914400"/>
            </a:xfrm>
          </p:grpSpPr>
          <p:pic>
            <p:nvPicPr>
              <p:cNvPr id="143" name="Picture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65470" y="1809750"/>
                <a:ext cx="155855" cy="677733"/>
              </a:xfrm>
              <a:prstGeom prst="rect">
                <a:avLst/>
              </a:prstGeom>
            </p:spPr>
          </p:pic>
          <p:cxnSp>
            <p:nvCxnSpPr>
              <p:cNvPr id="144" name="Straight Connector 143"/>
              <p:cNvCxnSpPr/>
              <p:nvPr/>
            </p:nvCxnSpPr>
            <p:spPr>
              <a:xfrm>
                <a:off x="4714253" y="2495550"/>
                <a:ext cx="0" cy="2286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4502948" y="2491319"/>
                <a:ext cx="207166" cy="20187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4737392" y="2491319"/>
                <a:ext cx="207166" cy="20187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8" name="Oval 147"/>
              <p:cNvSpPr/>
              <p:nvPr/>
            </p:nvSpPr>
            <p:spPr>
              <a:xfrm>
                <a:off x="4333346" y="2459297"/>
                <a:ext cx="62975" cy="62975"/>
              </a:xfrm>
              <a:prstGeom prst="ellipse">
                <a:avLst/>
              </a:prstGeom>
              <a:solidFill>
                <a:schemeClr val="accent1">
                  <a:lumMod val="50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4682766" y="2459297"/>
                <a:ext cx="62975" cy="62975"/>
              </a:xfrm>
              <a:prstGeom prst="ellipse">
                <a:avLst/>
              </a:prstGeom>
              <a:solidFill>
                <a:schemeClr val="accent1">
                  <a:lumMod val="50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p:cNvGrpSpPr/>
          <p:nvPr/>
        </p:nvGrpSpPr>
        <p:grpSpPr>
          <a:xfrm>
            <a:off x="5753142" y="2788432"/>
            <a:ext cx="762484" cy="992992"/>
            <a:chOff x="5753142" y="2788432"/>
            <a:chExt cx="762484" cy="992992"/>
          </a:xfrm>
        </p:grpSpPr>
        <p:grpSp>
          <p:nvGrpSpPr>
            <p:cNvPr id="150" name="Group 149"/>
            <p:cNvGrpSpPr/>
            <p:nvPr/>
          </p:nvGrpSpPr>
          <p:grpSpPr>
            <a:xfrm>
              <a:off x="5753142" y="2788432"/>
              <a:ext cx="757768" cy="992992"/>
              <a:chOff x="4333346" y="1809750"/>
              <a:chExt cx="757768" cy="914400"/>
            </a:xfrm>
          </p:grpSpPr>
          <p:cxnSp>
            <p:nvCxnSpPr>
              <p:cNvPr id="151" name="Straight Connector 150"/>
              <p:cNvCxnSpPr/>
              <p:nvPr/>
            </p:nvCxnSpPr>
            <p:spPr>
              <a:xfrm>
                <a:off x="4350548" y="2490788"/>
                <a:ext cx="740566"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2" name="Group 151"/>
              <p:cNvGrpSpPr/>
              <p:nvPr/>
            </p:nvGrpSpPr>
            <p:grpSpPr>
              <a:xfrm>
                <a:off x="4333346" y="1809750"/>
                <a:ext cx="611212" cy="914400"/>
                <a:chOff x="4333346" y="1809750"/>
                <a:chExt cx="611212" cy="914400"/>
              </a:xfrm>
            </p:grpSpPr>
            <p:pic>
              <p:nvPicPr>
                <p:cNvPr id="153" name="Picture 1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65470" y="1809750"/>
                  <a:ext cx="155855" cy="677733"/>
                </a:xfrm>
                <a:prstGeom prst="rect">
                  <a:avLst/>
                </a:prstGeom>
              </p:spPr>
            </p:pic>
            <p:cxnSp>
              <p:nvCxnSpPr>
                <p:cNvPr id="154" name="Straight Connector 153"/>
                <p:cNvCxnSpPr/>
                <p:nvPr/>
              </p:nvCxnSpPr>
              <p:spPr>
                <a:xfrm>
                  <a:off x="4714253" y="2495550"/>
                  <a:ext cx="0" cy="2286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4502948" y="2491319"/>
                  <a:ext cx="207166" cy="20187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4737392" y="2491319"/>
                  <a:ext cx="207166" cy="20187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4333346" y="2459297"/>
                  <a:ext cx="62975" cy="62975"/>
                </a:xfrm>
                <a:prstGeom prst="ellipse">
                  <a:avLst/>
                </a:prstGeom>
                <a:solidFill>
                  <a:schemeClr val="accent1">
                    <a:lumMod val="50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4682766" y="2459297"/>
                  <a:ext cx="62975" cy="62975"/>
                </a:xfrm>
                <a:prstGeom prst="ellipse">
                  <a:avLst/>
                </a:prstGeom>
                <a:solidFill>
                  <a:schemeClr val="accent1">
                    <a:lumMod val="50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0" name="Group 159"/>
            <p:cNvGrpSpPr/>
            <p:nvPr/>
          </p:nvGrpSpPr>
          <p:grpSpPr>
            <a:xfrm flipH="1">
              <a:off x="6327646" y="2788432"/>
              <a:ext cx="187980" cy="773763"/>
              <a:chOff x="4333346" y="1809750"/>
              <a:chExt cx="187980" cy="712522"/>
            </a:xfrm>
          </p:grpSpPr>
          <p:pic>
            <p:nvPicPr>
              <p:cNvPr id="161" name="Picture 1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65471" y="1809750"/>
                <a:ext cx="155855" cy="677733"/>
              </a:xfrm>
              <a:prstGeom prst="rect">
                <a:avLst/>
              </a:prstGeom>
            </p:spPr>
          </p:pic>
          <p:sp>
            <p:nvSpPr>
              <p:cNvPr id="163" name="Oval 162"/>
              <p:cNvSpPr/>
              <p:nvPr/>
            </p:nvSpPr>
            <p:spPr>
              <a:xfrm>
                <a:off x="4333346" y="2459297"/>
                <a:ext cx="62975" cy="62975"/>
              </a:xfrm>
              <a:prstGeom prst="ellipse">
                <a:avLst/>
              </a:prstGeom>
              <a:solidFill>
                <a:schemeClr val="accent1">
                  <a:lumMod val="50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4" name="Group 163"/>
          <p:cNvGrpSpPr/>
          <p:nvPr/>
        </p:nvGrpSpPr>
        <p:grpSpPr>
          <a:xfrm>
            <a:off x="3410840" y="2797956"/>
            <a:ext cx="775836" cy="968605"/>
            <a:chOff x="3410840" y="1818522"/>
            <a:chExt cx="775836" cy="891944"/>
          </a:xfrm>
        </p:grpSpPr>
        <p:grpSp>
          <p:nvGrpSpPr>
            <p:cNvPr id="165" name="Group 164"/>
            <p:cNvGrpSpPr/>
            <p:nvPr/>
          </p:nvGrpSpPr>
          <p:grpSpPr>
            <a:xfrm>
              <a:off x="3599098" y="2507986"/>
              <a:ext cx="282240" cy="202480"/>
              <a:chOff x="3599098" y="2507986"/>
              <a:chExt cx="282240" cy="202480"/>
            </a:xfrm>
          </p:grpSpPr>
          <p:cxnSp>
            <p:nvCxnSpPr>
              <p:cNvPr id="174" name="Straight Connector 173"/>
              <p:cNvCxnSpPr/>
              <p:nvPr/>
            </p:nvCxnSpPr>
            <p:spPr>
              <a:xfrm flipH="1">
                <a:off x="3599098" y="2509298"/>
                <a:ext cx="272716" cy="20116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a:off x="3807619" y="2507986"/>
                <a:ext cx="73719" cy="17092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flipH="1">
              <a:off x="3904436" y="2507986"/>
              <a:ext cx="282240" cy="202480"/>
              <a:chOff x="3599098" y="2507986"/>
              <a:chExt cx="282240" cy="202480"/>
            </a:xfrm>
          </p:grpSpPr>
          <p:cxnSp>
            <p:nvCxnSpPr>
              <p:cNvPr id="172" name="Straight Connector 171"/>
              <p:cNvCxnSpPr/>
              <p:nvPr/>
            </p:nvCxnSpPr>
            <p:spPr>
              <a:xfrm flipH="1">
                <a:off x="3599098" y="2509298"/>
                <a:ext cx="272716" cy="20116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H="1">
                <a:off x="3807619" y="2507986"/>
                <a:ext cx="73719" cy="17092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p:nvGrpSpPr>
          <p:grpSpPr>
            <a:xfrm>
              <a:off x="3410840" y="1818522"/>
              <a:ext cx="514385" cy="701752"/>
              <a:chOff x="4331853" y="1818522"/>
              <a:chExt cx="514385" cy="701752"/>
            </a:xfrm>
          </p:grpSpPr>
          <p:cxnSp>
            <p:nvCxnSpPr>
              <p:cNvPr id="168" name="Straight Connector 167"/>
              <p:cNvCxnSpPr>
                <a:endCxn id="171" idx="6"/>
              </p:cNvCxnSpPr>
              <p:nvPr/>
            </p:nvCxnSpPr>
            <p:spPr>
              <a:xfrm flipV="1">
                <a:off x="4364834" y="2489785"/>
                <a:ext cx="481404" cy="100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9" name="Group 168"/>
              <p:cNvGrpSpPr/>
              <p:nvPr/>
            </p:nvGrpSpPr>
            <p:grpSpPr>
              <a:xfrm>
                <a:off x="4331853" y="1818522"/>
                <a:ext cx="514385" cy="701752"/>
                <a:chOff x="4331853" y="1818522"/>
                <a:chExt cx="514385" cy="701752"/>
              </a:xfrm>
            </p:grpSpPr>
            <p:pic>
              <p:nvPicPr>
                <p:cNvPr id="170" name="Picture 1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65470" y="1818522"/>
                  <a:ext cx="155855" cy="677734"/>
                </a:xfrm>
                <a:prstGeom prst="rect">
                  <a:avLst/>
                </a:prstGeom>
              </p:spPr>
            </p:pic>
            <p:sp>
              <p:nvSpPr>
                <p:cNvPr id="171" name="Oval 170"/>
                <p:cNvSpPr/>
                <p:nvPr/>
              </p:nvSpPr>
              <p:spPr>
                <a:xfrm>
                  <a:off x="4773244" y="2459297"/>
                  <a:ext cx="72994" cy="60977"/>
                </a:xfrm>
                <a:prstGeom prst="ellipse">
                  <a:avLst/>
                </a:prstGeom>
                <a:solidFill>
                  <a:schemeClr val="accent1">
                    <a:lumMod val="50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4331853" y="2456884"/>
                  <a:ext cx="72994" cy="60977"/>
                </a:xfrm>
                <a:prstGeom prst="ellipse">
                  <a:avLst/>
                </a:prstGeom>
                <a:solidFill>
                  <a:schemeClr val="accent1">
                    <a:lumMod val="50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78" name="TextBox 177"/>
          <p:cNvSpPr txBox="1"/>
          <p:nvPr/>
        </p:nvSpPr>
        <p:spPr>
          <a:xfrm>
            <a:off x="4180639" y="1325143"/>
            <a:ext cx="1491502" cy="265778"/>
          </a:xfrm>
          <a:prstGeom prst="rect">
            <a:avLst/>
          </a:prstGeom>
          <a:noFill/>
        </p:spPr>
        <p:txBody>
          <a:bodyPr wrap="square" rtlCol="0">
            <a:spAutoFit/>
          </a:bodyPr>
          <a:lstStyle/>
          <a:p>
            <a:pPr algn="ctr">
              <a:lnSpc>
                <a:spcPct val="125000"/>
              </a:lnSpc>
            </a:pPr>
            <a:r>
              <a:rPr lang="en-US" sz="1500" b="1" baseline="30000" dirty="0">
                <a:solidFill>
                  <a:schemeClr val="tx2">
                    <a:lumMod val="50000"/>
                  </a:schemeClr>
                </a:solidFill>
                <a:latin typeface="Sansation" pitchFamily="2" charset="0"/>
              </a:rPr>
              <a:t>CONTENT CREATED</a:t>
            </a:r>
          </a:p>
        </p:txBody>
      </p:sp>
      <p:sp>
        <p:nvSpPr>
          <p:cNvPr id="179" name="TextBox 178"/>
          <p:cNvSpPr txBox="1"/>
          <p:nvPr/>
        </p:nvSpPr>
        <p:spPr>
          <a:xfrm>
            <a:off x="3388555" y="1998159"/>
            <a:ext cx="1018716" cy="461665"/>
          </a:xfrm>
          <a:prstGeom prst="rect">
            <a:avLst/>
          </a:prstGeom>
          <a:noFill/>
        </p:spPr>
        <p:txBody>
          <a:bodyPr wrap="square" rtlCol="0">
            <a:spAutoFit/>
          </a:bodyPr>
          <a:lstStyle/>
          <a:p>
            <a:pPr algn="ctr"/>
            <a:r>
              <a:rPr lang="en-US" sz="1200" b="1" baseline="30000" dirty="0">
                <a:solidFill>
                  <a:schemeClr val="accent1">
                    <a:lumMod val="50000"/>
                  </a:schemeClr>
                </a:solidFill>
                <a:latin typeface="Sansation" pitchFamily="2" charset="0"/>
              </a:rPr>
              <a:t>MAJOR BLOG</a:t>
            </a:r>
          </a:p>
          <a:p>
            <a:pPr algn="ctr"/>
            <a:r>
              <a:rPr lang="en-US" sz="800" b="1" baseline="30000" dirty="0">
                <a:solidFill>
                  <a:schemeClr val="accent1">
                    <a:lumMod val="75000"/>
                  </a:schemeClr>
                </a:solidFill>
                <a:latin typeface="Sansation" pitchFamily="2" charset="0"/>
              </a:rPr>
              <a:t>SEES CONTENT ON</a:t>
            </a:r>
          </a:p>
          <a:p>
            <a:pPr algn="ctr"/>
            <a:r>
              <a:rPr lang="en-US" sz="800" b="1" baseline="30000" dirty="0">
                <a:solidFill>
                  <a:schemeClr val="accent1">
                    <a:lumMod val="75000"/>
                  </a:schemeClr>
                </a:solidFill>
                <a:latin typeface="Sansation" pitchFamily="2" charset="0"/>
              </a:rPr>
              <a:t>DIGG’S FRONT PAGE,</a:t>
            </a:r>
          </a:p>
          <a:p>
            <a:pPr algn="ctr"/>
            <a:r>
              <a:rPr lang="en-US" sz="800" b="1" baseline="30000" dirty="0">
                <a:solidFill>
                  <a:schemeClr val="accent1">
                    <a:lumMod val="75000"/>
                  </a:schemeClr>
                </a:solidFill>
                <a:latin typeface="Sansation" pitchFamily="2" charset="0"/>
              </a:rPr>
              <a:t>LINK TO POST ABOUT IT</a:t>
            </a:r>
          </a:p>
        </p:txBody>
      </p:sp>
      <p:sp>
        <p:nvSpPr>
          <p:cNvPr id="180" name="TextBox 179"/>
          <p:cNvSpPr txBox="1"/>
          <p:nvPr/>
        </p:nvSpPr>
        <p:spPr>
          <a:xfrm>
            <a:off x="4298449" y="1998159"/>
            <a:ext cx="841914" cy="420628"/>
          </a:xfrm>
          <a:prstGeom prst="rect">
            <a:avLst/>
          </a:prstGeom>
          <a:noFill/>
        </p:spPr>
        <p:txBody>
          <a:bodyPr wrap="square" rtlCol="0">
            <a:spAutoFit/>
          </a:bodyPr>
          <a:lstStyle/>
          <a:p>
            <a:pPr algn="ctr"/>
            <a:r>
              <a:rPr lang="en-US" sz="1200" b="1" baseline="30000" dirty="0">
                <a:solidFill>
                  <a:schemeClr val="accent1">
                    <a:lumMod val="50000"/>
                  </a:schemeClr>
                </a:solidFill>
                <a:latin typeface="Sansation" pitchFamily="2" charset="0"/>
              </a:rPr>
              <a:t>CONTENT</a:t>
            </a:r>
          </a:p>
          <a:p>
            <a:pPr algn="ctr"/>
            <a:r>
              <a:rPr lang="en-US" sz="1200" b="1" baseline="30000" dirty="0">
                <a:solidFill>
                  <a:schemeClr val="accent1">
                    <a:lumMod val="50000"/>
                  </a:schemeClr>
                </a:solidFill>
                <a:latin typeface="Sansation" pitchFamily="2" charset="0"/>
              </a:rPr>
              <a:t> HITS</a:t>
            </a:r>
            <a:endParaRPr lang="en-US" sz="1200" b="1" baseline="30000" dirty="0">
              <a:solidFill>
                <a:schemeClr val="accent1">
                  <a:lumMod val="75000"/>
                </a:schemeClr>
              </a:solidFill>
              <a:latin typeface="Sansation" pitchFamily="2" charset="0"/>
            </a:endParaRPr>
          </a:p>
          <a:p>
            <a:pPr algn="ctr"/>
            <a:r>
              <a:rPr lang="en-US" sz="800" b="1" baseline="30000" dirty="0">
                <a:solidFill>
                  <a:schemeClr val="accent1">
                    <a:lumMod val="75000"/>
                  </a:schemeClr>
                </a:solidFill>
                <a:latin typeface="Sansation" pitchFamily="2" charset="0"/>
              </a:rPr>
              <a:t>DIGG’S FRONT PAGE</a:t>
            </a:r>
          </a:p>
        </p:txBody>
      </p:sp>
      <p:sp>
        <p:nvSpPr>
          <p:cNvPr id="181" name="TextBox 180"/>
          <p:cNvSpPr txBox="1"/>
          <p:nvPr/>
        </p:nvSpPr>
        <p:spPr>
          <a:xfrm>
            <a:off x="5015630" y="1998159"/>
            <a:ext cx="841914" cy="420628"/>
          </a:xfrm>
          <a:prstGeom prst="rect">
            <a:avLst/>
          </a:prstGeom>
          <a:noFill/>
        </p:spPr>
        <p:txBody>
          <a:bodyPr wrap="square" rtlCol="0">
            <a:spAutoFit/>
          </a:bodyPr>
          <a:lstStyle/>
          <a:p>
            <a:pPr algn="ctr"/>
            <a:r>
              <a:rPr lang="en-US" sz="1200" b="1" baseline="30000" dirty="0">
                <a:solidFill>
                  <a:schemeClr val="accent1">
                    <a:lumMod val="50000"/>
                  </a:schemeClr>
                </a:solidFill>
                <a:latin typeface="Sansation" pitchFamily="2" charset="0"/>
              </a:rPr>
              <a:t>TWEET ABOUT</a:t>
            </a:r>
          </a:p>
          <a:p>
            <a:pPr algn="ctr"/>
            <a:r>
              <a:rPr lang="en-US" sz="800" b="1" baseline="30000" dirty="0">
                <a:solidFill>
                  <a:schemeClr val="accent1">
                    <a:lumMod val="75000"/>
                  </a:schemeClr>
                </a:solidFill>
                <a:latin typeface="Sansation" pitchFamily="2" charset="0"/>
              </a:rPr>
              <a:t>ON TWITTER</a:t>
            </a:r>
          </a:p>
        </p:txBody>
      </p:sp>
      <p:sp>
        <p:nvSpPr>
          <p:cNvPr id="182" name="TextBox 181"/>
          <p:cNvSpPr txBox="1"/>
          <p:nvPr/>
        </p:nvSpPr>
        <p:spPr>
          <a:xfrm>
            <a:off x="5734052" y="1998159"/>
            <a:ext cx="841914" cy="420628"/>
          </a:xfrm>
          <a:prstGeom prst="rect">
            <a:avLst/>
          </a:prstGeom>
          <a:noFill/>
        </p:spPr>
        <p:txBody>
          <a:bodyPr wrap="square" rtlCol="0">
            <a:spAutoFit/>
          </a:bodyPr>
          <a:lstStyle/>
          <a:p>
            <a:pPr algn="ctr"/>
            <a:r>
              <a:rPr lang="en-US" sz="1200" b="1" baseline="30000" dirty="0">
                <a:solidFill>
                  <a:schemeClr val="accent1">
                    <a:lumMod val="50000"/>
                  </a:schemeClr>
                </a:solidFill>
                <a:latin typeface="Sansation" pitchFamily="2" charset="0"/>
              </a:rPr>
              <a:t>TWITTER USERS POST</a:t>
            </a:r>
          </a:p>
          <a:p>
            <a:pPr algn="ctr"/>
            <a:r>
              <a:rPr lang="en-US" sz="800" b="1" baseline="30000" dirty="0">
                <a:solidFill>
                  <a:schemeClr val="accent1">
                    <a:lumMod val="75000"/>
                  </a:schemeClr>
                </a:solidFill>
                <a:latin typeface="Sansation" pitchFamily="2" charset="0"/>
              </a:rPr>
              <a:t>ON FACEBOOK</a:t>
            </a:r>
          </a:p>
        </p:txBody>
      </p:sp>
      <p:sp>
        <p:nvSpPr>
          <p:cNvPr id="183" name="TextBox 182"/>
          <p:cNvSpPr txBox="1"/>
          <p:nvPr/>
        </p:nvSpPr>
        <p:spPr>
          <a:xfrm>
            <a:off x="3450857" y="2864036"/>
            <a:ext cx="841914" cy="584775"/>
          </a:xfrm>
          <a:prstGeom prst="rect">
            <a:avLst/>
          </a:prstGeom>
          <a:noFill/>
        </p:spPr>
        <p:txBody>
          <a:bodyPr wrap="square" rtlCol="0">
            <a:spAutoFit/>
          </a:bodyPr>
          <a:lstStyle/>
          <a:p>
            <a:pPr algn="ctr"/>
            <a:r>
              <a:rPr lang="en-US" sz="1200" b="1" baseline="30000" dirty="0">
                <a:solidFill>
                  <a:schemeClr val="accent1">
                    <a:lumMod val="50000"/>
                  </a:schemeClr>
                </a:solidFill>
                <a:latin typeface="Sansation" pitchFamily="2" charset="0"/>
              </a:rPr>
              <a:t>SMALLER BLOGS</a:t>
            </a:r>
          </a:p>
          <a:p>
            <a:pPr algn="ctr"/>
            <a:r>
              <a:rPr lang="en-US" sz="800" b="1" baseline="30000" dirty="0">
                <a:solidFill>
                  <a:schemeClr val="accent1">
                    <a:lumMod val="75000"/>
                  </a:schemeClr>
                </a:solidFill>
                <a:latin typeface="Sansation" pitchFamily="2" charset="0"/>
              </a:rPr>
              <a:t>SEE CONTENT ON LARGE BLOGS AND POST ABO IT</a:t>
            </a:r>
          </a:p>
        </p:txBody>
      </p:sp>
      <p:sp>
        <p:nvSpPr>
          <p:cNvPr id="185" name="TextBox 184"/>
          <p:cNvSpPr txBox="1"/>
          <p:nvPr/>
        </p:nvSpPr>
        <p:spPr>
          <a:xfrm>
            <a:off x="5039160" y="2856924"/>
            <a:ext cx="818469" cy="697627"/>
          </a:xfrm>
          <a:prstGeom prst="rect">
            <a:avLst/>
          </a:prstGeom>
          <a:noFill/>
        </p:spPr>
        <p:txBody>
          <a:bodyPr wrap="square" rtlCol="0">
            <a:spAutoFit/>
          </a:bodyPr>
          <a:lstStyle/>
          <a:p>
            <a:pPr algn="ctr"/>
            <a:r>
              <a:rPr lang="en-US" sz="900" b="1" baseline="30000" dirty="0">
                <a:solidFill>
                  <a:schemeClr val="accent1">
                    <a:lumMod val="50000"/>
                  </a:schemeClr>
                </a:solidFill>
                <a:latin typeface="Sansation" pitchFamily="2" charset="0"/>
              </a:rPr>
              <a:t>250,000,000 UNIQUE VISITORS</a:t>
            </a:r>
          </a:p>
          <a:p>
            <a:pPr algn="ctr"/>
            <a:r>
              <a:rPr lang="en-US" sz="800" b="1" baseline="30000" dirty="0">
                <a:solidFill>
                  <a:schemeClr val="accent1">
                    <a:lumMod val="75000"/>
                  </a:schemeClr>
                </a:solidFill>
                <a:latin typeface="Sansation" pitchFamily="2" charset="0"/>
              </a:rPr>
              <a:t>SEVERAL FOLLOWERS RETWEET TO THEIR FOLLOWERS</a:t>
            </a:r>
          </a:p>
        </p:txBody>
      </p:sp>
      <p:sp>
        <p:nvSpPr>
          <p:cNvPr id="186" name="TextBox 185"/>
          <p:cNvSpPr txBox="1"/>
          <p:nvPr/>
        </p:nvSpPr>
        <p:spPr>
          <a:xfrm>
            <a:off x="5679480" y="2864036"/>
            <a:ext cx="926105" cy="276999"/>
          </a:xfrm>
          <a:prstGeom prst="rect">
            <a:avLst/>
          </a:prstGeom>
          <a:noFill/>
        </p:spPr>
        <p:txBody>
          <a:bodyPr wrap="square" rtlCol="0">
            <a:spAutoFit/>
          </a:bodyPr>
          <a:lstStyle/>
          <a:p>
            <a:pPr algn="ctr"/>
            <a:r>
              <a:rPr lang="en-US" sz="900" b="1" baseline="30000" dirty="0">
                <a:solidFill>
                  <a:schemeClr val="accent1">
                    <a:lumMod val="50000"/>
                  </a:schemeClr>
                </a:solidFill>
                <a:latin typeface="Sansation" pitchFamily="2" charset="0"/>
              </a:rPr>
              <a:t>150,000,000 UNIQUE VISITORS</a:t>
            </a:r>
          </a:p>
        </p:txBody>
      </p:sp>
      <p:sp>
        <p:nvSpPr>
          <p:cNvPr id="187" name="TextBox 186"/>
          <p:cNvSpPr txBox="1"/>
          <p:nvPr/>
        </p:nvSpPr>
        <p:spPr>
          <a:xfrm>
            <a:off x="4216399" y="4127998"/>
            <a:ext cx="1018716" cy="343989"/>
          </a:xfrm>
          <a:prstGeom prst="rect">
            <a:avLst/>
          </a:prstGeom>
          <a:noFill/>
        </p:spPr>
        <p:txBody>
          <a:bodyPr wrap="square" rtlCol="0">
            <a:spAutoFit/>
          </a:bodyPr>
          <a:lstStyle/>
          <a:p>
            <a:pPr algn="ctr"/>
            <a:r>
              <a:rPr lang="en-US" sz="800" b="1" baseline="30000" dirty="0">
                <a:solidFill>
                  <a:schemeClr val="accent1">
                    <a:lumMod val="75000"/>
                  </a:schemeClr>
                </a:solidFill>
                <a:latin typeface="Sansation" pitchFamily="2" charset="0"/>
              </a:rPr>
              <a:t>DIGG USERS SUBMIT</a:t>
            </a:r>
          </a:p>
          <a:p>
            <a:pPr algn="ctr"/>
            <a:r>
              <a:rPr lang="en-US" sz="800" b="1" baseline="30000" dirty="0">
                <a:solidFill>
                  <a:schemeClr val="accent1">
                    <a:lumMod val="75000"/>
                  </a:schemeClr>
                </a:solidFill>
                <a:latin typeface="Sansation" pitchFamily="2" charset="0"/>
              </a:rPr>
              <a:t>STORY TO REDDIT,</a:t>
            </a:r>
          </a:p>
          <a:p>
            <a:pPr algn="ctr"/>
            <a:r>
              <a:rPr lang="en-US" sz="800" b="1" baseline="30000" dirty="0">
                <a:solidFill>
                  <a:schemeClr val="accent1">
                    <a:lumMod val="75000"/>
                  </a:schemeClr>
                </a:solidFill>
                <a:latin typeface="Sansation" pitchFamily="2" charset="0"/>
              </a:rPr>
              <a:t>MAKES FRONT PAGE</a:t>
            </a:r>
          </a:p>
        </p:txBody>
      </p:sp>
      <p:sp>
        <p:nvSpPr>
          <p:cNvPr id="188" name="TextBox 187"/>
          <p:cNvSpPr txBox="1"/>
          <p:nvPr/>
        </p:nvSpPr>
        <p:spPr>
          <a:xfrm>
            <a:off x="4962526" y="4127998"/>
            <a:ext cx="1018716" cy="338554"/>
          </a:xfrm>
          <a:prstGeom prst="rect">
            <a:avLst/>
          </a:prstGeom>
          <a:noFill/>
        </p:spPr>
        <p:txBody>
          <a:bodyPr wrap="square" rtlCol="0">
            <a:spAutoFit/>
          </a:bodyPr>
          <a:lstStyle/>
          <a:p>
            <a:pPr algn="ctr"/>
            <a:r>
              <a:rPr lang="en-US" sz="800" b="1" baseline="30000" dirty="0">
                <a:solidFill>
                  <a:schemeClr val="accent1">
                    <a:lumMod val="75000"/>
                  </a:schemeClr>
                </a:solidFill>
                <a:latin typeface="Sansation" pitchFamily="2" charset="0"/>
              </a:rPr>
              <a:t>CONTENT GETS</a:t>
            </a:r>
          </a:p>
          <a:p>
            <a:pPr algn="ctr"/>
            <a:r>
              <a:rPr lang="en-US" sz="800" b="1" baseline="30000" dirty="0">
                <a:solidFill>
                  <a:schemeClr val="accent1">
                    <a:lumMod val="75000"/>
                  </a:schemeClr>
                </a:solidFill>
                <a:latin typeface="Sansation" pitchFamily="2" charset="0"/>
              </a:rPr>
              <a:t>RETWEETED</a:t>
            </a:r>
          </a:p>
          <a:p>
            <a:pPr algn="ctr"/>
            <a:r>
              <a:rPr lang="en-US" sz="800" b="1" baseline="30000" dirty="0">
                <a:solidFill>
                  <a:schemeClr val="accent1">
                    <a:lumMod val="75000"/>
                  </a:schemeClr>
                </a:solidFill>
                <a:latin typeface="Sansation" pitchFamily="2" charset="0"/>
              </a:rPr>
              <a:t>ALL OVER TWITTER</a:t>
            </a:r>
          </a:p>
        </p:txBody>
      </p:sp>
      <p:sp>
        <p:nvSpPr>
          <p:cNvPr id="189" name="TextBox 188"/>
          <p:cNvSpPr txBox="1"/>
          <p:nvPr/>
        </p:nvSpPr>
        <p:spPr>
          <a:xfrm>
            <a:off x="5682121" y="4127998"/>
            <a:ext cx="1018716" cy="338554"/>
          </a:xfrm>
          <a:prstGeom prst="rect">
            <a:avLst/>
          </a:prstGeom>
          <a:noFill/>
        </p:spPr>
        <p:txBody>
          <a:bodyPr wrap="square" rtlCol="0">
            <a:spAutoFit/>
          </a:bodyPr>
          <a:lstStyle/>
          <a:p>
            <a:pPr algn="ctr"/>
            <a:r>
              <a:rPr lang="en-US" sz="800" b="1" baseline="30000" dirty="0">
                <a:solidFill>
                  <a:schemeClr val="accent1">
                    <a:lumMod val="75000"/>
                  </a:schemeClr>
                </a:solidFill>
                <a:latin typeface="Sansation" pitchFamily="2" charset="0"/>
              </a:rPr>
              <a:t>CONTENT</a:t>
            </a:r>
          </a:p>
          <a:p>
            <a:pPr algn="ctr"/>
            <a:r>
              <a:rPr lang="en-US" sz="800" b="1" baseline="30000" dirty="0">
                <a:solidFill>
                  <a:schemeClr val="accent1">
                    <a:lumMod val="75000"/>
                  </a:schemeClr>
                </a:solidFill>
                <a:latin typeface="Sansation" pitchFamily="2" charset="0"/>
              </a:rPr>
              <a:t>SHARED FRIENDS</a:t>
            </a:r>
          </a:p>
          <a:p>
            <a:pPr algn="ctr"/>
            <a:r>
              <a:rPr lang="en-US" sz="800" b="1" baseline="30000" dirty="0">
                <a:solidFill>
                  <a:schemeClr val="accent1">
                    <a:lumMod val="75000"/>
                  </a:schemeClr>
                </a:solidFill>
                <a:latin typeface="Sansation" pitchFamily="2" charset="0"/>
              </a:rPr>
              <a:t>TO FRIENDS</a:t>
            </a:r>
          </a:p>
        </p:txBody>
      </p:sp>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51404" y="2644417"/>
            <a:ext cx="576433" cy="190543"/>
          </a:xfrm>
          <a:prstGeom prst="rect">
            <a:avLst/>
          </a:prstGeom>
        </p:spPr>
      </p:pic>
      <p:pic>
        <p:nvPicPr>
          <p:cNvPr id="24" name="Picture 2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57544" y="2643058"/>
            <a:ext cx="576433" cy="191074"/>
          </a:xfrm>
          <a:prstGeom prst="rect">
            <a:avLst/>
          </a:prstGeom>
        </p:spPr>
      </p:pic>
      <p:pic>
        <p:nvPicPr>
          <p:cNvPr id="18" name="Picture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30338" y="2643183"/>
            <a:ext cx="576433" cy="190543"/>
          </a:xfrm>
          <a:prstGeom prst="rect">
            <a:avLst/>
          </a:prstGeom>
        </p:spPr>
      </p:pic>
      <p:pic>
        <p:nvPicPr>
          <p:cNvPr id="9" name="Picture 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44408" y="2643186"/>
            <a:ext cx="697484" cy="195232"/>
          </a:xfrm>
          <a:prstGeom prst="rect">
            <a:avLst/>
          </a:prstGeom>
        </p:spPr>
      </p:pic>
      <p:sp>
        <p:nvSpPr>
          <p:cNvPr id="191" name="TextBox 190"/>
          <p:cNvSpPr txBox="1"/>
          <p:nvPr/>
        </p:nvSpPr>
        <p:spPr>
          <a:xfrm>
            <a:off x="381001" y="2173426"/>
            <a:ext cx="2057400" cy="458139"/>
          </a:xfrm>
          <a:prstGeom prst="rect">
            <a:avLst/>
          </a:prstGeom>
          <a:noFill/>
        </p:spPr>
        <p:txBody>
          <a:bodyPr wrap="square" rtlCol="0">
            <a:spAutoFit/>
          </a:bodyPr>
          <a:lstStyle/>
          <a:p>
            <a:pPr algn="just">
              <a:lnSpc>
                <a:spcPct val="125000"/>
              </a:lnSpc>
            </a:pPr>
            <a:r>
              <a:rPr lang="en-US" sz="1500" b="1" baseline="30000" dirty="0">
                <a:solidFill>
                  <a:schemeClr val="accent1">
                    <a:lumMod val="75000"/>
                  </a:schemeClr>
                </a:solidFill>
                <a:latin typeface="Sansation" pitchFamily="2" charset="0"/>
              </a:rPr>
              <a:t>THE SOCIAL MEDIA EFFECT (SOCIAL NETWORKING)</a:t>
            </a:r>
          </a:p>
        </p:txBody>
      </p:sp>
      <p:sp>
        <p:nvSpPr>
          <p:cNvPr id="192" name="TextBox 191"/>
          <p:cNvSpPr txBox="1"/>
          <p:nvPr/>
        </p:nvSpPr>
        <p:spPr>
          <a:xfrm>
            <a:off x="381000" y="2800350"/>
            <a:ext cx="2286000" cy="1438855"/>
          </a:xfrm>
          <a:prstGeom prst="rect">
            <a:avLst/>
          </a:prstGeom>
          <a:noFill/>
        </p:spPr>
        <p:txBody>
          <a:bodyPr wrap="square" rtlCol="0">
            <a:spAutoFit/>
          </a:bodyPr>
          <a:lstStyle/>
          <a:p>
            <a:pPr>
              <a:lnSpc>
                <a:spcPct val="125000"/>
              </a:lnSpc>
            </a:pPr>
            <a:r>
              <a:rPr lang="en-US" sz="1500" b="1" baseline="30000" dirty="0" err="1">
                <a:solidFill>
                  <a:schemeClr val="accent1">
                    <a:lumMod val="75000"/>
                  </a:schemeClr>
                </a:solidFill>
                <a:latin typeface="Sansation" pitchFamily="2" charset="0"/>
              </a:rPr>
              <a:t>Linkbaiting</a:t>
            </a:r>
            <a:r>
              <a:rPr lang="en-US" sz="1500" b="1" baseline="30000" dirty="0">
                <a:solidFill>
                  <a:schemeClr val="accent1">
                    <a:lumMod val="75000"/>
                  </a:schemeClr>
                </a:solidFill>
                <a:latin typeface="Sansation" pitchFamily="2" charset="0"/>
              </a:rPr>
              <a:t> is sometimes perceived in a negative light, perhaps because some </a:t>
            </a:r>
            <a:r>
              <a:rPr lang="en-US" sz="1500" b="1" baseline="30000" dirty="0" err="1">
                <a:solidFill>
                  <a:schemeClr val="accent1">
                    <a:lumMod val="75000"/>
                  </a:schemeClr>
                </a:solidFill>
                <a:latin typeface="Sansation" pitchFamily="2" charset="0"/>
              </a:rPr>
              <a:t>linkbaiting</a:t>
            </a:r>
            <a:r>
              <a:rPr lang="en-US" sz="1500" b="1" baseline="30000" dirty="0">
                <a:solidFill>
                  <a:schemeClr val="accent1">
                    <a:lumMod val="75000"/>
                  </a:schemeClr>
                </a:solidFill>
                <a:latin typeface="Sansation" pitchFamily="2" charset="0"/>
              </a:rPr>
              <a:t> techniques intentionally </a:t>
            </a:r>
            <a:r>
              <a:rPr lang="en-US" sz="1500" b="1" baseline="30000" dirty="0" err="1">
                <a:solidFill>
                  <a:schemeClr val="accent1">
                    <a:lumMod val="75000"/>
                  </a:schemeClr>
                </a:solidFill>
                <a:latin typeface="Sansation" pitchFamily="2" charset="0"/>
              </a:rPr>
              <a:t>polarise</a:t>
            </a:r>
            <a:r>
              <a:rPr lang="en-US" sz="1500" b="1" baseline="30000" dirty="0">
                <a:solidFill>
                  <a:schemeClr val="accent1">
                    <a:lumMod val="75000"/>
                  </a:schemeClr>
                </a:solidFill>
                <a:latin typeface="Sansation" pitchFamily="2" charset="0"/>
              </a:rPr>
              <a:t> opinion. But mainly </a:t>
            </a:r>
            <a:r>
              <a:rPr lang="en-US" sz="1500" b="1" baseline="30000" dirty="0" err="1">
                <a:solidFill>
                  <a:schemeClr val="accent1">
                    <a:lumMod val="75000"/>
                  </a:schemeClr>
                </a:solidFill>
                <a:latin typeface="Sansation" pitchFamily="2" charset="0"/>
              </a:rPr>
              <a:t>linkbait</a:t>
            </a:r>
            <a:r>
              <a:rPr lang="en-US" sz="1500" b="1" baseline="30000" dirty="0">
                <a:solidFill>
                  <a:schemeClr val="accent1">
                    <a:lumMod val="75000"/>
                  </a:schemeClr>
                </a:solidFill>
                <a:latin typeface="Sansation" pitchFamily="2" charset="0"/>
              </a:rPr>
              <a:t> is simply a case of creating great content. Hardly controversial.</a:t>
            </a:r>
          </a:p>
        </p:txBody>
      </p:sp>
      <p:sp>
        <p:nvSpPr>
          <p:cNvPr id="177" name="Rounded Rectangle 176"/>
          <p:cNvSpPr/>
          <p:nvPr/>
        </p:nvSpPr>
        <p:spPr>
          <a:xfrm>
            <a:off x="3166655" y="1283042"/>
            <a:ext cx="3538945" cy="3193708"/>
          </a:xfrm>
          <a:prstGeom prst="roundRect">
            <a:avLst>
              <a:gd name="adj" fmla="val 3432"/>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p:cNvGrpSpPr/>
          <p:nvPr/>
        </p:nvGrpSpPr>
        <p:grpSpPr>
          <a:xfrm>
            <a:off x="6019800" y="2102253"/>
            <a:ext cx="3161762" cy="1395956"/>
            <a:chOff x="5979931" y="2102253"/>
            <a:chExt cx="3161762" cy="1395956"/>
          </a:xfrm>
        </p:grpSpPr>
        <p:grpSp>
          <p:nvGrpSpPr>
            <p:cNvPr id="197" name="Group 196"/>
            <p:cNvGrpSpPr/>
            <p:nvPr/>
          </p:nvGrpSpPr>
          <p:grpSpPr>
            <a:xfrm>
              <a:off x="5979931" y="2102253"/>
              <a:ext cx="1432084" cy="1395956"/>
              <a:chOff x="6022798" y="2102253"/>
              <a:chExt cx="1432084" cy="1395956"/>
            </a:xfrm>
          </p:grpSpPr>
          <p:sp>
            <p:nvSpPr>
              <p:cNvPr id="196" name="Right Triangle 195"/>
              <p:cNvSpPr/>
              <p:nvPr/>
            </p:nvSpPr>
            <p:spPr>
              <a:xfrm rot="13500000">
                <a:off x="6058926" y="2102253"/>
                <a:ext cx="1395956" cy="139595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ight Triangle 194"/>
              <p:cNvSpPr/>
              <p:nvPr/>
            </p:nvSpPr>
            <p:spPr>
              <a:xfrm rot="13500000">
                <a:off x="6022798" y="2102253"/>
                <a:ext cx="1395956" cy="1395956"/>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 name="Group 199"/>
            <p:cNvGrpSpPr/>
            <p:nvPr/>
          </p:nvGrpSpPr>
          <p:grpSpPr>
            <a:xfrm>
              <a:off x="7162800" y="2296057"/>
              <a:ext cx="1978893" cy="1004360"/>
              <a:chOff x="7162800" y="2286531"/>
              <a:chExt cx="1978893" cy="1004360"/>
            </a:xfrm>
          </p:grpSpPr>
          <p:sp>
            <p:nvSpPr>
              <p:cNvPr id="199" name="Rectangle 198"/>
              <p:cNvSpPr/>
              <p:nvPr/>
            </p:nvSpPr>
            <p:spPr>
              <a:xfrm>
                <a:off x="7187832" y="2286531"/>
                <a:ext cx="1951341" cy="100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7162800" y="2310541"/>
                <a:ext cx="1978893" cy="95653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0" name="TextBox 189"/>
          <p:cNvSpPr txBox="1"/>
          <p:nvPr/>
        </p:nvSpPr>
        <p:spPr>
          <a:xfrm>
            <a:off x="7187244" y="2725986"/>
            <a:ext cx="1971435" cy="599138"/>
          </a:xfrm>
          <a:prstGeom prst="rect">
            <a:avLst/>
          </a:prstGeom>
          <a:noFill/>
        </p:spPr>
        <p:txBody>
          <a:bodyPr wrap="square" rtlCol="0">
            <a:spAutoFit/>
          </a:bodyPr>
          <a:lstStyle/>
          <a:p>
            <a:pPr algn="just">
              <a:lnSpc>
                <a:spcPct val="65000"/>
              </a:lnSpc>
            </a:pPr>
            <a:r>
              <a:rPr lang="en-US" sz="4800" baseline="30000" dirty="0">
                <a:solidFill>
                  <a:schemeClr val="accent1">
                    <a:lumMod val="20000"/>
                    <a:lumOff val="80000"/>
                  </a:schemeClr>
                </a:solidFill>
                <a:latin typeface="Oswald" pitchFamily="50"/>
              </a:rPr>
              <a:t>4,000,000</a:t>
            </a:r>
          </a:p>
          <a:p>
            <a:pPr algn="just">
              <a:lnSpc>
                <a:spcPct val="65000"/>
              </a:lnSpc>
            </a:pPr>
            <a:r>
              <a:rPr lang="en-US" sz="2800" baseline="30000" dirty="0">
                <a:solidFill>
                  <a:schemeClr val="bg1"/>
                </a:solidFill>
                <a:latin typeface="Oswald" pitchFamily="50"/>
              </a:rPr>
              <a:t>UNIQUE VISITORS</a:t>
            </a:r>
          </a:p>
        </p:txBody>
      </p:sp>
      <p:grpSp>
        <p:nvGrpSpPr>
          <p:cNvPr id="155" name="Group 154"/>
          <p:cNvGrpSpPr/>
          <p:nvPr/>
        </p:nvGrpSpPr>
        <p:grpSpPr>
          <a:xfrm>
            <a:off x="192" y="4237715"/>
            <a:ext cx="8934264" cy="1229635"/>
            <a:chOff x="192" y="4237715"/>
            <a:chExt cx="8934264" cy="1229635"/>
          </a:xfrm>
        </p:grpSpPr>
        <p:sp>
          <p:nvSpPr>
            <p:cNvPr id="162" name="Oval 161"/>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 name="Picture 20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205" name="TextBox 204"/>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206" name="TextBox 205"/>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207" name="TextBox 206"/>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208" name="Picture 20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209" name="Picture 20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grpSp>
      <p:pic>
        <p:nvPicPr>
          <p:cNvPr id="213" name="Picture 21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44408" y="3712423"/>
            <a:ext cx="697484" cy="195232"/>
          </a:xfrm>
          <a:prstGeom prst="rect">
            <a:avLst/>
          </a:prstGeom>
        </p:spPr>
      </p:pic>
      <p:pic>
        <p:nvPicPr>
          <p:cNvPr id="214" name="Picture 21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44408" y="3905375"/>
            <a:ext cx="697484" cy="195232"/>
          </a:xfrm>
          <a:prstGeom prst="rect">
            <a:avLst/>
          </a:prstGeom>
        </p:spPr>
      </p:pic>
      <p:pic>
        <p:nvPicPr>
          <p:cNvPr id="215" name="Picture 21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30338" y="3705882"/>
            <a:ext cx="576433" cy="190543"/>
          </a:xfrm>
          <a:prstGeom prst="rect">
            <a:avLst/>
          </a:prstGeom>
        </p:spPr>
      </p:pic>
      <p:pic>
        <p:nvPicPr>
          <p:cNvPr id="216" name="Picture 21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30338" y="3904804"/>
            <a:ext cx="576433" cy="190543"/>
          </a:xfrm>
          <a:prstGeom prst="rect">
            <a:avLst/>
          </a:prstGeom>
        </p:spPr>
      </p:pic>
      <p:pic>
        <p:nvPicPr>
          <p:cNvPr id="217" name="Picture 21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51404" y="3709489"/>
            <a:ext cx="576433" cy="190543"/>
          </a:xfrm>
          <a:prstGeom prst="rect">
            <a:avLst/>
          </a:prstGeom>
        </p:spPr>
      </p:pic>
      <p:pic>
        <p:nvPicPr>
          <p:cNvPr id="218" name="Picture 2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51404" y="3899714"/>
            <a:ext cx="576433" cy="190543"/>
          </a:xfrm>
          <a:prstGeom prst="rect">
            <a:avLst/>
          </a:prstGeom>
        </p:spPr>
      </p:pic>
      <p:pic>
        <p:nvPicPr>
          <p:cNvPr id="219" name="Picture 2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57544" y="3704658"/>
            <a:ext cx="576433" cy="191074"/>
          </a:xfrm>
          <a:prstGeom prst="rect">
            <a:avLst/>
          </a:prstGeom>
        </p:spPr>
      </p:pic>
      <p:pic>
        <p:nvPicPr>
          <p:cNvPr id="220" name="Picture 2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57544" y="3900145"/>
            <a:ext cx="576433" cy="191074"/>
          </a:xfrm>
          <a:prstGeom prst="rect">
            <a:avLst/>
          </a:prstGeom>
        </p:spPr>
      </p:pic>
    </p:spTree>
    <p:extLst>
      <p:ext uri="{BB962C8B-B14F-4D97-AF65-F5344CB8AC3E}">
        <p14:creationId xmlns:p14="http://schemas.microsoft.com/office/powerpoint/2010/main" val="3583657138"/>
      </p:ext>
    </p:extLst>
  </p:cSld>
  <p:clrMapOvr>
    <a:masterClrMapping/>
  </p:clrMapOvr>
  <mc:AlternateContent xmlns:mc="http://schemas.openxmlformats.org/markup-compatibility/2006" xmlns:p14="http://schemas.microsoft.com/office/powerpoint/2010/main">
    <mc:Choice Requires="p14">
      <p:transition spd="slow" p14:dur="2000" advTm="1771">
        <p14:ferris dir="l"/>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1+#ppt_w/2"/>
                                          </p:val>
                                        </p:tav>
                                        <p:tav tm="100000">
                                          <p:val>
                                            <p:strVal val="#ppt_x"/>
                                          </p:val>
                                        </p:tav>
                                      </p:tavLst>
                                    </p:anim>
                                    <p:anim calcmode="lin" valueType="num">
                                      <p:cBhvr additive="base">
                                        <p:cTn id="18" dur="500" fill="hold"/>
                                        <p:tgtEl>
                                          <p:spTgt spid="2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4" presetClass="entr" presetSubtype="5"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randombar(vertical)">
                                      <p:cBhvr>
                                        <p:cTn id="22" dur="500"/>
                                        <p:tgtEl>
                                          <p:spTgt spid="36"/>
                                        </p:tgtEl>
                                      </p:cBhvr>
                                    </p:animEffect>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194"/>
                                        </p:tgtEl>
                                        <p:attrNameLst>
                                          <p:attrName>style.visibility</p:attrName>
                                        </p:attrNameLst>
                                      </p:cBhvr>
                                      <p:to>
                                        <p:strVal val="visible"/>
                                      </p:to>
                                    </p:set>
                                    <p:anim calcmode="lin" valueType="num">
                                      <p:cBhvr additive="base">
                                        <p:cTn id="26" dur="500" fill="hold"/>
                                        <p:tgtEl>
                                          <p:spTgt spid="194"/>
                                        </p:tgtEl>
                                        <p:attrNameLst>
                                          <p:attrName>ppt_x</p:attrName>
                                        </p:attrNameLst>
                                      </p:cBhvr>
                                      <p:tavLst>
                                        <p:tav tm="0">
                                          <p:val>
                                            <p:strVal val="0-#ppt_w/2"/>
                                          </p:val>
                                        </p:tav>
                                        <p:tav tm="100000">
                                          <p:val>
                                            <p:strVal val="#ppt_x"/>
                                          </p:val>
                                        </p:tav>
                                      </p:tavLst>
                                    </p:anim>
                                    <p:anim calcmode="lin" valueType="num">
                                      <p:cBhvr additive="base">
                                        <p:cTn id="27" dur="500" fill="hold"/>
                                        <p:tgtEl>
                                          <p:spTgt spid="194"/>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91"/>
                                        </p:tgtEl>
                                        <p:attrNameLst>
                                          <p:attrName>style.visibility</p:attrName>
                                        </p:attrNameLst>
                                      </p:cBhvr>
                                      <p:to>
                                        <p:strVal val="visible"/>
                                      </p:to>
                                    </p:set>
                                    <p:animEffect transition="in" filter="fade">
                                      <p:cBhvr>
                                        <p:cTn id="31" dur="500"/>
                                        <p:tgtEl>
                                          <p:spTgt spid="191"/>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192"/>
                                        </p:tgtEl>
                                        <p:attrNameLst>
                                          <p:attrName>style.visibility</p:attrName>
                                        </p:attrNameLst>
                                      </p:cBhvr>
                                      <p:to>
                                        <p:strVal val="visible"/>
                                      </p:to>
                                    </p:set>
                                    <p:animEffect transition="in" filter="wipe(left)">
                                      <p:cBhvr>
                                        <p:cTn id="35" dur="500"/>
                                        <p:tgtEl>
                                          <p:spTgt spid="192"/>
                                        </p:tgtEl>
                                      </p:cBhvr>
                                    </p:animEffect>
                                  </p:childTnLst>
                                </p:cTn>
                              </p:par>
                            </p:childTnLst>
                          </p:cTn>
                        </p:par>
                        <p:par>
                          <p:cTn id="36" fill="hold">
                            <p:stCondLst>
                              <p:cond delay="3500"/>
                            </p:stCondLst>
                            <p:childTnLst>
                              <p:par>
                                <p:cTn id="37" presetID="16" presetClass="entr" presetSubtype="21" fill="hold" grpId="0" nodeType="afterEffect">
                                  <p:stCondLst>
                                    <p:cond delay="0"/>
                                  </p:stCondLst>
                                  <p:childTnLst>
                                    <p:set>
                                      <p:cBhvr>
                                        <p:cTn id="38" dur="1" fill="hold">
                                          <p:stCondLst>
                                            <p:cond delay="0"/>
                                          </p:stCondLst>
                                        </p:cTn>
                                        <p:tgtEl>
                                          <p:spTgt spid="177"/>
                                        </p:tgtEl>
                                        <p:attrNameLst>
                                          <p:attrName>style.visibility</p:attrName>
                                        </p:attrNameLst>
                                      </p:cBhvr>
                                      <p:to>
                                        <p:strVal val="visible"/>
                                      </p:to>
                                    </p:set>
                                    <p:animEffect transition="in" filter="barn(inVertical)">
                                      <p:cBhvr>
                                        <p:cTn id="39" dur="500"/>
                                        <p:tgtEl>
                                          <p:spTgt spid="177"/>
                                        </p:tgtEl>
                                      </p:cBhvr>
                                    </p:animEffect>
                                  </p:childTnLst>
                                </p:cTn>
                              </p:par>
                            </p:childTnLst>
                          </p:cTn>
                        </p:par>
                        <p:par>
                          <p:cTn id="40" fill="hold">
                            <p:stCondLst>
                              <p:cond delay="4000"/>
                            </p:stCondLst>
                            <p:childTnLst>
                              <p:par>
                                <p:cTn id="41" presetID="16" presetClass="entr" presetSubtype="21"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barn(inVertical)">
                                      <p:cBhvr>
                                        <p:cTn id="43" dur="500"/>
                                        <p:tgtEl>
                                          <p:spTgt spid="31"/>
                                        </p:tgtEl>
                                      </p:cBhvr>
                                    </p:animEffect>
                                  </p:childTnLst>
                                </p:cTn>
                              </p:par>
                            </p:childTnLst>
                          </p:cTn>
                        </p:par>
                        <p:par>
                          <p:cTn id="44" fill="hold">
                            <p:stCondLst>
                              <p:cond delay="4500"/>
                            </p:stCondLst>
                            <p:childTnLst>
                              <p:par>
                                <p:cTn id="45" presetID="16" presetClass="entr" presetSubtype="21" fill="hold" grpId="0" nodeType="after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barn(inVertical)">
                                      <p:cBhvr>
                                        <p:cTn id="47" dur="500"/>
                                        <p:tgtEl>
                                          <p:spTgt spid="178"/>
                                        </p:tgtEl>
                                      </p:cBhvr>
                                    </p:animEffect>
                                  </p:childTnLst>
                                </p:cTn>
                              </p:par>
                            </p:childTnLst>
                          </p:cTn>
                        </p:par>
                        <p:par>
                          <p:cTn id="48" fill="hold">
                            <p:stCondLst>
                              <p:cond delay="5000"/>
                            </p:stCondLst>
                            <p:childTnLst>
                              <p:par>
                                <p:cTn id="49" presetID="22" presetClass="entr" presetSubtype="1"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up)">
                                      <p:cBhvr>
                                        <p:cTn id="51" dur="2000"/>
                                        <p:tgtEl>
                                          <p:spTgt spid="6"/>
                                        </p:tgtEl>
                                      </p:cBhvr>
                                    </p:animEffect>
                                  </p:childTnLst>
                                </p:cTn>
                              </p:par>
                            </p:childTnLst>
                          </p:cTn>
                        </p:par>
                        <p:par>
                          <p:cTn id="52" fill="hold">
                            <p:stCondLst>
                              <p:cond delay="7000"/>
                            </p:stCondLst>
                            <p:childTnLst>
                              <p:par>
                                <p:cTn id="53" presetID="53" presetClass="entr" presetSubtype="16"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p:cTn id="55" dur="500" fill="hold"/>
                                        <p:tgtEl>
                                          <p:spTgt spid="7"/>
                                        </p:tgtEl>
                                        <p:attrNameLst>
                                          <p:attrName>ppt_w</p:attrName>
                                        </p:attrNameLst>
                                      </p:cBhvr>
                                      <p:tavLst>
                                        <p:tav tm="0">
                                          <p:val>
                                            <p:fltVal val="0"/>
                                          </p:val>
                                        </p:tav>
                                        <p:tav tm="100000">
                                          <p:val>
                                            <p:strVal val="#ppt_w"/>
                                          </p:val>
                                        </p:tav>
                                      </p:tavLst>
                                    </p:anim>
                                    <p:anim calcmode="lin" valueType="num">
                                      <p:cBhvr>
                                        <p:cTn id="56" dur="500" fill="hold"/>
                                        <p:tgtEl>
                                          <p:spTgt spid="7"/>
                                        </p:tgtEl>
                                        <p:attrNameLst>
                                          <p:attrName>ppt_h</p:attrName>
                                        </p:attrNameLst>
                                      </p:cBhvr>
                                      <p:tavLst>
                                        <p:tav tm="0">
                                          <p:val>
                                            <p:fltVal val="0"/>
                                          </p:val>
                                        </p:tav>
                                        <p:tav tm="100000">
                                          <p:val>
                                            <p:strVal val="#ppt_h"/>
                                          </p:val>
                                        </p:tav>
                                      </p:tavLst>
                                    </p:anim>
                                    <p:animEffect transition="in" filter="fade">
                                      <p:cBhvr>
                                        <p:cTn id="57" dur="500"/>
                                        <p:tgtEl>
                                          <p:spTgt spid="7"/>
                                        </p:tgtEl>
                                      </p:cBhvr>
                                    </p:animEffect>
                                  </p:childTnLst>
                                </p:cTn>
                              </p:par>
                            </p:childTnLst>
                          </p:cTn>
                        </p:par>
                        <p:par>
                          <p:cTn id="58" fill="hold">
                            <p:stCondLst>
                              <p:cond delay="7500"/>
                            </p:stCondLst>
                            <p:childTnLst>
                              <p:par>
                                <p:cTn id="59" presetID="10" presetClass="entr" presetSubtype="0" fill="hold" grpId="0" nodeType="afterEffect">
                                  <p:stCondLst>
                                    <p:cond delay="0"/>
                                  </p:stCondLst>
                                  <p:childTnLst>
                                    <p:set>
                                      <p:cBhvr>
                                        <p:cTn id="60" dur="1" fill="hold">
                                          <p:stCondLst>
                                            <p:cond delay="0"/>
                                          </p:stCondLst>
                                        </p:cTn>
                                        <p:tgtEl>
                                          <p:spTgt spid="179"/>
                                        </p:tgtEl>
                                        <p:attrNameLst>
                                          <p:attrName>style.visibility</p:attrName>
                                        </p:attrNameLst>
                                      </p:cBhvr>
                                      <p:to>
                                        <p:strVal val="visible"/>
                                      </p:to>
                                    </p:set>
                                    <p:animEffect transition="in" filter="fade">
                                      <p:cBhvr>
                                        <p:cTn id="61" dur="500"/>
                                        <p:tgtEl>
                                          <p:spTgt spid="179"/>
                                        </p:tgtEl>
                                      </p:cBhvr>
                                    </p:animEffect>
                                  </p:childTnLst>
                                </p:cTn>
                              </p:par>
                            </p:childTnLst>
                          </p:cTn>
                        </p:par>
                        <p:par>
                          <p:cTn id="62" fill="hold">
                            <p:stCondLst>
                              <p:cond delay="8000"/>
                            </p:stCondLst>
                            <p:childTnLst>
                              <p:par>
                                <p:cTn id="63" presetID="53" presetClass="entr" presetSubtype="16" fill="hold" nodeType="after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500" fill="hold"/>
                                        <p:tgtEl>
                                          <p:spTgt spid="17"/>
                                        </p:tgtEl>
                                        <p:attrNameLst>
                                          <p:attrName>ppt_w</p:attrName>
                                        </p:attrNameLst>
                                      </p:cBhvr>
                                      <p:tavLst>
                                        <p:tav tm="0">
                                          <p:val>
                                            <p:fltVal val="0"/>
                                          </p:val>
                                        </p:tav>
                                        <p:tav tm="100000">
                                          <p:val>
                                            <p:strVal val="#ppt_w"/>
                                          </p:val>
                                        </p:tav>
                                      </p:tavLst>
                                    </p:anim>
                                    <p:anim calcmode="lin" valueType="num">
                                      <p:cBhvr>
                                        <p:cTn id="66" dur="500" fill="hold"/>
                                        <p:tgtEl>
                                          <p:spTgt spid="17"/>
                                        </p:tgtEl>
                                        <p:attrNameLst>
                                          <p:attrName>ppt_h</p:attrName>
                                        </p:attrNameLst>
                                      </p:cBhvr>
                                      <p:tavLst>
                                        <p:tav tm="0">
                                          <p:val>
                                            <p:fltVal val="0"/>
                                          </p:val>
                                        </p:tav>
                                        <p:tav tm="100000">
                                          <p:val>
                                            <p:strVal val="#ppt_h"/>
                                          </p:val>
                                        </p:tav>
                                      </p:tavLst>
                                    </p:anim>
                                    <p:animEffect transition="in" filter="fade">
                                      <p:cBhvr>
                                        <p:cTn id="67" dur="500"/>
                                        <p:tgtEl>
                                          <p:spTgt spid="17"/>
                                        </p:tgtEl>
                                      </p:cBhvr>
                                    </p:animEffect>
                                  </p:childTnLst>
                                </p:cTn>
                              </p:par>
                            </p:childTnLst>
                          </p:cTn>
                        </p:par>
                        <p:par>
                          <p:cTn id="68" fill="hold">
                            <p:stCondLst>
                              <p:cond delay="8500"/>
                            </p:stCondLst>
                            <p:childTnLst>
                              <p:par>
                                <p:cTn id="69" presetID="10" presetClass="entr" presetSubtype="0" fill="hold" grpId="0" nodeType="afterEffect">
                                  <p:stCondLst>
                                    <p:cond delay="0"/>
                                  </p:stCondLst>
                                  <p:childTnLst>
                                    <p:set>
                                      <p:cBhvr>
                                        <p:cTn id="70" dur="1" fill="hold">
                                          <p:stCondLst>
                                            <p:cond delay="0"/>
                                          </p:stCondLst>
                                        </p:cTn>
                                        <p:tgtEl>
                                          <p:spTgt spid="180"/>
                                        </p:tgtEl>
                                        <p:attrNameLst>
                                          <p:attrName>style.visibility</p:attrName>
                                        </p:attrNameLst>
                                      </p:cBhvr>
                                      <p:to>
                                        <p:strVal val="visible"/>
                                      </p:to>
                                    </p:set>
                                    <p:animEffect transition="in" filter="fade">
                                      <p:cBhvr>
                                        <p:cTn id="71" dur="500"/>
                                        <p:tgtEl>
                                          <p:spTgt spid="180"/>
                                        </p:tgtEl>
                                      </p:cBhvr>
                                    </p:animEffect>
                                  </p:childTnLst>
                                </p:cTn>
                              </p:par>
                            </p:childTnLst>
                          </p:cTn>
                        </p:par>
                        <p:par>
                          <p:cTn id="72" fill="hold">
                            <p:stCondLst>
                              <p:cond delay="9000"/>
                            </p:stCondLst>
                            <p:childTnLst>
                              <p:par>
                                <p:cTn id="73" presetID="53" presetClass="entr" presetSubtype="16" fill="hold" nodeType="after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Effect transition="in" filter="fade">
                                      <p:cBhvr>
                                        <p:cTn id="77" dur="500"/>
                                        <p:tgtEl>
                                          <p:spTgt spid="20"/>
                                        </p:tgtEl>
                                      </p:cBhvr>
                                    </p:animEffect>
                                  </p:childTnLst>
                                </p:cTn>
                              </p:par>
                            </p:childTnLst>
                          </p:cTn>
                        </p:par>
                        <p:par>
                          <p:cTn id="78" fill="hold">
                            <p:stCondLst>
                              <p:cond delay="9500"/>
                            </p:stCondLst>
                            <p:childTnLst>
                              <p:par>
                                <p:cTn id="79" presetID="10" presetClass="entr" presetSubtype="0" fill="hold" grpId="0" nodeType="afterEffect">
                                  <p:stCondLst>
                                    <p:cond delay="0"/>
                                  </p:stCondLst>
                                  <p:childTnLst>
                                    <p:set>
                                      <p:cBhvr>
                                        <p:cTn id="80" dur="1" fill="hold">
                                          <p:stCondLst>
                                            <p:cond delay="0"/>
                                          </p:stCondLst>
                                        </p:cTn>
                                        <p:tgtEl>
                                          <p:spTgt spid="181"/>
                                        </p:tgtEl>
                                        <p:attrNameLst>
                                          <p:attrName>style.visibility</p:attrName>
                                        </p:attrNameLst>
                                      </p:cBhvr>
                                      <p:to>
                                        <p:strVal val="visible"/>
                                      </p:to>
                                    </p:set>
                                    <p:animEffect transition="in" filter="fade">
                                      <p:cBhvr>
                                        <p:cTn id="81" dur="500"/>
                                        <p:tgtEl>
                                          <p:spTgt spid="181"/>
                                        </p:tgtEl>
                                      </p:cBhvr>
                                    </p:animEffect>
                                  </p:childTnLst>
                                </p:cTn>
                              </p:par>
                            </p:childTnLst>
                          </p:cTn>
                        </p:par>
                        <p:par>
                          <p:cTn id="82" fill="hold">
                            <p:stCondLst>
                              <p:cond delay="10000"/>
                            </p:stCondLst>
                            <p:childTnLst>
                              <p:par>
                                <p:cTn id="83" presetID="53" presetClass="entr" presetSubtype="16" fill="hold" nodeType="afterEffect">
                                  <p:stCondLst>
                                    <p:cond delay="0"/>
                                  </p:stCondLst>
                                  <p:childTnLst>
                                    <p:set>
                                      <p:cBhvr>
                                        <p:cTn id="84" dur="1" fill="hold">
                                          <p:stCondLst>
                                            <p:cond delay="0"/>
                                          </p:stCondLst>
                                        </p:cTn>
                                        <p:tgtEl>
                                          <p:spTgt spid="23"/>
                                        </p:tgtEl>
                                        <p:attrNameLst>
                                          <p:attrName>style.visibility</p:attrName>
                                        </p:attrNameLst>
                                      </p:cBhvr>
                                      <p:to>
                                        <p:strVal val="visible"/>
                                      </p:to>
                                    </p:set>
                                    <p:anim calcmode="lin" valueType="num">
                                      <p:cBhvr>
                                        <p:cTn id="85" dur="500" fill="hold"/>
                                        <p:tgtEl>
                                          <p:spTgt spid="23"/>
                                        </p:tgtEl>
                                        <p:attrNameLst>
                                          <p:attrName>ppt_w</p:attrName>
                                        </p:attrNameLst>
                                      </p:cBhvr>
                                      <p:tavLst>
                                        <p:tav tm="0">
                                          <p:val>
                                            <p:fltVal val="0"/>
                                          </p:val>
                                        </p:tav>
                                        <p:tav tm="100000">
                                          <p:val>
                                            <p:strVal val="#ppt_w"/>
                                          </p:val>
                                        </p:tav>
                                      </p:tavLst>
                                    </p:anim>
                                    <p:anim calcmode="lin" valueType="num">
                                      <p:cBhvr>
                                        <p:cTn id="86" dur="500" fill="hold"/>
                                        <p:tgtEl>
                                          <p:spTgt spid="23"/>
                                        </p:tgtEl>
                                        <p:attrNameLst>
                                          <p:attrName>ppt_h</p:attrName>
                                        </p:attrNameLst>
                                      </p:cBhvr>
                                      <p:tavLst>
                                        <p:tav tm="0">
                                          <p:val>
                                            <p:fltVal val="0"/>
                                          </p:val>
                                        </p:tav>
                                        <p:tav tm="100000">
                                          <p:val>
                                            <p:strVal val="#ppt_h"/>
                                          </p:val>
                                        </p:tav>
                                      </p:tavLst>
                                    </p:anim>
                                    <p:animEffect transition="in" filter="fade">
                                      <p:cBhvr>
                                        <p:cTn id="87" dur="500"/>
                                        <p:tgtEl>
                                          <p:spTgt spid="23"/>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182"/>
                                        </p:tgtEl>
                                        <p:attrNameLst>
                                          <p:attrName>style.visibility</p:attrName>
                                        </p:attrNameLst>
                                      </p:cBhvr>
                                      <p:to>
                                        <p:strVal val="visible"/>
                                      </p:to>
                                    </p:set>
                                    <p:animEffect transition="in" filter="fade">
                                      <p:cBhvr>
                                        <p:cTn id="91" dur="500"/>
                                        <p:tgtEl>
                                          <p:spTgt spid="182"/>
                                        </p:tgtEl>
                                      </p:cBhvr>
                                    </p:animEffect>
                                  </p:childTnLst>
                                </p:cTn>
                              </p:par>
                            </p:childTnLst>
                          </p:cTn>
                        </p:par>
                        <p:par>
                          <p:cTn id="92" fill="hold">
                            <p:stCondLst>
                              <p:cond delay="11000"/>
                            </p:stCondLst>
                            <p:childTnLst>
                              <p:par>
                                <p:cTn id="93" presetID="22" presetClass="entr" presetSubtype="1" fill="hold" nodeType="afterEffect">
                                  <p:stCondLst>
                                    <p:cond delay="0"/>
                                  </p:stCondLst>
                                  <p:childTnLst>
                                    <p:set>
                                      <p:cBhvr>
                                        <p:cTn id="94" dur="1" fill="hold">
                                          <p:stCondLst>
                                            <p:cond delay="0"/>
                                          </p:stCondLst>
                                        </p:cTn>
                                        <p:tgtEl>
                                          <p:spTgt spid="128"/>
                                        </p:tgtEl>
                                        <p:attrNameLst>
                                          <p:attrName>style.visibility</p:attrName>
                                        </p:attrNameLst>
                                      </p:cBhvr>
                                      <p:to>
                                        <p:strVal val="visible"/>
                                      </p:to>
                                    </p:set>
                                    <p:animEffect transition="in" filter="wipe(up)">
                                      <p:cBhvr>
                                        <p:cTn id="95" dur="500"/>
                                        <p:tgtEl>
                                          <p:spTgt spid="128"/>
                                        </p:tgtEl>
                                      </p:cBhvr>
                                    </p:animEffect>
                                  </p:childTnLst>
                                </p:cTn>
                              </p:par>
                            </p:childTnLst>
                          </p:cTn>
                        </p:par>
                        <p:par>
                          <p:cTn id="96" fill="hold">
                            <p:stCondLst>
                              <p:cond delay="11500"/>
                            </p:stCondLst>
                            <p:childTnLst>
                              <p:par>
                                <p:cTn id="97" presetID="53" presetClass="entr" presetSubtype="16" fill="hold" nodeType="afterEffect">
                                  <p:stCondLst>
                                    <p:cond delay="0"/>
                                  </p:stCondLst>
                                  <p:childTnLst>
                                    <p:set>
                                      <p:cBhvr>
                                        <p:cTn id="98" dur="1" fill="hold">
                                          <p:stCondLst>
                                            <p:cond delay="0"/>
                                          </p:stCondLst>
                                        </p:cTn>
                                        <p:tgtEl>
                                          <p:spTgt spid="9"/>
                                        </p:tgtEl>
                                        <p:attrNameLst>
                                          <p:attrName>style.visibility</p:attrName>
                                        </p:attrNameLst>
                                      </p:cBhvr>
                                      <p:to>
                                        <p:strVal val="visible"/>
                                      </p:to>
                                    </p:set>
                                    <p:anim calcmode="lin" valueType="num">
                                      <p:cBhvr>
                                        <p:cTn id="99" dur="500" fill="hold"/>
                                        <p:tgtEl>
                                          <p:spTgt spid="9"/>
                                        </p:tgtEl>
                                        <p:attrNameLst>
                                          <p:attrName>ppt_w</p:attrName>
                                        </p:attrNameLst>
                                      </p:cBhvr>
                                      <p:tavLst>
                                        <p:tav tm="0">
                                          <p:val>
                                            <p:fltVal val="0"/>
                                          </p:val>
                                        </p:tav>
                                        <p:tav tm="100000">
                                          <p:val>
                                            <p:strVal val="#ppt_w"/>
                                          </p:val>
                                        </p:tav>
                                      </p:tavLst>
                                    </p:anim>
                                    <p:anim calcmode="lin" valueType="num">
                                      <p:cBhvr>
                                        <p:cTn id="100" dur="500" fill="hold"/>
                                        <p:tgtEl>
                                          <p:spTgt spid="9"/>
                                        </p:tgtEl>
                                        <p:attrNameLst>
                                          <p:attrName>ppt_h</p:attrName>
                                        </p:attrNameLst>
                                      </p:cBhvr>
                                      <p:tavLst>
                                        <p:tav tm="0">
                                          <p:val>
                                            <p:fltVal val="0"/>
                                          </p:val>
                                        </p:tav>
                                        <p:tav tm="100000">
                                          <p:val>
                                            <p:strVal val="#ppt_h"/>
                                          </p:val>
                                        </p:tav>
                                      </p:tavLst>
                                    </p:anim>
                                    <p:animEffect transition="in" filter="fade">
                                      <p:cBhvr>
                                        <p:cTn id="101" dur="500"/>
                                        <p:tgtEl>
                                          <p:spTgt spid="9"/>
                                        </p:tgtEl>
                                      </p:cBhvr>
                                    </p:animEffect>
                                  </p:childTnLst>
                                </p:cTn>
                              </p:par>
                            </p:childTnLst>
                          </p:cTn>
                        </p:par>
                        <p:par>
                          <p:cTn id="102" fill="hold">
                            <p:stCondLst>
                              <p:cond delay="12000"/>
                            </p:stCondLst>
                            <p:childTnLst>
                              <p:par>
                                <p:cTn id="103" presetID="22" presetClass="entr" presetSubtype="1" fill="hold" nodeType="after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wipe(up)">
                                      <p:cBhvr>
                                        <p:cTn id="105" dur="500"/>
                                        <p:tgtEl>
                                          <p:spTgt spid="60"/>
                                        </p:tgtEl>
                                      </p:cBhvr>
                                    </p:animEffect>
                                  </p:childTnLst>
                                </p:cTn>
                              </p:par>
                            </p:childTnLst>
                          </p:cTn>
                        </p:par>
                        <p:par>
                          <p:cTn id="106" fill="hold">
                            <p:stCondLst>
                              <p:cond delay="12500"/>
                            </p:stCondLst>
                            <p:childTnLst>
                              <p:par>
                                <p:cTn id="107" presetID="53" presetClass="entr" presetSubtype="16" fill="hold" nodeType="afterEffect">
                                  <p:stCondLst>
                                    <p:cond delay="0"/>
                                  </p:stCondLst>
                                  <p:childTnLst>
                                    <p:set>
                                      <p:cBhvr>
                                        <p:cTn id="108" dur="1" fill="hold">
                                          <p:stCondLst>
                                            <p:cond delay="0"/>
                                          </p:stCondLst>
                                        </p:cTn>
                                        <p:tgtEl>
                                          <p:spTgt spid="18"/>
                                        </p:tgtEl>
                                        <p:attrNameLst>
                                          <p:attrName>style.visibility</p:attrName>
                                        </p:attrNameLst>
                                      </p:cBhvr>
                                      <p:to>
                                        <p:strVal val="visible"/>
                                      </p:to>
                                    </p:set>
                                    <p:anim calcmode="lin" valueType="num">
                                      <p:cBhvr>
                                        <p:cTn id="109" dur="500" fill="hold"/>
                                        <p:tgtEl>
                                          <p:spTgt spid="18"/>
                                        </p:tgtEl>
                                        <p:attrNameLst>
                                          <p:attrName>ppt_w</p:attrName>
                                        </p:attrNameLst>
                                      </p:cBhvr>
                                      <p:tavLst>
                                        <p:tav tm="0">
                                          <p:val>
                                            <p:fltVal val="0"/>
                                          </p:val>
                                        </p:tav>
                                        <p:tav tm="100000">
                                          <p:val>
                                            <p:strVal val="#ppt_w"/>
                                          </p:val>
                                        </p:tav>
                                      </p:tavLst>
                                    </p:anim>
                                    <p:anim calcmode="lin" valueType="num">
                                      <p:cBhvr>
                                        <p:cTn id="110" dur="500" fill="hold"/>
                                        <p:tgtEl>
                                          <p:spTgt spid="18"/>
                                        </p:tgtEl>
                                        <p:attrNameLst>
                                          <p:attrName>ppt_h</p:attrName>
                                        </p:attrNameLst>
                                      </p:cBhvr>
                                      <p:tavLst>
                                        <p:tav tm="0">
                                          <p:val>
                                            <p:fltVal val="0"/>
                                          </p:val>
                                        </p:tav>
                                        <p:tav tm="100000">
                                          <p:val>
                                            <p:strVal val="#ppt_h"/>
                                          </p:val>
                                        </p:tav>
                                      </p:tavLst>
                                    </p:anim>
                                    <p:animEffect transition="in" filter="fade">
                                      <p:cBhvr>
                                        <p:cTn id="111" dur="500"/>
                                        <p:tgtEl>
                                          <p:spTgt spid="18"/>
                                        </p:tgtEl>
                                      </p:cBhvr>
                                    </p:animEffect>
                                  </p:childTnLst>
                                </p:cTn>
                              </p:par>
                            </p:childTnLst>
                          </p:cTn>
                        </p:par>
                        <p:par>
                          <p:cTn id="112" fill="hold">
                            <p:stCondLst>
                              <p:cond delay="13000"/>
                            </p:stCondLst>
                            <p:childTnLst>
                              <p:par>
                                <p:cTn id="113" presetID="22" presetClass="entr" presetSubtype="1" fill="hold" nodeType="afterEffect">
                                  <p:stCondLst>
                                    <p:cond delay="0"/>
                                  </p:stCondLst>
                                  <p:childTnLst>
                                    <p:set>
                                      <p:cBhvr>
                                        <p:cTn id="114" dur="1" fill="hold">
                                          <p:stCondLst>
                                            <p:cond delay="0"/>
                                          </p:stCondLst>
                                        </p:cTn>
                                        <p:tgtEl>
                                          <p:spTgt spid="80"/>
                                        </p:tgtEl>
                                        <p:attrNameLst>
                                          <p:attrName>style.visibility</p:attrName>
                                        </p:attrNameLst>
                                      </p:cBhvr>
                                      <p:to>
                                        <p:strVal val="visible"/>
                                      </p:to>
                                    </p:set>
                                    <p:animEffect transition="in" filter="wipe(up)">
                                      <p:cBhvr>
                                        <p:cTn id="115" dur="500"/>
                                        <p:tgtEl>
                                          <p:spTgt spid="80"/>
                                        </p:tgtEl>
                                      </p:cBhvr>
                                    </p:animEffect>
                                  </p:childTnLst>
                                </p:cTn>
                              </p:par>
                            </p:childTnLst>
                          </p:cTn>
                        </p:par>
                        <p:par>
                          <p:cTn id="116" fill="hold">
                            <p:stCondLst>
                              <p:cond delay="13500"/>
                            </p:stCondLst>
                            <p:childTnLst>
                              <p:par>
                                <p:cTn id="117" presetID="53" presetClass="entr" presetSubtype="16" fill="hold" nodeType="after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p:cTn id="119" dur="500" fill="hold"/>
                                        <p:tgtEl>
                                          <p:spTgt spid="21"/>
                                        </p:tgtEl>
                                        <p:attrNameLst>
                                          <p:attrName>ppt_w</p:attrName>
                                        </p:attrNameLst>
                                      </p:cBhvr>
                                      <p:tavLst>
                                        <p:tav tm="0">
                                          <p:val>
                                            <p:fltVal val="0"/>
                                          </p:val>
                                        </p:tav>
                                        <p:tav tm="100000">
                                          <p:val>
                                            <p:strVal val="#ppt_w"/>
                                          </p:val>
                                        </p:tav>
                                      </p:tavLst>
                                    </p:anim>
                                    <p:anim calcmode="lin" valueType="num">
                                      <p:cBhvr>
                                        <p:cTn id="120" dur="500" fill="hold"/>
                                        <p:tgtEl>
                                          <p:spTgt spid="21"/>
                                        </p:tgtEl>
                                        <p:attrNameLst>
                                          <p:attrName>ppt_h</p:attrName>
                                        </p:attrNameLst>
                                      </p:cBhvr>
                                      <p:tavLst>
                                        <p:tav tm="0">
                                          <p:val>
                                            <p:fltVal val="0"/>
                                          </p:val>
                                        </p:tav>
                                        <p:tav tm="100000">
                                          <p:val>
                                            <p:strVal val="#ppt_h"/>
                                          </p:val>
                                        </p:tav>
                                      </p:tavLst>
                                    </p:anim>
                                    <p:animEffect transition="in" filter="fade">
                                      <p:cBhvr>
                                        <p:cTn id="121" dur="500"/>
                                        <p:tgtEl>
                                          <p:spTgt spid="21"/>
                                        </p:tgtEl>
                                      </p:cBhvr>
                                    </p:animEffect>
                                  </p:childTnLst>
                                </p:cTn>
                              </p:par>
                            </p:childTnLst>
                          </p:cTn>
                        </p:par>
                        <p:par>
                          <p:cTn id="122" fill="hold">
                            <p:stCondLst>
                              <p:cond delay="14000"/>
                            </p:stCondLst>
                            <p:childTnLst>
                              <p:par>
                                <p:cTn id="123" presetID="22" presetClass="entr" presetSubtype="1" fill="hold" nodeType="afterEffect">
                                  <p:stCondLst>
                                    <p:cond delay="0"/>
                                  </p:stCondLst>
                                  <p:childTnLst>
                                    <p:set>
                                      <p:cBhvr>
                                        <p:cTn id="124" dur="1" fill="hold">
                                          <p:stCondLst>
                                            <p:cond delay="0"/>
                                          </p:stCondLst>
                                        </p:cTn>
                                        <p:tgtEl>
                                          <p:spTgt spid="5"/>
                                        </p:tgtEl>
                                        <p:attrNameLst>
                                          <p:attrName>style.visibility</p:attrName>
                                        </p:attrNameLst>
                                      </p:cBhvr>
                                      <p:to>
                                        <p:strVal val="visible"/>
                                      </p:to>
                                    </p:set>
                                    <p:animEffect transition="in" filter="wipe(up)">
                                      <p:cBhvr>
                                        <p:cTn id="125" dur="500"/>
                                        <p:tgtEl>
                                          <p:spTgt spid="5"/>
                                        </p:tgtEl>
                                      </p:cBhvr>
                                    </p:animEffect>
                                  </p:childTnLst>
                                </p:cTn>
                              </p:par>
                            </p:childTnLst>
                          </p:cTn>
                        </p:par>
                        <p:par>
                          <p:cTn id="126" fill="hold">
                            <p:stCondLst>
                              <p:cond delay="14500"/>
                            </p:stCondLst>
                            <p:childTnLst>
                              <p:par>
                                <p:cTn id="127" presetID="53" presetClass="entr" presetSubtype="16" fill="hold" nodeType="afterEffect">
                                  <p:stCondLst>
                                    <p:cond delay="0"/>
                                  </p:stCondLst>
                                  <p:childTnLst>
                                    <p:set>
                                      <p:cBhvr>
                                        <p:cTn id="128" dur="1" fill="hold">
                                          <p:stCondLst>
                                            <p:cond delay="0"/>
                                          </p:stCondLst>
                                        </p:cTn>
                                        <p:tgtEl>
                                          <p:spTgt spid="24"/>
                                        </p:tgtEl>
                                        <p:attrNameLst>
                                          <p:attrName>style.visibility</p:attrName>
                                        </p:attrNameLst>
                                      </p:cBhvr>
                                      <p:to>
                                        <p:strVal val="visible"/>
                                      </p:to>
                                    </p:set>
                                    <p:anim calcmode="lin" valueType="num">
                                      <p:cBhvr>
                                        <p:cTn id="129" dur="500" fill="hold"/>
                                        <p:tgtEl>
                                          <p:spTgt spid="24"/>
                                        </p:tgtEl>
                                        <p:attrNameLst>
                                          <p:attrName>ppt_w</p:attrName>
                                        </p:attrNameLst>
                                      </p:cBhvr>
                                      <p:tavLst>
                                        <p:tav tm="0">
                                          <p:val>
                                            <p:fltVal val="0"/>
                                          </p:val>
                                        </p:tav>
                                        <p:tav tm="100000">
                                          <p:val>
                                            <p:strVal val="#ppt_w"/>
                                          </p:val>
                                        </p:tav>
                                      </p:tavLst>
                                    </p:anim>
                                    <p:anim calcmode="lin" valueType="num">
                                      <p:cBhvr>
                                        <p:cTn id="130" dur="500" fill="hold"/>
                                        <p:tgtEl>
                                          <p:spTgt spid="24"/>
                                        </p:tgtEl>
                                        <p:attrNameLst>
                                          <p:attrName>ppt_h</p:attrName>
                                        </p:attrNameLst>
                                      </p:cBhvr>
                                      <p:tavLst>
                                        <p:tav tm="0">
                                          <p:val>
                                            <p:fltVal val="0"/>
                                          </p:val>
                                        </p:tav>
                                        <p:tav tm="100000">
                                          <p:val>
                                            <p:strVal val="#ppt_h"/>
                                          </p:val>
                                        </p:tav>
                                      </p:tavLst>
                                    </p:anim>
                                    <p:animEffect transition="in" filter="fade">
                                      <p:cBhvr>
                                        <p:cTn id="131" dur="500"/>
                                        <p:tgtEl>
                                          <p:spTgt spid="24"/>
                                        </p:tgtEl>
                                      </p:cBhvr>
                                    </p:animEffect>
                                  </p:childTnLst>
                                </p:cTn>
                              </p:par>
                            </p:childTnLst>
                          </p:cTn>
                        </p:par>
                        <p:par>
                          <p:cTn id="132" fill="hold">
                            <p:stCondLst>
                              <p:cond delay="15000"/>
                            </p:stCondLst>
                            <p:childTnLst>
                              <p:par>
                                <p:cTn id="133" presetID="10" presetClass="entr" presetSubtype="0" fill="hold" grpId="0" nodeType="afterEffect">
                                  <p:stCondLst>
                                    <p:cond delay="0"/>
                                  </p:stCondLst>
                                  <p:childTnLst>
                                    <p:set>
                                      <p:cBhvr>
                                        <p:cTn id="134" dur="1" fill="hold">
                                          <p:stCondLst>
                                            <p:cond delay="0"/>
                                          </p:stCondLst>
                                        </p:cTn>
                                        <p:tgtEl>
                                          <p:spTgt spid="183"/>
                                        </p:tgtEl>
                                        <p:attrNameLst>
                                          <p:attrName>style.visibility</p:attrName>
                                        </p:attrNameLst>
                                      </p:cBhvr>
                                      <p:to>
                                        <p:strVal val="visible"/>
                                      </p:to>
                                    </p:set>
                                    <p:animEffect transition="in" filter="fade">
                                      <p:cBhvr>
                                        <p:cTn id="135" dur="500"/>
                                        <p:tgtEl>
                                          <p:spTgt spid="183"/>
                                        </p:tgtEl>
                                      </p:cBhvr>
                                    </p:animEffect>
                                  </p:childTnLst>
                                </p:cTn>
                              </p:par>
                            </p:childTnLst>
                          </p:cTn>
                        </p:par>
                        <p:par>
                          <p:cTn id="136" fill="hold">
                            <p:stCondLst>
                              <p:cond delay="15500"/>
                            </p:stCondLst>
                            <p:childTnLst>
                              <p:par>
                                <p:cTn id="137" presetID="10" presetClass="entr" presetSubtype="0" fill="hold" grpId="0" nodeType="afterEffect">
                                  <p:stCondLst>
                                    <p:cond delay="0"/>
                                  </p:stCondLst>
                                  <p:childTnLst>
                                    <p:set>
                                      <p:cBhvr>
                                        <p:cTn id="138" dur="1" fill="hold">
                                          <p:stCondLst>
                                            <p:cond delay="0"/>
                                          </p:stCondLst>
                                        </p:cTn>
                                        <p:tgtEl>
                                          <p:spTgt spid="184"/>
                                        </p:tgtEl>
                                        <p:attrNameLst>
                                          <p:attrName>style.visibility</p:attrName>
                                        </p:attrNameLst>
                                      </p:cBhvr>
                                      <p:to>
                                        <p:strVal val="visible"/>
                                      </p:to>
                                    </p:set>
                                    <p:animEffect transition="in" filter="fade">
                                      <p:cBhvr>
                                        <p:cTn id="139" dur="500"/>
                                        <p:tgtEl>
                                          <p:spTgt spid="184"/>
                                        </p:tgtEl>
                                      </p:cBhvr>
                                    </p:animEffect>
                                  </p:childTnLst>
                                </p:cTn>
                              </p:par>
                            </p:childTnLst>
                          </p:cTn>
                        </p:par>
                        <p:par>
                          <p:cTn id="140" fill="hold">
                            <p:stCondLst>
                              <p:cond delay="16000"/>
                            </p:stCondLst>
                            <p:childTnLst>
                              <p:par>
                                <p:cTn id="141" presetID="10" presetClass="entr" presetSubtype="0" fill="hold" grpId="0" nodeType="afterEffect">
                                  <p:stCondLst>
                                    <p:cond delay="0"/>
                                  </p:stCondLst>
                                  <p:childTnLst>
                                    <p:set>
                                      <p:cBhvr>
                                        <p:cTn id="142" dur="1" fill="hold">
                                          <p:stCondLst>
                                            <p:cond delay="0"/>
                                          </p:stCondLst>
                                        </p:cTn>
                                        <p:tgtEl>
                                          <p:spTgt spid="185"/>
                                        </p:tgtEl>
                                        <p:attrNameLst>
                                          <p:attrName>style.visibility</p:attrName>
                                        </p:attrNameLst>
                                      </p:cBhvr>
                                      <p:to>
                                        <p:strVal val="visible"/>
                                      </p:to>
                                    </p:set>
                                    <p:animEffect transition="in" filter="fade">
                                      <p:cBhvr>
                                        <p:cTn id="143" dur="500"/>
                                        <p:tgtEl>
                                          <p:spTgt spid="185"/>
                                        </p:tgtEl>
                                      </p:cBhvr>
                                    </p:animEffect>
                                  </p:childTnLst>
                                </p:cTn>
                              </p:par>
                            </p:childTnLst>
                          </p:cTn>
                        </p:par>
                        <p:par>
                          <p:cTn id="144" fill="hold">
                            <p:stCondLst>
                              <p:cond delay="16500"/>
                            </p:stCondLst>
                            <p:childTnLst>
                              <p:par>
                                <p:cTn id="145" presetID="10" presetClass="entr" presetSubtype="0" fill="hold" grpId="0" nodeType="afterEffect">
                                  <p:stCondLst>
                                    <p:cond delay="0"/>
                                  </p:stCondLst>
                                  <p:childTnLst>
                                    <p:set>
                                      <p:cBhvr>
                                        <p:cTn id="146" dur="1" fill="hold">
                                          <p:stCondLst>
                                            <p:cond delay="0"/>
                                          </p:stCondLst>
                                        </p:cTn>
                                        <p:tgtEl>
                                          <p:spTgt spid="186"/>
                                        </p:tgtEl>
                                        <p:attrNameLst>
                                          <p:attrName>style.visibility</p:attrName>
                                        </p:attrNameLst>
                                      </p:cBhvr>
                                      <p:to>
                                        <p:strVal val="visible"/>
                                      </p:to>
                                    </p:set>
                                    <p:animEffect transition="in" filter="fade">
                                      <p:cBhvr>
                                        <p:cTn id="147" dur="500"/>
                                        <p:tgtEl>
                                          <p:spTgt spid="186"/>
                                        </p:tgtEl>
                                      </p:cBhvr>
                                    </p:animEffect>
                                  </p:childTnLst>
                                </p:cTn>
                              </p:par>
                            </p:childTnLst>
                          </p:cTn>
                        </p:par>
                        <p:par>
                          <p:cTn id="148" fill="hold">
                            <p:stCondLst>
                              <p:cond delay="17000"/>
                            </p:stCondLst>
                            <p:childTnLst>
                              <p:par>
                                <p:cTn id="149" presetID="22" presetClass="entr" presetSubtype="1" fill="hold" nodeType="afterEffect">
                                  <p:stCondLst>
                                    <p:cond delay="0"/>
                                  </p:stCondLst>
                                  <p:childTnLst>
                                    <p:set>
                                      <p:cBhvr>
                                        <p:cTn id="150" dur="1" fill="hold">
                                          <p:stCondLst>
                                            <p:cond delay="0"/>
                                          </p:stCondLst>
                                        </p:cTn>
                                        <p:tgtEl>
                                          <p:spTgt spid="164"/>
                                        </p:tgtEl>
                                        <p:attrNameLst>
                                          <p:attrName>style.visibility</p:attrName>
                                        </p:attrNameLst>
                                      </p:cBhvr>
                                      <p:to>
                                        <p:strVal val="visible"/>
                                      </p:to>
                                    </p:set>
                                    <p:animEffect transition="in" filter="wipe(up)">
                                      <p:cBhvr>
                                        <p:cTn id="151" dur="500"/>
                                        <p:tgtEl>
                                          <p:spTgt spid="164"/>
                                        </p:tgtEl>
                                      </p:cBhvr>
                                    </p:animEffect>
                                  </p:childTnLst>
                                </p:cTn>
                              </p:par>
                            </p:childTnLst>
                          </p:cTn>
                        </p:par>
                        <p:par>
                          <p:cTn id="152" fill="hold">
                            <p:stCondLst>
                              <p:cond delay="17500"/>
                            </p:stCondLst>
                            <p:childTnLst>
                              <p:par>
                                <p:cTn id="153" presetID="22" presetClass="entr" presetSubtype="1" fill="hold" nodeType="afterEffect">
                                  <p:stCondLst>
                                    <p:cond delay="0"/>
                                  </p:stCondLst>
                                  <p:childTnLst>
                                    <p:set>
                                      <p:cBhvr>
                                        <p:cTn id="154" dur="1" fill="hold">
                                          <p:stCondLst>
                                            <p:cond delay="0"/>
                                          </p:stCondLst>
                                        </p:cTn>
                                        <p:tgtEl>
                                          <p:spTgt spid="130"/>
                                        </p:tgtEl>
                                        <p:attrNameLst>
                                          <p:attrName>style.visibility</p:attrName>
                                        </p:attrNameLst>
                                      </p:cBhvr>
                                      <p:to>
                                        <p:strVal val="visible"/>
                                      </p:to>
                                    </p:set>
                                    <p:animEffect transition="in" filter="wipe(up)">
                                      <p:cBhvr>
                                        <p:cTn id="155" dur="500"/>
                                        <p:tgtEl>
                                          <p:spTgt spid="130"/>
                                        </p:tgtEl>
                                      </p:cBhvr>
                                    </p:animEffect>
                                  </p:childTnLst>
                                </p:cTn>
                              </p:par>
                            </p:childTnLst>
                          </p:cTn>
                        </p:par>
                        <p:par>
                          <p:cTn id="156" fill="hold">
                            <p:stCondLst>
                              <p:cond delay="18000"/>
                            </p:stCondLst>
                            <p:childTnLst>
                              <p:par>
                                <p:cTn id="157" presetID="22" presetClass="entr" presetSubtype="1" fill="hold" nodeType="afterEffect">
                                  <p:stCondLst>
                                    <p:cond delay="0"/>
                                  </p:stCondLst>
                                  <p:childTnLst>
                                    <p:set>
                                      <p:cBhvr>
                                        <p:cTn id="158" dur="1" fill="hold">
                                          <p:stCondLst>
                                            <p:cond delay="0"/>
                                          </p:stCondLst>
                                        </p:cTn>
                                        <p:tgtEl>
                                          <p:spTgt spid="140"/>
                                        </p:tgtEl>
                                        <p:attrNameLst>
                                          <p:attrName>style.visibility</p:attrName>
                                        </p:attrNameLst>
                                      </p:cBhvr>
                                      <p:to>
                                        <p:strVal val="visible"/>
                                      </p:to>
                                    </p:set>
                                    <p:animEffect transition="in" filter="wipe(up)">
                                      <p:cBhvr>
                                        <p:cTn id="159" dur="500"/>
                                        <p:tgtEl>
                                          <p:spTgt spid="140"/>
                                        </p:tgtEl>
                                      </p:cBhvr>
                                    </p:animEffect>
                                  </p:childTnLst>
                                </p:cTn>
                              </p:par>
                            </p:childTnLst>
                          </p:cTn>
                        </p:par>
                        <p:par>
                          <p:cTn id="160" fill="hold">
                            <p:stCondLst>
                              <p:cond delay="18500"/>
                            </p:stCondLst>
                            <p:childTnLst>
                              <p:par>
                                <p:cTn id="161" presetID="22" presetClass="entr" presetSubtype="1" fill="hold" nodeType="afterEffect">
                                  <p:stCondLst>
                                    <p:cond delay="0"/>
                                  </p:stCondLst>
                                  <p:childTnLst>
                                    <p:set>
                                      <p:cBhvr>
                                        <p:cTn id="162" dur="1" fill="hold">
                                          <p:stCondLst>
                                            <p:cond delay="0"/>
                                          </p:stCondLst>
                                        </p:cTn>
                                        <p:tgtEl>
                                          <p:spTgt spid="27"/>
                                        </p:tgtEl>
                                        <p:attrNameLst>
                                          <p:attrName>style.visibility</p:attrName>
                                        </p:attrNameLst>
                                      </p:cBhvr>
                                      <p:to>
                                        <p:strVal val="visible"/>
                                      </p:to>
                                    </p:set>
                                    <p:animEffect transition="in" filter="wipe(up)">
                                      <p:cBhvr>
                                        <p:cTn id="163" dur="500"/>
                                        <p:tgtEl>
                                          <p:spTgt spid="27"/>
                                        </p:tgtEl>
                                      </p:cBhvr>
                                    </p:animEffect>
                                  </p:childTnLst>
                                </p:cTn>
                              </p:par>
                            </p:childTnLst>
                          </p:cTn>
                        </p:par>
                        <p:par>
                          <p:cTn id="164" fill="hold">
                            <p:stCondLst>
                              <p:cond delay="19000"/>
                            </p:stCondLst>
                            <p:childTnLst>
                              <p:par>
                                <p:cTn id="165" presetID="10" presetClass="entr" presetSubtype="0" fill="hold" grpId="0" nodeType="afterEffect">
                                  <p:stCondLst>
                                    <p:cond delay="0"/>
                                  </p:stCondLst>
                                  <p:childTnLst>
                                    <p:set>
                                      <p:cBhvr>
                                        <p:cTn id="166" dur="1" fill="hold">
                                          <p:stCondLst>
                                            <p:cond delay="0"/>
                                          </p:stCondLst>
                                        </p:cTn>
                                        <p:tgtEl>
                                          <p:spTgt spid="187"/>
                                        </p:tgtEl>
                                        <p:attrNameLst>
                                          <p:attrName>style.visibility</p:attrName>
                                        </p:attrNameLst>
                                      </p:cBhvr>
                                      <p:to>
                                        <p:strVal val="visible"/>
                                      </p:to>
                                    </p:set>
                                    <p:animEffect transition="in" filter="fade">
                                      <p:cBhvr>
                                        <p:cTn id="167" dur="500"/>
                                        <p:tgtEl>
                                          <p:spTgt spid="187"/>
                                        </p:tgtEl>
                                      </p:cBhvr>
                                    </p:animEffect>
                                  </p:childTnLst>
                                </p:cTn>
                              </p:par>
                            </p:childTnLst>
                          </p:cTn>
                        </p:par>
                        <p:par>
                          <p:cTn id="168" fill="hold">
                            <p:stCondLst>
                              <p:cond delay="19500"/>
                            </p:stCondLst>
                            <p:childTnLst>
                              <p:par>
                                <p:cTn id="169" presetID="10" presetClass="entr" presetSubtype="0" fill="hold" grpId="0" nodeType="afterEffect">
                                  <p:stCondLst>
                                    <p:cond delay="0"/>
                                  </p:stCondLst>
                                  <p:childTnLst>
                                    <p:set>
                                      <p:cBhvr>
                                        <p:cTn id="170" dur="1" fill="hold">
                                          <p:stCondLst>
                                            <p:cond delay="0"/>
                                          </p:stCondLst>
                                        </p:cTn>
                                        <p:tgtEl>
                                          <p:spTgt spid="188"/>
                                        </p:tgtEl>
                                        <p:attrNameLst>
                                          <p:attrName>style.visibility</p:attrName>
                                        </p:attrNameLst>
                                      </p:cBhvr>
                                      <p:to>
                                        <p:strVal val="visible"/>
                                      </p:to>
                                    </p:set>
                                    <p:animEffect transition="in" filter="fade">
                                      <p:cBhvr>
                                        <p:cTn id="171" dur="500"/>
                                        <p:tgtEl>
                                          <p:spTgt spid="188"/>
                                        </p:tgtEl>
                                      </p:cBhvr>
                                    </p:animEffect>
                                  </p:childTnLst>
                                </p:cTn>
                              </p:par>
                            </p:childTnLst>
                          </p:cTn>
                        </p:par>
                        <p:par>
                          <p:cTn id="172" fill="hold">
                            <p:stCondLst>
                              <p:cond delay="20000"/>
                            </p:stCondLst>
                            <p:childTnLst>
                              <p:par>
                                <p:cTn id="173" presetID="10" presetClass="entr" presetSubtype="0" fill="hold" grpId="0" nodeType="afterEffect">
                                  <p:stCondLst>
                                    <p:cond delay="0"/>
                                  </p:stCondLst>
                                  <p:childTnLst>
                                    <p:set>
                                      <p:cBhvr>
                                        <p:cTn id="174" dur="1" fill="hold">
                                          <p:stCondLst>
                                            <p:cond delay="0"/>
                                          </p:stCondLst>
                                        </p:cTn>
                                        <p:tgtEl>
                                          <p:spTgt spid="189"/>
                                        </p:tgtEl>
                                        <p:attrNameLst>
                                          <p:attrName>style.visibility</p:attrName>
                                        </p:attrNameLst>
                                      </p:cBhvr>
                                      <p:to>
                                        <p:strVal val="visible"/>
                                      </p:to>
                                    </p:set>
                                    <p:animEffect transition="in" filter="fade">
                                      <p:cBhvr>
                                        <p:cTn id="175" dur="500"/>
                                        <p:tgtEl>
                                          <p:spTgt spid="189"/>
                                        </p:tgtEl>
                                      </p:cBhvr>
                                    </p:animEffect>
                                  </p:childTnLst>
                                </p:cTn>
                              </p:par>
                            </p:childTnLst>
                          </p:cTn>
                        </p:par>
                        <p:par>
                          <p:cTn id="176" fill="hold">
                            <p:stCondLst>
                              <p:cond delay="20500"/>
                            </p:stCondLst>
                            <p:childTnLst>
                              <p:par>
                                <p:cTn id="177" presetID="22" presetClass="entr" presetSubtype="8" fill="hold" nodeType="afterEffect">
                                  <p:stCondLst>
                                    <p:cond delay="0"/>
                                  </p:stCondLst>
                                  <p:childTnLst>
                                    <p:set>
                                      <p:cBhvr>
                                        <p:cTn id="178" dur="1" fill="hold">
                                          <p:stCondLst>
                                            <p:cond delay="0"/>
                                          </p:stCondLst>
                                        </p:cTn>
                                        <p:tgtEl>
                                          <p:spTgt spid="201"/>
                                        </p:tgtEl>
                                        <p:attrNameLst>
                                          <p:attrName>style.visibility</p:attrName>
                                        </p:attrNameLst>
                                      </p:cBhvr>
                                      <p:to>
                                        <p:strVal val="visible"/>
                                      </p:to>
                                    </p:set>
                                    <p:animEffect transition="in" filter="wipe(left)">
                                      <p:cBhvr>
                                        <p:cTn id="179" dur="500"/>
                                        <p:tgtEl>
                                          <p:spTgt spid="201"/>
                                        </p:tgtEl>
                                      </p:cBhvr>
                                    </p:animEffect>
                                  </p:childTnLst>
                                </p:cTn>
                              </p:par>
                            </p:childTnLst>
                          </p:cTn>
                        </p:par>
                        <p:par>
                          <p:cTn id="180" fill="hold">
                            <p:stCondLst>
                              <p:cond delay="21000"/>
                            </p:stCondLst>
                            <p:childTnLst>
                              <p:par>
                                <p:cTn id="181" presetID="53" presetClass="entr" presetSubtype="16" fill="hold" grpId="0" nodeType="afterEffect">
                                  <p:stCondLst>
                                    <p:cond delay="0"/>
                                  </p:stCondLst>
                                  <p:childTnLst>
                                    <p:set>
                                      <p:cBhvr>
                                        <p:cTn id="182" dur="1" fill="hold">
                                          <p:stCondLst>
                                            <p:cond delay="0"/>
                                          </p:stCondLst>
                                        </p:cTn>
                                        <p:tgtEl>
                                          <p:spTgt spid="190"/>
                                        </p:tgtEl>
                                        <p:attrNameLst>
                                          <p:attrName>style.visibility</p:attrName>
                                        </p:attrNameLst>
                                      </p:cBhvr>
                                      <p:to>
                                        <p:strVal val="visible"/>
                                      </p:to>
                                    </p:set>
                                    <p:anim calcmode="lin" valueType="num">
                                      <p:cBhvr>
                                        <p:cTn id="183" dur="500" fill="hold"/>
                                        <p:tgtEl>
                                          <p:spTgt spid="190"/>
                                        </p:tgtEl>
                                        <p:attrNameLst>
                                          <p:attrName>ppt_w</p:attrName>
                                        </p:attrNameLst>
                                      </p:cBhvr>
                                      <p:tavLst>
                                        <p:tav tm="0">
                                          <p:val>
                                            <p:fltVal val="0"/>
                                          </p:val>
                                        </p:tav>
                                        <p:tav tm="100000">
                                          <p:val>
                                            <p:strVal val="#ppt_w"/>
                                          </p:val>
                                        </p:tav>
                                      </p:tavLst>
                                    </p:anim>
                                    <p:anim calcmode="lin" valueType="num">
                                      <p:cBhvr>
                                        <p:cTn id="184" dur="500" fill="hold"/>
                                        <p:tgtEl>
                                          <p:spTgt spid="190"/>
                                        </p:tgtEl>
                                        <p:attrNameLst>
                                          <p:attrName>ppt_h</p:attrName>
                                        </p:attrNameLst>
                                      </p:cBhvr>
                                      <p:tavLst>
                                        <p:tav tm="0">
                                          <p:val>
                                            <p:fltVal val="0"/>
                                          </p:val>
                                        </p:tav>
                                        <p:tav tm="100000">
                                          <p:val>
                                            <p:strVal val="#ppt_h"/>
                                          </p:val>
                                        </p:tav>
                                      </p:tavLst>
                                    </p:anim>
                                    <p:animEffect transition="in" filter="fade">
                                      <p:cBhvr>
                                        <p:cTn id="185" dur="500"/>
                                        <p:tgtEl>
                                          <p:spTgt spid="190"/>
                                        </p:tgtEl>
                                      </p:cBhvr>
                                    </p:animEffect>
                                  </p:childTnLst>
                                </p:cTn>
                              </p:par>
                            </p:childTnLst>
                          </p:cTn>
                        </p:par>
                        <p:par>
                          <p:cTn id="186" fill="hold">
                            <p:stCondLst>
                              <p:cond delay="21500"/>
                            </p:stCondLst>
                            <p:childTnLst>
                              <p:par>
                                <p:cTn id="187" presetID="53" presetClass="entr" presetSubtype="16" fill="hold" nodeType="afterEffect">
                                  <p:stCondLst>
                                    <p:cond delay="0"/>
                                  </p:stCondLst>
                                  <p:childTnLst>
                                    <p:set>
                                      <p:cBhvr>
                                        <p:cTn id="188" dur="1" fill="hold">
                                          <p:stCondLst>
                                            <p:cond delay="0"/>
                                          </p:stCondLst>
                                        </p:cTn>
                                        <p:tgtEl>
                                          <p:spTgt spid="213"/>
                                        </p:tgtEl>
                                        <p:attrNameLst>
                                          <p:attrName>style.visibility</p:attrName>
                                        </p:attrNameLst>
                                      </p:cBhvr>
                                      <p:to>
                                        <p:strVal val="visible"/>
                                      </p:to>
                                    </p:set>
                                    <p:anim calcmode="lin" valueType="num">
                                      <p:cBhvr>
                                        <p:cTn id="189" dur="500" fill="hold"/>
                                        <p:tgtEl>
                                          <p:spTgt spid="213"/>
                                        </p:tgtEl>
                                        <p:attrNameLst>
                                          <p:attrName>ppt_w</p:attrName>
                                        </p:attrNameLst>
                                      </p:cBhvr>
                                      <p:tavLst>
                                        <p:tav tm="0">
                                          <p:val>
                                            <p:fltVal val="0"/>
                                          </p:val>
                                        </p:tav>
                                        <p:tav tm="100000">
                                          <p:val>
                                            <p:strVal val="#ppt_w"/>
                                          </p:val>
                                        </p:tav>
                                      </p:tavLst>
                                    </p:anim>
                                    <p:anim calcmode="lin" valueType="num">
                                      <p:cBhvr>
                                        <p:cTn id="190" dur="500" fill="hold"/>
                                        <p:tgtEl>
                                          <p:spTgt spid="213"/>
                                        </p:tgtEl>
                                        <p:attrNameLst>
                                          <p:attrName>ppt_h</p:attrName>
                                        </p:attrNameLst>
                                      </p:cBhvr>
                                      <p:tavLst>
                                        <p:tav tm="0">
                                          <p:val>
                                            <p:fltVal val="0"/>
                                          </p:val>
                                        </p:tav>
                                        <p:tav tm="100000">
                                          <p:val>
                                            <p:strVal val="#ppt_h"/>
                                          </p:val>
                                        </p:tav>
                                      </p:tavLst>
                                    </p:anim>
                                    <p:animEffect transition="in" filter="fade">
                                      <p:cBhvr>
                                        <p:cTn id="191" dur="500"/>
                                        <p:tgtEl>
                                          <p:spTgt spid="213"/>
                                        </p:tgtEl>
                                      </p:cBhvr>
                                    </p:animEffect>
                                  </p:childTnLst>
                                </p:cTn>
                              </p:par>
                            </p:childTnLst>
                          </p:cTn>
                        </p:par>
                        <p:par>
                          <p:cTn id="192" fill="hold">
                            <p:stCondLst>
                              <p:cond delay="22000"/>
                            </p:stCondLst>
                            <p:childTnLst>
                              <p:par>
                                <p:cTn id="193" presetID="53" presetClass="entr" presetSubtype="16" fill="hold" nodeType="afterEffect">
                                  <p:stCondLst>
                                    <p:cond delay="0"/>
                                  </p:stCondLst>
                                  <p:childTnLst>
                                    <p:set>
                                      <p:cBhvr>
                                        <p:cTn id="194" dur="1" fill="hold">
                                          <p:stCondLst>
                                            <p:cond delay="0"/>
                                          </p:stCondLst>
                                        </p:cTn>
                                        <p:tgtEl>
                                          <p:spTgt spid="214"/>
                                        </p:tgtEl>
                                        <p:attrNameLst>
                                          <p:attrName>style.visibility</p:attrName>
                                        </p:attrNameLst>
                                      </p:cBhvr>
                                      <p:to>
                                        <p:strVal val="visible"/>
                                      </p:to>
                                    </p:set>
                                    <p:anim calcmode="lin" valueType="num">
                                      <p:cBhvr>
                                        <p:cTn id="195" dur="500" fill="hold"/>
                                        <p:tgtEl>
                                          <p:spTgt spid="214"/>
                                        </p:tgtEl>
                                        <p:attrNameLst>
                                          <p:attrName>ppt_w</p:attrName>
                                        </p:attrNameLst>
                                      </p:cBhvr>
                                      <p:tavLst>
                                        <p:tav tm="0">
                                          <p:val>
                                            <p:fltVal val="0"/>
                                          </p:val>
                                        </p:tav>
                                        <p:tav tm="100000">
                                          <p:val>
                                            <p:strVal val="#ppt_w"/>
                                          </p:val>
                                        </p:tav>
                                      </p:tavLst>
                                    </p:anim>
                                    <p:anim calcmode="lin" valueType="num">
                                      <p:cBhvr>
                                        <p:cTn id="196" dur="500" fill="hold"/>
                                        <p:tgtEl>
                                          <p:spTgt spid="214"/>
                                        </p:tgtEl>
                                        <p:attrNameLst>
                                          <p:attrName>ppt_h</p:attrName>
                                        </p:attrNameLst>
                                      </p:cBhvr>
                                      <p:tavLst>
                                        <p:tav tm="0">
                                          <p:val>
                                            <p:fltVal val="0"/>
                                          </p:val>
                                        </p:tav>
                                        <p:tav tm="100000">
                                          <p:val>
                                            <p:strVal val="#ppt_h"/>
                                          </p:val>
                                        </p:tav>
                                      </p:tavLst>
                                    </p:anim>
                                    <p:animEffect transition="in" filter="fade">
                                      <p:cBhvr>
                                        <p:cTn id="197" dur="500"/>
                                        <p:tgtEl>
                                          <p:spTgt spid="214"/>
                                        </p:tgtEl>
                                      </p:cBhvr>
                                    </p:animEffect>
                                  </p:childTnLst>
                                </p:cTn>
                              </p:par>
                            </p:childTnLst>
                          </p:cTn>
                        </p:par>
                        <p:par>
                          <p:cTn id="198" fill="hold">
                            <p:stCondLst>
                              <p:cond delay="22500"/>
                            </p:stCondLst>
                            <p:childTnLst>
                              <p:par>
                                <p:cTn id="199" presetID="53" presetClass="entr" presetSubtype="16" fill="hold" nodeType="afterEffect">
                                  <p:stCondLst>
                                    <p:cond delay="0"/>
                                  </p:stCondLst>
                                  <p:childTnLst>
                                    <p:set>
                                      <p:cBhvr>
                                        <p:cTn id="200" dur="1" fill="hold">
                                          <p:stCondLst>
                                            <p:cond delay="0"/>
                                          </p:stCondLst>
                                        </p:cTn>
                                        <p:tgtEl>
                                          <p:spTgt spid="215"/>
                                        </p:tgtEl>
                                        <p:attrNameLst>
                                          <p:attrName>style.visibility</p:attrName>
                                        </p:attrNameLst>
                                      </p:cBhvr>
                                      <p:to>
                                        <p:strVal val="visible"/>
                                      </p:to>
                                    </p:set>
                                    <p:anim calcmode="lin" valueType="num">
                                      <p:cBhvr>
                                        <p:cTn id="201" dur="500" fill="hold"/>
                                        <p:tgtEl>
                                          <p:spTgt spid="215"/>
                                        </p:tgtEl>
                                        <p:attrNameLst>
                                          <p:attrName>ppt_w</p:attrName>
                                        </p:attrNameLst>
                                      </p:cBhvr>
                                      <p:tavLst>
                                        <p:tav tm="0">
                                          <p:val>
                                            <p:fltVal val="0"/>
                                          </p:val>
                                        </p:tav>
                                        <p:tav tm="100000">
                                          <p:val>
                                            <p:strVal val="#ppt_w"/>
                                          </p:val>
                                        </p:tav>
                                      </p:tavLst>
                                    </p:anim>
                                    <p:anim calcmode="lin" valueType="num">
                                      <p:cBhvr>
                                        <p:cTn id="202" dur="500" fill="hold"/>
                                        <p:tgtEl>
                                          <p:spTgt spid="215"/>
                                        </p:tgtEl>
                                        <p:attrNameLst>
                                          <p:attrName>ppt_h</p:attrName>
                                        </p:attrNameLst>
                                      </p:cBhvr>
                                      <p:tavLst>
                                        <p:tav tm="0">
                                          <p:val>
                                            <p:fltVal val="0"/>
                                          </p:val>
                                        </p:tav>
                                        <p:tav tm="100000">
                                          <p:val>
                                            <p:strVal val="#ppt_h"/>
                                          </p:val>
                                        </p:tav>
                                      </p:tavLst>
                                    </p:anim>
                                    <p:animEffect transition="in" filter="fade">
                                      <p:cBhvr>
                                        <p:cTn id="203" dur="500"/>
                                        <p:tgtEl>
                                          <p:spTgt spid="215"/>
                                        </p:tgtEl>
                                      </p:cBhvr>
                                    </p:animEffect>
                                  </p:childTnLst>
                                </p:cTn>
                              </p:par>
                            </p:childTnLst>
                          </p:cTn>
                        </p:par>
                        <p:par>
                          <p:cTn id="204" fill="hold">
                            <p:stCondLst>
                              <p:cond delay="23000"/>
                            </p:stCondLst>
                            <p:childTnLst>
                              <p:par>
                                <p:cTn id="205" presetID="53" presetClass="entr" presetSubtype="16" fill="hold" nodeType="afterEffect">
                                  <p:stCondLst>
                                    <p:cond delay="0"/>
                                  </p:stCondLst>
                                  <p:childTnLst>
                                    <p:set>
                                      <p:cBhvr>
                                        <p:cTn id="206" dur="1" fill="hold">
                                          <p:stCondLst>
                                            <p:cond delay="0"/>
                                          </p:stCondLst>
                                        </p:cTn>
                                        <p:tgtEl>
                                          <p:spTgt spid="216"/>
                                        </p:tgtEl>
                                        <p:attrNameLst>
                                          <p:attrName>style.visibility</p:attrName>
                                        </p:attrNameLst>
                                      </p:cBhvr>
                                      <p:to>
                                        <p:strVal val="visible"/>
                                      </p:to>
                                    </p:set>
                                    <p:anim calcmode="lin" valueType="num">
                                      <p:cBhvr>
                                        <p:cTn id="207" dur="500" fill="hold"/>
                                        <p:tgtEl>
                                          <p:spTgt spid="216"/>
                                        </p:tgtEl>
                                        <p:attrNameLst>
                                          <p:attrName>ppt_w</p:attrName>
                                        </p:attrNameLst>
                                      </p:cBhvr>
                                      <p:tavLst>
                                        <p:tav tm="0">
                                          <p:val>
                                            <p:fltVal val="0"/>
                                          </p:val>
                                        </p:tav>
                                        <p:tav tm="100000">
                                          <p:val>
                                            <p:strVal val="#ppt_w"/>
                                          </p:val>
                                        </p:tav>
                                      </p:tavLst>
                                    </p:anim>
                                    <p:anim calcmode="lin" valueType="num">
                                      <p:cBhvr>
                                        <p:cTn id="208" dur="500" fill="hold"/>
                                        <p:tgtEl>
                                          <p:spTgt spid="216"/>
                                        </p:tgtEl>
                                        <p:attrNameLst>
                                          <p:attrName>ppt_h</p:attrName>
                                        </p:attrNameLst>
                                      </p:cBhvr>
                                      <p:tavLst>
                                        <p:tav tm="0">
                                          <p:val>
                                            <p:fltVal val="0"/>
                                          </p:val>
                                        </p:tav>
                                        <p:tav tm="100000">
                                          <p:val>
                                            <p:strVal val="#ppt_h"/>
                                          </p:val>
                                        </p:tav>
                                      </p:tavLst>
                                    </p:anim>
                                    <p:animEffect transition="in" filter="fade">
                                      <p:cBhvr>
                                        <p:cTn id="209" dur="500"/>
                                        <p:tgtEl>
                                          <p:spTgt spid="216"/>
                                        </p:tgtEl>
                                      </p:cBhvr>
                                    </p:animEffect>
                                  </p:childTnLst>
                                </p:cTn>
                              </p:par>
                            </p:childTnLst>
                          </p:cTn>
                        </p:par>
                        <p:par>
                          <p:cTn id="210" fill="hold">
                            <p:stCondLst>
                              <p:cond delay="23500"/>
                            </p:stCondLst>
                            <p:childTnLst>
                              <p:par>
                                <p:cTn id="211" presetID="53" presetClass="entr" presetSubtype="16" fill="hold" nodeType="afterEffect">
                                  <p:stCondLst>
                                    <p:cond delay="0"/>
                                  </p:stCondLst>
                                  <p:childTnLst>
                                    <p:set>
                                      <p:cBhvr>
                                        <p:cTn id="212" dur="1" fill="hold">
                                          <p:stCondLst>
                                            <p:cond delay="0"/>
                                          </p:stCondLst>
                                        </p:cTn>
                                        <p:tgtEl>
                                          <p:spTgt spid="217"/>
                                        </p:tgtEl>
                                        <p:attrNameLst>
                                          <p:attrName>style.visibility</p:attrName>
                                        </p:attrNameLst>
                                      </p:cBhvr>
                                      <p:to>
                                        <p:strVal val="visible"/>
                                      </p:to>
                                    </p:set>
                                    <p:anim calcmode="lin" valueType="num">
                                      <p:cBhvr>
                                        <p:cTn id="213" dur="500" fill="hold"/>
                                        <p:tgtEl>
                                          <p:spTgt spid="217"/>
                                        </p:tgtEl>
                                        <p:attrNameLst>
                                          <p:attrName>ppt_w</p:attrName>
                                        </p:attrNameLst>
                                      </p:cBhvr>
                                      <p:tavLst>
                                        <p:tav tm="0">
                                          <p:val>
                                            <p:fltVal val="0"/>
                                          </p:val>
                                        </p:tav>
                                        <p:tav tm="100000">
                                          <p:val>
                                            <p:strVal val="#ppt_w"/>
                                          </p:val>
                                        </p:tav>
                                      </p:tavLst>
                                    </p:anim>
                                    <p:anim calcmode="lin" valueType="num">
                                      <p:cBhvr>
                                        <p:cTn id="214" dur="500" fill="hold"/>
                                        <p:tgtEl>
                                          <p:spTgt spid="217"/>
                                        </p:tgtEl>
                                        <p:attrNameLst>
                                          <p:attrName>ppt_h</p:attrName>
                                        </p:attrNameLst>
                                      </p:cBhvr>
                                      <p:tavLst>
                                        <p:tav tm="0">
                                          <p:val>
                                            <p:fltVal val="0"/>
                                          </p:val>
                                        </p:tav>
                                        <p:tav tm="100000">
                                          <p:val>
                                            <p:strVal val="#ppt_h"/>
                                          </p:val>
                                        </p:tav>
                                      </p:tavLst>
                                    </p:anim>
                                    <p:animEffect transition="in" filter="fade">
                                      <p:cBhvr>
                                        <p:cTn id="215" dur="500"/>
                                        <p:tgtEl>
                                          <p:spTgt spid="217"/>
                                        </p:tgtEl>
                                      </p:cBhvr>
                                    </p:animEffect>
                                  </p:childTnLst>
                                </p:cTn>
                              </p:par>
                            </p:childTnLst>
                          </p:cTn>
                        </p:par>
                        <p:par>
                          <p:cTn id="216" fill="hold">
                            <p:stCondLst>
                              <p:cond delay="24000"/>
                            </p:stCondLst>
                            <p:childTnLst>
                              <p:par>
                                <p:cTn id="217" presetID="53" presetClass="entr" presetSubtype="16" fill="hold" nodeType="afterEffect">
                                  <p:stCondLst>
                                    <p:cond delay="0"/>
                                  </p:stCondLst>
                                  <p:childTnLst>
                                    <p:set>
                                      <p:cBhvr>
                                        <p:cTn id="218" dur="1" fill="hold">
                                          <p:stCondLst>
                                            <p:cond delay="0"/>
                                          </p:stCondLst>
                                        </p:cTn>
                                        <p:tgtEl>
                                          <p:spTgt spid="218"/>
                                        </p:tgtEl>
                                        <p:attrNameLst>
                                          <p:attrName>style.visibility</p:attrName>
                                        </p:attrNameLst>
                                      </p:cBhvr>
                                      <p:to>
                                        <p:strVal val="visible"/>
                                      </p:to>
                                    </p:set>
                                    <p:anim calcmode="lin" valueType="num">
                                      <p:cBhvr>
                                        <p:cTn id="219" dur="500" fill="hold"/>
                                        <p:tgtEl>
                                          <p:spTgt spid="218"/>
                                        </p:tgtEl>
                                        <p:attrNameLst>
                                          <p:attrName>ppt_w</p:attrName>
                                        </p:attrNameLst>
                                      </p:cBhvr>
                                      <p:tavLst>
                                        <p:tav tm="0">
                                          <p:val>
                                            <p:fltVal val="0"/>
                                          </p:val>
                                        </p:tav>
                                        <p:tav tm="100000">
                                          <p:val>
                                            <p:strVal val="#ppt_w"/>
                                          </p:val>
                                        </p:tav>
                                      </p:tavLst>
                                    </p:anim>
                                    <p:anim calcmode="lin" valueType="num">
                                      <p:cBhvr>
                                        <p:cTn id="220" dur="500" fill="hold"/>
                                        <p:tgtEl>
                                          <p:spTgt spid="218"/>
                                        </p:tgtEl>
                                        <p:attrNameLst>
                                          <p:attrName>ppt_h</p:attrName>
                                        </p:attrNameLst>
                                      </p:cBhvr>
                                      <p:tavLst>
                                        <p:tav tm="0">
                                          <p:val>
                                            <p:fltVal val="0"/>
                                          </p:val>
                                        </p:tav>
                                        <p:tav tm="100000">
                                          <p:val>
                                            <p:strVal val="#ppt_h"/>
                                          </p:val>
                                        </p:tav>
                                      </p:tavLst>
                                    </p:anim>
                                    <p:animEffect transition="in" filter="fade">
                                      <p:cBhvr>
                                        <p:cTn id="221" dur="500"/>
                                        <p:tgtEl>
                                          <p:spTgt spid="218"/>
                                        </p:tgtEl>
                                      </p:cBhvr>
                                    </p:animEffect>
                                  </p:childTnLst>
                                </p:cTn>
                              </p:par>
                            </p:childTnLst>
                          </p:cTn>
                        </p:par>
                        <p:par>
                          <p:cTn id="222" fill="hold">
                            <p:stCondLst>
                              <p:cond delay="24500"/>
                            </p:stCondLst>
                            <p:childTnLst>
                              <p:par>
                                <p:cTn id="223" presetID="53" presetClass="entr" presetSubtype="16" fill="hold" nodeType="afterEffect">
                                  <p:stCondLst>
                                    <p:cond delay="0"/>
                                  </p:stCondLst>
                                  <p:childTnLst>
                                    <p:set>
                                      <p:cBhvr>
                                        <p:cTn id="224" dur="1" fill="hold">
                                          <p:stCondLst>
                                            <p:cond delay="0"/>
                                          </p:stCondLst>
                                        </p:cTn>
                                        <p:tgtEl>
                                          <p:spTgt spid="219"/>
                                        </p:tgtEl>
                                        <p:attrNameLst>
                                          <p:attrName>style.visibility</p:attrName>
                                        </p:attrNameLst>
                                      </p:cBhvr>
                                      <p:to>
                                        <p:strVal val="visible"/>
                                      </p:to>
                                    </p:set>
                                    <p:anim calcmode="lin" valueType="num">
                                      <p:cBhvr>
                                        <p:cTn id="225" dur="500" fill="hold"/>
                                        <p:tgtEl>
                                          <p:spTgt spid="219"/>
                                        </p:tgtEl>
                                        <p:attrNameLst>
                                          <p:attrName>ppt_w</p:attrName>
                                        </p:attrNameLst>
                                      </p:cBhvr>
                                      <p:tavLst>
                                        <p:tav tm="0">
                                          <p:val>
                                            <p:fltVal val="0"/>
                                          </p:val>
                                        </p:tav>
                                        <p:tav tm="100000">
                                          <p:val>
                                            <p:strVal val="#ppt_w"/>
                                          </p:val>
                                        </p:tav>
                                      </p:tavLst>
                                    </p:anim>
                                    <p:anim calcmode="lin" valueType="num">
                                      <p:cBhvr>
                                        <p:cTn id="226" dur="500" fill="hold"/>
                                        <p:tgtEl>
                                          <p:spTgt spid="219"/>
                                        </p:tgtEl>
                                        <p:attrNameLst>
                                          <p:attrName>ppt_h</p:attrName>
                                        </p:attrNameLst>
                                      </p:cBhvr>
                                      <p:tavLst>
                                        <p:tav tm="0">
                                          <p:val>
                                            <p:fltVal val="0"/>
                                          </p:val>
                                        </p:tav>
                                        <p:tav tm="100000">
                                          <p:val>
                                            <p:strVal val="#ppt_h"/>
                                          </p:val>
                                        </p:tav>
                                      </p:tavLst>
                                    </p:anim>
                                    <p:animEffect transition="in" filter="fade">
                                      <p:cBhvr>
                                        <p:cTn id="227" dur="500"/>
                                        <p:tgtEl>
                                          <p:spTgt spid="219"/>
                                        </p:tgtEl>
                                      </p:cBhvr>
                                    </p:animEffect>
                                  </p:childTnLst>
                                </p:cTn>
                              </p:par>
                            </p:childTnLst>
                          </p:cTn>
                        </p:par>
                        <p:par>
                          <p:cTn id="228" fill="hold">
                            <p:stCondLst>
                              <p:cond delay="25000"/>
                            </p:stCondLst>
                            <p:childTnLst>
                              <p:par>
                                <p:cTn id="229" presetID="53" presetClass="entr" presetSubtype="16" fill="hold" nodeType="afterEffect">
                                  <p:stCondLst>
                                    <p:cond delay="0"/>
                                  </p:stCondLst>
                                  <p:childTnLst>
                                    <p:set>
                                      <p:cBhvr>
                                        <p:cTn id="230" dur="1" fill="hold">
                                          <p:stCondLst>
                                            <p:cond delay="0"/>
                                          </p:stCondLst>
                                        </p:cTn>
                                        <p:tgtEl>
                                          <p:spTgt spid="220"/>
                                        </p:tgtEl>
                                        <p:attrNameLst>
                                          <p:attrName>style.visibility</p:attrName>
                                        </p:attrNameLst>
                                      </p:cBhvr>
                                      <p:to>
                                        <p:strVal val="visible"/>
                                      </p:to>
                                    </p:set>
                                    <p:anim calcmode="lin" valueType="num">
                                      <p:cBhvr>
                                        <p:cTn id="231" dur="500" fill="hold"/>
                                        <p:tgtEl>
                                          <p:spTgt spid="220"/>
                                        </p:tgtEl>
                                        <p:attrNameLst>
                                          <p:attrName>ppt_w</p:attrName>
                                        </p:attrNameLst>
                                      </p:cBhvr>
                                      <p:tavLst>
                                        <p:tav tm="0">
                                          <p:val>
                                            <p:fltVal val="0"/>
                                          </p:val>
                                        </p:tav>
                                        <p:tav tm="100000">
                                          <p:val>
                                            <p:strVal val="#ppt_w"/>
                                          </p:val>
                                        </p:tav>
                                      </p:tavLst>
                                    </p:anim>
                                    <p:anim calcmode="lin" valueType="num">
                                      <p:cBhvr>
                                        <p:cTn id="232" dur="500" fill="hold"/>
                                        <p:tgtEl>
                                          <p:spTgt spid="220"/>
                                        </p:tgtEl>
                                        <p:attrNameLst>
                                          <p:attrName>ppt_h</p:attrName>
                                        </p:attrNameLst>
                                      </p:cBhvr>
                                      <p:tavLst>
                                        <p:tav tm="0">
                                          <p:val>
                                            <p:fltVal val="0"/>
                                          </p:val>
                                        </p:tav>
                                        <p:tav tm="100000">
                                          <p:val>
                                            <p:strVal val="#ppt_h"/>
                                          </p:val>
                                        </p:tav>
                                      </p:tavLst>
                                    </p:anim>
                                    <p:animEffect transition="in" filter="fade">
                                      <p:cBhvr>
                                        <p:cTn id="233"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94" grpId="0" animBg="1"/>
      <p:bldP spid="36" grpId="0"/>
      <p:bldP spid="178" grpId="0"/>
      <p:bldP spid="179" grpId="0"/>
      <p:bldP spid="180" grpId="0"/>
      <p:bldP spid="181" grpId="0"/>
      <p:bldP spid="182" grpId="0"/>
      <p:bldP spid="183" grpId="0"/>
      <p:bldP spid="185" grpId="0"/>
      <p:bldP spid="186" grpId="0"/>
      <p:bldP spid="187" grpId="0"/>
      <p:bldP spid="188" grpId="0"/>
      <p:bldP spid="189" grpId="0"/>
      <p:bldP spid="191" grpId="0"/>
      <p:bldP spid="192" grpId="0"/>
      <p:bldP spid="177" grpId="0" animBg="1"/>
      <p:bldP spid="19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32836" y="211454"/>
            <a:ext cx="3705764" cy="947757"/>
            <a:chOff x="209740" y="211454"/>
            <a:chExt cx="3705764" cy="947757"/>
          </a:xfrm>
        </p:grpSpPr>
        <p:sp>
          <p:nvSpPr>
            <p:cNvPr id="3" name="TextBox 2"/>
            <p:cNvSpPr txBox="1"/>
            <p:nvPr/>
          </p:nvSpPr>
          <p:spPr>
            <a:xfrm>
              <a:off x="209740" y="211454"/>
              <a:ext cx="3705764" cy="769441"/>
            </a:xfrm>
            <a:prstGeom prst="rect">
              <a:avLst/>
            </a:prstGeom>
            <a:noFill/>
          </p:spPr>
          <p:txBody>
            <a:bodyPr wrap="square" rtlCol="0">
              <a:spAutoFit/>
            </a:bodyPr>
            <a:lstStyle/>
            <a:p>
              <a:r>
                <a:rPr lang="en-US" sz="4400" dirty="0">
                  <a:solidFill>
                    <a:schemeClr val="tx2">
                      <a:lumMod val="50000"/>
                    </a:schemeClr>
                  </a:solidFill>
                  <a:latin typeface="Oswald" pitchFamily="50"/>
                </a:rPr>
                <a:t>SEO </a:t>
              </a:r>
              <a:r>
                <a:rPr lang="en-US" sz="4400" dirty="0" err="1">
                  <a:solidFill>
                    <a:schemeClr val="tx2">
                      <a:lumMod val="50000"/>
                    </a:schemeClr>
                  </a:solidFill>
                  <a:latin typeface="Oswald" pitchFamily="50"/>
                </a:rPr>
                <a:t>Infographic</a:t>
              </a:r>
              <a:endParaRPr lang="en-US" sz="4400" dirty="0">
                <a:solidFill>
                  <a:schemeClr val="tx2">
                    <a:lumMod val="50000"/>
                  </a:schemeClr>
                </a:solidFill>
                <a:latin typeface="Oswald" pitchFamily="50"/>
              </a:endParaRPr>
            </a:p>
          </p:txBody>
        </p:sp>
        <p:sp>
          <p:nvSpPr>
            <p:cNvPr id="51" name="TextBox 50"/>
            <p:cNvSpPr txBox="1"/>
            <p:nvPr/>
          </p:nvSpPr>
          <p:spPr>
            <a:xfrm>
              <a:off x="255759" y="923249"/>
              <a:ext cx="35835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SEO </a:t>
              </a:r>
              <a:r>
                <a:rPr lang="en-US" sz="1400" baseline="30000" dirty="0" err="1">
                  <a:solidFill>
                    <a:schemeClr val="accent1">
                      <a:lumMod val="75000"/>
                    </a:schemeClr>
                  </a:solidFill>
                  <a:latin typeface="Oswald" pitchFamily="50"/>
                </a:rPr>
                <a:t>Faqs</a:t>
              </a:r>
              <a:r>
                <a:rPr lang="en-US" sz="1400" baseline="30000" dirty="0">
                  <a:solidFill>
                    <a:schemeClr val="accent1">
                      <a:lumMod val="75000"/>
                    </a:schemeClr>
                  </a:solidFill>
                  <a:latin typeface="Oswald" pitchFamily="50"/>
                </a:rPr>
                <a:t> &amp; Guide For Business Growth</a:t>
              </a:r>
            </a:p>
          </p:txBody>
        </p:sp>
      </p:grpSp>
      <p:cxnSp>
        <p:nvCxnSpPr>
          <p:cNvPr id="26" name="Straight Connector 25"/>
          <p:cNvCxnSpPr/>
          <p:nvPr/>
        </p:nvCxnSpPr>
        <p:spPr>
          <a:xfrm>
            <a:off x="477052" y="1116081"/>
            <a:ext cx="8666948" cy="0"/>
          </a:xfrm>
          <a:prstGeom prst="line">
            <a:avLst/>
          </a:prstGeom>
          <a:ln w="19050" cap="sq">
            <a:solidFill>
              <a:schemeClr val="accent1">
                <a:lumMod val="75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911324" y="399936"/>
            <a:ext cx="601728" cy="504133"/>
            <a:chOff x="3227559" y="417188"/>
            <a:chExt cx="601728" cy="504133"/>
          </a:xfrm>
        </p:grpSpPr>
        <p:grpSp>
          <p:nvGrpSpPr>
            <p:cNvPr id="84" name="Group 83"/>
            <p:cNvGrpSpPr/>
            <p:nvPr/>
          </p:nvGrpSpPr>
          <p:grpSpPr>
            <a:xfrm>
              <a:off x="3276600" y="417188"/>
              <a:ext cx="526914" cy="468363"/>
              <a:chOff x="4258302" y="819150"/>
              <a:chExt cx="1366681" cy="1214812"/>
            </a:xfrm>
          </p:grpSpPr>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95" name="Oval 9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3227559" y="514350"/>
              <a:ext cx="601728" cy="406971"/>
            </a:xfrm>
            <a:prstGeom prst="rect">
              <a:avLst/>
            </a:prstGeom>
            <a:noFill/>
          </p:spPr>
          <p:txBody>
            <a:bodyPr wrap="square" rtlCol="0">
              <a:spAutoFit/>
            </a:bodyPr>
            <a:lstStyle/>
            <a:p>
              <a:pPr algn="ctr">
                <a:lnSpc>
                  <a:spcPct val="120000"/>
                </a:lnSpc>
              </a:pPr>
              <a:r>
                <a:rPr lang="en-US" sz="2800" baseline="30000" dirty="0">
                  <a:latin typeface="Times New Roman" pitchFamily="18" charset="0"/>
                  <a:cs typeface="Times New Roman" pitchFamily="18" charset="0"/>
                </a:rPr>
                <a:t>VII</a:t>
              </a:r>
            </a:p>
          </p:txBody>
        </p:sp>
      </p:grpSp>
      <p:sp>
        <p:nvSpPr>
          <p:cNvPr id="36" name="TextBox 35"/>
          <p:cNvSpPr txBox="1"/>
          <p:nvPr/>
        </p:nvSpPr>
        <p:spPr>
          <a:xfrm>
            <a:off x="381000" y="1366682"/>
            <a:ext cx="2286000" cy="461665"/>
          </a:xfrm>
          <a:prstGeom prst="rect">
            <a:avLst/>
          </a:prstGeom>
          <a:noFill/>
        </p:spPr>
        <p:txBody>
          <a:bodyPr wrap="square" rtlCol="0">
            <a:spAutoFit/>
          </a:bodyPr>
          <a:lstStyle/>
          <a:p>
            <a:r>
              <a:rPr lang="en-US" sz="3600" baseline="30000" dirty="0">
                <a:solidFill>
                  <a:schemeClr val="accent1">
                    <a:lumMod val="50000"/>
                  </a:schemeClr>
                </a:solidFill>
                <a:latin typeface="Oswald" pitchFamily="50"/>
              </a:rPr>
              <a:t>SEO </a:t>
            </a:r>
            <a:r>
              <a:rPr lang="en-US" sz="3600" baseline="30000" dirty="0" err="1">
                <a:solidFill>
                  <a:schemeClr val="accent1">
                    <a:lumMod val="50000"/>
                  </a:schemeClr>
                </a:solidFill>
                <a:latin typeface="Oswald" pitchFamily="50"/>
              </a:rPr>
              <a:t>vs</a:t>
            </a:r>
            <a:r>
              <a:rPr lang="en-US" sz="3600" baseline="30000" dirty="0">
                <a:solidFill>
                  <a:schemeClr val="accent1">
                    <a:lumMod val="50000"/>
                  </a:schemeClr>
                </a:solidFill>
                <a:latin typeface="Oswald" pitchFamily="50"/>
              </a:rPr>
              <a:t> PPC</a:t>
            </a:r>
          </a:p>
        </p:txBody>
      </p:sp>
      <p:sp>
        <p:nvSpPr>
          <p:cNvPr id="193" name="TextBox 192"/>
          <p:cNvSpPr txBox="1"/>
          <p:nvPr/>
        </p:nvSpPr>
        <p:spPr>
          <a:xfrm>
            <a:off x="3422010" y="3565218"/>
            <a:ext cx="1983893" cy="789960"/>
          </a:xfrm>
          <a:prstGeom prst="rect">
            <a:avLst/>
          </a:prstGeom>
          <a:noFill/>
        </p:spPr>
        <p:txBody>
          <a:bodyPr wrap="square" rtlCol="0">
            <a:spAutoFit/>
          </a:bodyPr>
          <a:lstStyle/>
          <a:p>
            <a:pPr algn="r"/>
            <a:r>
              <a:rPr lang="en-US" sz="2300" baseline="30000" dirty="0">
                <a:solidFill>
                  <a:schemeClr val="accent1">
                    <a:lumMod val="50000"/>
                  </a:schemeClr>
                </a:solidFill>
                <a:latin typeface="Oswald" pitchFamily="50"/>
              </a:rPr>
              <a:t>SEO CLICKS</a:t>
            </a:r>
          </a:p>
          <a:p>
            <a:pPr algn="r"/>
            <a:r>
              <a:rPr lang="en-US" sz="1500" b="1" baseline="30000" dirty="0">
                <a:solidFill>
                  <a:schemeClr val="accent1">
                    <a:lumMod val="75000"/>
                  </a:schemeClr>
                </a:solidFill>
                <a:latin typeface="Sansation" pitchFamily="2" charset="0"/>
              </a:rPr>
              <a:t>42% OF ALL SEARCHERS</a:t>
            </a:r>
          </a:p>
          <a:p>
            <a:pPr algn="r"/>
            <a:r>
              <a:rPr lang="en-US" sz="1500" b="1" baseline="30000" dirty="0">
                <a:solidFill>
                  <a:schemeClr val="accent1">
                    <a:lumMod val="75000"/>
                  </a:schemeClr>
                </a:solidFill>
                <a:latin typeface="Sansation" pitchFamily="2" charset="0"/>
              </a:rPr>
              <a:t>CLICK ON THE TOP RANKED</a:t>
            </a:r>
          </a:p>
          <a:p>
            <a:pPr algn="r"/>
            <a:r>
              <a:rPr lang="en-US" sz="1500" b="1" baseline="30000" dirty="0">
                <a:solidFill>
                  <a:schemeClr val="accent1">
                    <a:lumMod val="75000"/>
                  </a:schemeClr>
                </a:solidFill>
                <a:latin typeface="Sansation" pitchFamily="2" charset="0"/>
              </a:rPr>
              <a:t>RESULT</a:t>
            </a:r>
          </a:p>
        </p:txBody>
      </p:sp>
      <p:grpSp>
        <p:nvGrpSpPr>
          <p:cNvPr id="50" name="Group 49"/>
          <p:cNvGrpSpPr/>
          <p:nvPr/>
        </p:nvGrpSpPr>
        <p:grpSpPr>
          <a:xfrm>
            <a:off x="5373659" y="1685805"/>
            <a:ext cx="645466" cy="2680994"/>
            <a:chOff x="4536690" y="1685805"/>
            <a:chExt cx="645466" cy="2680994"/>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6690" y="1685805"/>
              <a:ext cx="645466" cy="2181345"/>
            </a:xfrm>
            <a:prstGeom prst="rect">
              <a:avLst/>
            </a:prstGeom>
          </p:spPr>
        </p:pic>
        <p:cxnSp>
          <p:nvCxnSpPr>
            <p:cNvPr id="47" name="Straight Connector 46"/>
            <p:cNvCxnSpPr/>
            <p:nvPr/>
          </p:nvCxnSpPr>
          <p:spPr>
            <a:xfrm>
              <a:off x="4615569" y="3395661"/>
              <a:ext cx="0" cy="925894"/>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4570325" y="3376609"/>
              <a:ext cx="90489" cy="9048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4570325" y="3801460"/>
              <a:ext cx="90489" cy="9048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4570325" y="4276310"/>
              <a:ext cx="90489" cy="9048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 name="TextBox 204"/>
          <p:cNvSpPr txBox="1"/>
          <p:nvPr/>
        </p:nvSpPr>
        <p:spPr>
          <a:xfrm>
            <a:off x="6085215" y="3565218"/>
            <a:ext cx="1983893" cy="789960"/>
          </a:xfrm>
          <a:prstGeom prst="rect">
            <a:avLst/>
          </a:prstGeom>
          <a:noFill/>
        </p:spPr>
        <p:txBody>
          <a:bodyPr wrap="square" rtlCol="0">
            <a:spAutoFit/>
          </a:bodyPr>
          <a:lstStyle/>
          <a:p>
            <a:pPr algn="r"/>
            <a:r>
              <a:rPr lang="en-US" sz="2300" baseline="30000" dirty="0">
                <a:solidFill>
                  <a:schemeClr val="accent1">
                    <a:lumMod val="50000"/>
                  </a:schemeClr>
                </a:solidFill>
                <a:latin typeface="Oswald" pitchFamily="50"/>
              </a:rPr>
              <a:t>PPC CLICKS</a:t>
            </a:r>
          </a:p>
          <a:p>
            <a:pPr algn="r"/>
            <a:r>
              <a:rPr lang="en-US" sz="1500" b="1" baseline="30000" dirty="0">
                <a:solidFill>
                  <a:schemeClr val="accent1">
                    <a:lumMod val="75000"/>
                  </a:schemeClr>
                </a:solidFill>
                <a:latin typeface="Sansation" pitchFamily="2" charset="0"/>
              </a:rPr>
              <a:t>WHEN SEARCHING</a:t>
            </a:r>
          </a:p>
          <a:p>
            <a:pPr algn="r"/>
            <a:r>
              <a:rPr lang="en-US" sz="1500" b="1" baseline="30000" dirty="0">
                <a:solidFill>
                  <a:schemeClr val="accent1">
                    <a:lumMod val="75000"/>
                  </a:schemeClr>
                </a:solidFill>
                <a:latin typeface="Sansation" pitchFamily="2" charset="0"/>
              </a:rPr>
              <a:t>ONLY 23% CLICK A</a:t>
            </a:r>
          </a:p>
          <a:p>
            <a:pPr algn="r"/>
            <a:r>
              <a:rPr lang="en-US" sz="1500" b="1" baseline="30000" dirty="0">
                <a:solidFill>
                  <a:schemeClr val="accent1">
                    <a:lumMod val="75000"/>
                  </a:schemeClr>
                </a:solidFill>
                <a:latin typeface="Sansation" pitchFamily="2" charset="0"/>
              </a:rPr>
              <a:t>PPC LINK</a:t>
            </a:r>
          </a:p>
        </p:txBody>
      </p:sp>
      <p:grpSp>
        <p:nvGrpSpPr>
          <p:cNvPr id="206" name="Group 205"/>
          <p:cNvGrpSpPr/>
          <p:nvPr/>
        </p:nvGrpSpPr>
        <p:grpSpPr>
          <a:xfrm>
            <a:off x="8036864" y="1685805"/>
            <a:ext cx="645466" cy="2680994"/>
            <a:chOff x="4536690" y="1685805"/>
            <a:chExt cx="645466" cy="2680994"/>
          </a:xfrm>
        </p:grpSpPr>
        <p:pic>
          <p:nvPicPr>
            <p:cNvPr id="207" name="Picture 2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6690" y="1685805"/>
              <a:ext cx="645466" cy="2181345"/>
            </a:xfrm>
            <a:prstGeom prst="rect">
              <a:avLst/>
            </a:prstGeom>
          </p:spPr>
        </p:pic>
        <p:cxnSp>
          <p:nvCxnSpPr>
            <p:cNvPr id="208" name="Straight Connector 207"/>
            <p:cNvCxnSpPr/>
            <p:nvPr/>
          </p:nvCxnSpPr>
          <p:spPr>
            <a:xfrm>
              <a:off x="4615569" y="3395661"/>
              <a:ext cx="0" cy="925894"/>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9" name="Oval 208"/>
            <p:cNvSpPr/>
            <p:nvPr/>
          </p:nvSpPr>
          <p:spPr>
            <a:xfrm>
              <a:off x="4570325" y="3376609"/>
              <a:ext cx="90489" cy="9048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4570325" y="3801460"/>
              <a:ext cx="90489" cy="9048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4570325" y="4276310"/>
              <a:ext cx="90489" cy="9048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3725774" y="1366682"/>
            <a:ext cx="1802765" cy="1925470"/>
            <a:chOff x="3725774" y="1366682"/>
            <a:chExt cx="1802765" cy="1925470"/>
          </a:xfrm>
        </p:grpSpPr>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24583" y="3028950"/>
              <a:ext cx="1578862" cy="263202"/>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25774" y="1366682"/>
              <a:ext cx="1802765" cy="1802765"/>
            </a:xfrm>
            <a:prstGeom prst="rect">
              <a:avLst/>
            </a:prstGeom>
          </p:spPr>
        </p:pic>
      </p:grpSp>
      <p:grpSp>
        <p:nvGrpSpPr>
          <p:cNvPr id="7" name="Group 6"/>
          <p:cNvGrpSpPr/>
          <p:nvPr/>
        </p:nvGrpSpPr>
        <p:grpSpPr>
          <a:xfrm>
            <a:off x="6326130" y="1366682"/>
            <a:ext cx="1802765" cy="1925470"/>
            <a:chOff x="6326130" y="1366682"/>
            <a:chExt cx="1802765" cy="1925470"/>
          </a:xfrm>
        </p:grpSpPr>
        <p:pic>
          <p:nvPicPr>
            <p:cNvPr id="212" name="Picture 2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7596" y="3028950"/>
              <a:ext cx="1578862" cy="26320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6130" y="1366682"/>
              <a:ext cx="1802765" cy="1802765"/>
            </a:xfrm>
            <a:prstGeom prst="rect">
              <a:avLst/>
            </a:prstGeom>
          </p:spPr>
        </p:pic>
      </p:grpSp>
      <p:sp>
        <p:nvSpPr>
          <p:cNvPr id="213" name="TextBox 212"/>
          <p:cNvSpPr txBox="1"/>
          <p:nvPr/>
        </p:nvSpPr>
        <p:spPr>
          <a:xfrm>
            <a:off x="380999" y="1999893"/>
            <a:ext cx="3011735" cy="2400657"/>
          </a:xfrm>
          <a:prstGeom prst="rect">
            <a:avLst/>
          </a:prstGeom>
          <a:noFill/>
        </p:spPr>
        <p:txBody>
          <a:bodyPr wrap="square" rtlCol="0">
            <a:spAutoFit/>
          </a:bodyPr>
          <a:lstStyle/>
          <a:p>
            <a:pPr>
              <a:lnSpc>
                <a:spcPct val="125000"/>
              </a:lnSpc>
            </a:pPr>
            <a:r>
              <a:rPr lang="en-US" sz="1500" b="1" baseline="30000" dirty="0">
                <a:solidFill>
                  <a:schemeClr val="accent1">
                    <a:lumMod val="75000"/>
                  </a:schemeClr>
                </a:solidFill>
                <a:latin typeface="Sansation" pitchFamily="2" charset="0"/>
              </a:rPr>
              <a:t>It's been said before, but it bears repeating: Traffic is the lifeblood of any online undertaking. The success of an online business greatly depends on the amount of traffic it can generate for its pages. This is an indubitable fact</a:t>
            </a:r>
          </a:p>
          <a:p>
            <a:pPr>
              <a:lnSpc>
                <a:spcPct val="125000"/>
              </a:lnSpc>
            </a:pPr>
            <a:r>
              <a:rPr lang="en-US" sz="1500" b="1" baseline="30000" dirty="0">
                <a:solidFill>
                  <a:schemeClr val="accent1">
                    <a:lumMod val="75000"/>
                  </a:schemeClr>
                </a:solidFill>
                <a:latin typeface="Sansation" pitchFamily="2" charset="0"/>
              </a:rPr>
              <a:t>What is subject to a lot of debate, however, is the matter of SEO vs. PPC, two of the most powerful traffic generating approaches. SEO stands for search engine optimization. PPC stands for pay per click. Though their end goal is the same, they are different concepts that require different techniques and methodologies.</a:t>
            </a:r>
          </a:p>
        </p:txBody>
      </p:sp>
      <p:sp>
        <p:nvSpPr>
          <p:cNvPr id="214" name="Snip Single Corner Rectangle 213"/>
          <p:cNvSpPr/>
          <p:nvPr/>
        </p:nvSpPr>
        <p:spPr>
          <a:xfrm>
            <a:off x="0" y="1657350"/>
            <a:ext cx="1941105" cy="245725"/>
          </a:xfrm>
          <a:prstGeom prst="snip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p:cNvSpPr txBox="1"/>
          <p:nvPr/>
        </p:nvSpPr>
        <p:spPr>
          <a:xfrm>
            <a:off x="381001" y="1694710"/>
            <a:ext cx="1560104" cy="265778"/>
          </a:xfrm>
          <a:prstGeom prst="rect">
            <a:avLst/>
          </a:prstGeom>
          <a:noFill/>
        </p:spPr>
        <p:txBody>
          <a:bodyPr wrap="square" rtlCol="0">
            <a:spAutoFit/>
          </a:bodyPr>
          <a:lstStyle/>
          <a:p>
            <a:pPr algn="just">
              <a:lnSpc>
                <a:spcPct val="125000"/>
              </a:lnSpc>
            </a:pPr>
            <a:r>
              <a:rPr lang="en-US" sz="1500" b="1" baseline="30000" dirty="0">
                <a:solidFill>
                  <a:schemeClr val="accent1">
                    <a:lumMod val="75000"/>
                  </a:schemeClr>
                </a:solidFill>
                <a:latin typeface="Sansation" pitchFamily="2" charset="0"/>
              </a:rPr>
              <a:t>SEO </a:t>
            </a:r>
            <a:r>
              <a:rPr lang="en-US" sz="1500" b="1" baseline="30000" dirty="0" err="1">
                <a:solidFill>
                  <a:schemeClr val="accent1">
                    <a:lumMod val="75000"/>
                  </a:schemeClr>
                </a:solidFill>
                <a:latin typeface="Sansation" pitchFamily="2" charset="0"/>
              </a:rPr>
              <a:t>vs</a:t>
            </a:r>
            <a:r>
              <a:rPr lang="en-US" sz="1500" b="1" baseline="30000" dirty="0">
                <a:solidFill>
                  <a:schemeClr val="accent1">
                    <a:lumMod val="75000"/>
                  </a:schemeClr>
                </a:solidFill>
                <a:latin typeface="Sansation" pitchFamily="2" charset="0"/>
              </a:rPr>
              <a:t> PPC Clicks</a:t>
            </a:r>
          </a:p>
        </p:txBody>
      </p:sp>
      <p:grpSp>
        <p:nvGrpSpPr>
          <p:cNvPr id="52" name="Group 51"/>
          <p:cNvGrpSpPr/>
          <p:nvPr/>
        </p:nvGrpSpPr>
        <p:grpSpPr>
          <a:xfrm>
            <a:off x="192" y="4237715"/>
            <a:ext cx="8934264" cy="1229635"/>
            <a:chOff x="192" y="4237715"/>
            <a:chExt cx="8934264" cy="1229635"/>
          </a:xfrm>
        </p:grpSpPr>
        <p:sp>
          <p:nvSpPr>
            <p:cNvPr id="53" name="Oval 52"/>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57" name="TextBox 56"/>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58" name="TextBox 57"/>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59" name="TextBox 58"/>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grpSp>
    </p:spTree>
    <p:extLst>
      <p:ext uri="{BB962C8B-B14F-4D97-AF65-F5344CB8AC3E}">
        <p14:creationId xmlns:p14="http://schemas.microsoft.com/office/powerpoint/2010/main" val="1051454055"/>
      </p:ext>
    </p:extLst>
  </p:cSld>
  <p:clrMapOvr>
    <a:masterClrMapping/>
  </p:clrMapOvr>
  <mc:AlternateContent xmlns:mc="http://schemas.openxmlformats.org/markup-compatibility/2006" xmlns:p14="http://schemas.microsoft.com/office/powerpoint/2010/main">
    <mc:Choice Requires="p14">
      <p:transition spd="slow" p14:dur="2000" advTm="1771">
        <p14:ferris dir="r"/>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randombar(horizontal)">
                                      <p:cBhvr>
                                        <p:cTn id="23" dur="500"/>
                                        <p:tgtEl>
                                          <p:spTgt spid="36"/>
                                        </p:tgtEl>
                                      </p:cBhvr>
                                    </p:animEffect>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214"/>
                                        </p:tgtEl>
                                        <p:attrNameLst>
                                          <p:attrName>style.visibility</p:attrName>
                                        </p:attrNameLst>
                                      </p:cBhvr>
                                      <p:to>
                                        <p:strVal val="visible"/>
                                      </p:to>
                                    </p:set>
                                    <p:anim calcmode="lin" valueType="num">
                                      <p:cBhvr additive="base">
                                        <p:cTn id="27" dur="500" fill="hold"/>
                                        <p:tgtEl>
                                          <p:spTgt spid="214"/>
                                        </p:tgtEl>
                                        <p:attrNameLst>
                                          <p:attrName>ppt_x</p:attrName>
                                        </p:attrNameLst>
                                      </p:cBhvr>
                                      <p:tavLst>
                                        <p:tav tm="0">
                                          <p:val>
                                            <p:strVal val="0-#ppt_w/2"/>
                                          </p:val>
                                        </p:tav>
                                        <p:tav tm="100000">
                                          <p:val>
                                            <p:strVal val="#ppt_x"/>
                                          </p:val>
                                        </p:tav>
                                      </p:tavLst>
                                    </p:anim>
                                    <p:anim calcmode="lin" valueType="num">
                                      <p:cBhvr additive="base">
                                        <p:cTn id="28" dur="500" fill="hold"/>
                                        <p:tgtEl>
                                          <p:spTgt spid="21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215"/>
                                        </p:tgtEl>
                                        <p:attrNameLst>
                                          <p:attrName>style.visibility</p:attrName>
                                        </p:attrNameLst>
                                      </p:cBhvr>
                                      <p:to>
                                        <p:strVal val="visible"/>
                                      </p:to>
                                    </p:set>
                                    <p:animEffect transition="in" filter="fade">
                                      <p:cBhvr>
                                        <p:cTn id="32" dur="500"/>
                                        <p:tgtEl>
                                          <p:spTgt spid="215"/>
                                        </p:tgtEl>
                                      </p:cBhvr>
                                    </p:animEffect>
                                  </p:childTnLst>
                                </p:cTn>
                              </p:par>
                            </p:childTnLst>
                          </p:cTn>
                        </p:par>
                        <p:par>
                          <p:cTn id="33" fill="hold">
                            <p:stCondLst>
                              <p:cond delay="3000"/>
                            </p:stCondLst>
                            <p:childTnLst>
                              <p:par>
                                <p:cTn id="34" presetID="22" presetClass="entr" presetSubtype="1" fill="hold" grpId="0" nodeType="afterEffect">
                                  <p:stCondLst>
                                    <p:cond delay="0"/>
                                  </p:stCondLst>
                                  <p:childTnLst>
                                    <p:set>
                                      <p:cBhvr>
                                        <p:cTn id="35" dur="1" fill="hold">
                                          <p:stCondLst>
                                            <p:cond delay="0"/>
                                          </p:stCondLst>
                                        </p:cTn>
                                        <p:tgtEl>
                                          <p:spTgt spid="213">
                                            <p:txEl>
                                              <p:pRg st="0" end="0"/>
                                            </p:txEl>
                                          </p:spTgt>
                                        </p:tgtEl>
                                        <p:attrNameLst>
                                          <p:attrName>style.visibility</p:attrName>
                                        </p:attrNameLst>
                                      </p:cBhvr>
                                      <p:to>
                                        <p:strVal val="visible"/>
                                      </p:to>
                                    </p:set>
                                    <p:animEffect transition="in" filter="wipe(up)">
                                      <p:cBhvr>
                                        <p:cTn id="36" dur="500"/>
                                        <p:tgtEl>
                                          <p:spTgt spid="213">
                                            <p:txEl>
                                              <p:pRg st="0" end="0"/>
                                            </p:txEl>
                                          </p:spTgt>
                                        </p:tgtEl>
                                      </p:cBhvr>
                                    </p:animEffect>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213">
                                            <p:txEl>
                                              <p:pRg st="1" end="1"/>
                                            </p:txEl>
                                          </p:spTgt>
                                        </p:tgtEl>
                                        <p:attrNameLst>
                                          <p:attrName>style.visibility</p:attrName>
                                        </p:attrNameLst>
                                      </p:cBhvr>
                                      <p:to>
                                        <p:strVal val="visible"/>
                                      </p:to>
                                    </p:set>
                                    <p:animEffect transition="in" filter="wipe(up)">
                                      <p:cBhvr>
                                        <p:cTn id="40" dur="500"/>
                                        <p:tgtEl>
                                          <p:spTgt spid="213">
                                            <p:txEl>
                                              <p:pRg st="1" end="1"/>
                                            </p:txEl>
                                          </p:spTgt>
                                        </p:tgtEl>
                                      </p:cBhvr>
                                    </p:animEffect>
                                  </p:childTnLst>
                                </p:cTn>
                              </p:par>
                            </p:childTnLst>
                          </p:cTn>
                        </p:par>
                        <p:par>
                          <p:cTn id="41" fill="hold">
                            <p:stCondLst>
                              <p:cond delay="4000"/>
                            </p:stCondLst>
                            <p:childTnLst>
                              <p:par>
                                <p:cTn id="42" presetID="53" presetClass="entr" presetSubtype="16"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500" fill="hold"/>
                                        <p:tgtEl>
                                          <p:spTgt spid="6"/>
                                        </p:tgtEl>
                                        <p:attrNameLst>
                                          <p:attrName>ppt_w</p:attrName>
                                        </p:attrNameLst>
                                      </p:cBhvr>
                                      <p:tavLst>
                                        <p:tav tm="0">
                                          <p:val>
                                            <p:fltVal val="0"/>
                                          </p:val>
                                        </p:tav>
                                        <p:tav tm="100000">
                                          <p:val>
                                            <p:strVal val="#ppt_w"/>
                                          </p:val>
                                        </p:tav>
                                      </p:tavLst>
                                    </p:anim>
                                    <p:anim calcmode="lin" valueType="num">
                                      <p:cBhvr>
                                        <p:cTn id="45" dur="500" fill="hold"/>
                                        <p:tgtEl>
                                          <p:spTgt spid="6"/>
                                        </p:tgtEl>
                                        <p:attrNameLst>
                                          <p:attrName>ppt_h</p:attrName>
                                        </p:attrNameLst>
                                      </p:cBhvr>
                                      <p:tavLst>
                                        <p:tav tm="0">
                                          <p:val>
                                            <p:fltVal val="0"/>
                                          </p:val>
                                        </p:tav>
                                        <p:tav tm="100000">
                                          <p:val>
                                            <p:strVal val="#ppt_h"/>
                                          </p:val>
                                        </p:tav>
                                      </p:tavLst>
                                    </p:anim>
                                    <p:animEffect transition="in" filter="fade">
                                      <p:cBhvr>
                                        <p:cTn id="46" dur="500"/>
                                        <p:tgtEl>
                                          <p:spTgt spid="6"/>
                                        </p:tgtEl>
                                      </p:cBhvr>
                                    </p:animEffect>
                                  </p:childTnLst>
                                </p:cTn>
                              </p:par>
                            </p:childTnLst>
                          </p:cTn>
                        </p:par>
                        <p:par>
                          <p:cTn id="47" fill="hold">
                            <p:stCondLst>
                              <p:cond delay="4500"/>
                            </p:stCondLst>
                            <p:childTnLst>
                              <p:par>
                                <p:cTn id="48" presetID="22" presetClass="entr" presetSubtype="1" fill="hold" nodeType="after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up)">
                                      <p:cBhvr>
                                        <p:cTn id="50" dur="500"/>
                                        <p:tgtEl>
                                          <p:spTgt spid="50"/>
                                        </p:tgtEl>
                                      </p:cBhvr>
                                    </p:animEffect>
                                  </p:childTnLst>
                                </p:cTn>
                              </p:par>
                            </p:childTnLst>
                          </p:cTn>
                        </p:par>
                        <p:par>
                          <p:cTn id="51" fill="hold">
                            <p:stCondLst>
                              <p:cond delay="5000"/>
                            </p:stCondLst>
                            <p:childTnLst>
                              <p:par>
                                <p:cTn id="52" presetID="53" presetClass="entr" presetSubtype="16" fill="hold" grpId="0" nodeType="afterEffect">
                                  <p:stCondLst>
                                    <p:cond delay="0"/>
                                  </p:stCondLst>
                                  <p:childTnLst>
                                    <p:set>
                                      <p:cBhvr>
                                        <p:cTn id="53" dur="1" fill="hold">
                                          <p:stCondLst>
                                            <p:cond delay="0"/>
                                          </p:stCondLst>
                                        </p:cTn>
                                        <p:tgtEl>
                                          <p:spTgt spid="193"/>
                                        </p:tgtEl>
                                        <p:attrNameLst>
                                          <p:attrName>style.visibility</p:attrName>
                                        </p:attrNameLst>
                                      </p:cBhvr>
                                      <p:to>
                                        <p:strVal val="visible"/>
                                      </p:to>
                                    </p:set>
                                    <p:anim calcmode="lin" valueType="num">
                                      <p:cBhvr>
                                        <p:cTn id="54" dur="500" fill="hold"/>
                                        <p:tgtEl>
                                          <p:spTgt spid="193"/>
                                        </p:tgtEl>
                                        <p:attrNameLst>
                                          <p:attrName>ppt_w</p:attrName>
                                        </p:attrNameLst>
                                      </p:cBhvr>
                                      <p:tavLst>
                                        <p:tav tm="0">
                                          <p:val>
                                            <p:fltVal val="0"/>
                                          </p:val>
                                        </p:tav>
                                        <p:tav tm="100000">
                                          <p:val>
                                            <p:strVal val="#ppt_w"/>
                                          </p:val>
                                        </p:tav>
                                      </p:tavLst>
                                    </p:anim>
                                    <p:anim calcmode="lin" valueType="num">
                                      <p:cBhvr>
                                        <p:cTn id="55" dur="500" fill="hold"/>
                                        <p:tgtEl>
                                          <p:spTgt spid="193"/>
                                        </p:tgtEl>
                                        <p:attrNameLst>
                                          <p:attrName>ppt_h</p:attrName>
                                        </p:attrNameLst>
                                      </p:cBhvr>
                                      <p:tavLst>
                                        <p:tav tm="0">
                                          <p:val>
                                            <p:fltVal val="0"/>
                                          </p:val>
                                        </p:tav>
                                        <p:tav tm="100000">
                                          <p:val>
                                            <p:strVal val="#ppt_h"/>
                                          </p:val>
                                        </p:tav>
                                      </p:tavLst>
                                    </p:anim>
                                    <p:animEffect transition="in" filter="fade">
                                      <p:cBhvr>
                                        <p:cTn id="56" dur="500"/>
                                        <p:tgtEl>
                                          <p:spTgt spid="193"/>
                                        </p:tgtEl>
                                      </p:cBhvr>
                                    </p:animEffect>
                                  </p:childTnLst>
                                </p:cTn>
                              </p:par>
                            </p:childTnLst>
                          </p:cTn>
                        </p:par>
                        <p:par>
                          <p:cTn id="57" fill="hold">
                            <p:stCondLst>
                              <p:cond delay="5500"/>
                            </p:stCondLst>
                            <p:childTnLst>
                              <p:par>
                                <p:cTn id="58" presetID="53" presetClass="entr" presetSubtype="16" fill="hold" nodeType="afterEffect">
                                  <p:stCondLst>
                                    <p:cond delay="0"/>
                                  </p:stCondLst>
                                  <p:childTnLst>
                                    <p:set>
                                      <p:cBhvr>
                                        <p:cTn id="59" dur="1" fill="hold">
                                          <p:stCondLst>
                                            <p:cond delay="0"/>
                                          </p:stCondLst>
                                        </p:cTn>
                                        <p:tgtEl>
                                          <p:spTgt spid="7"/>
                                        </p:tgtEl>
                                        <p:attrNameLst>
                                          <p:attrName>style.visibility</p:attrName>
                                        </p:attrNameLst>
                                      </p:cBhvr>
                                      <p:to>
                                        <p:strVal val="visible"/>
                                      </p:to>
                                    </p:set>
                                    <p:anim calcmode="lin" valueType="num">
                                      <p:cBhvr>
                                        <p:cTn id="60" dur="500" fill="hold"/>
                                        <p:tgtEl>
                                          <p:spTgt spid="7"/>
                                        </p:tgtEl>
                                        <p:attrNameLst>
                                          <p:attrName>ppt_w</p:attrName>
                                        </p:attrNameLst>
                                      </p:cBhvr>
                                      <p:tavLst>
                                        <p:tav tm="0">
                                          <p:val>
                                            <p:fltVal val="0"/>
                                          </p:val>
                                        </p:tav>
                                        <p:tav tm="100000">
                                          <p:val>
                                            <p:strVal val="#ppt_w"/>
                                          </p:val>
                                        </p:tav>
                                      </p:tavLst>
                                    </p:anim>
                                    <p:anim calcmode="lin" valueType="num">
                                      <p:cBhvr>
                                        <p:cTn id="61" dur="500" fill="hold"/>
                                        <p:tgtEl>
                                          <p:spTgt spid="7"/>
                                        </p:tgtEl>
                                        <p:attrNameLst>
                                          <p:attrName>ppt_h</p:attrName>
                                        </p:attrNameLst>
                                      </p:cBhvr>
                                      <p:tavLst>
                                        <p:tav tm="0">
                                          <p:val>
                                            <p:fltVal val="0"/>
                                          </p:val>
                                        </p:tav>
                                        <p:tav tm="100000">
                                          <p:val>
                                            <p:strVal val="#ppt_h"/>
                                          </p:val>
                                        </p:tav>
                                      </p:tavLst>
                                    </p:anim>
                                    <p:animEffect transition="in" filter="fade">
                                      <p:cBhvr>
                                        <p:cTn id="62" dur="500"/>
                                        <p:tgtEl>
                                          <p:spTgt spid="7"/>
                                        </p:tgtEl>
                                      </p:cBhvr>
                                    </p:animEffect>
                                  </p:childTnLst>
                                </p:cTn>
                              </p:par>
                            </p:childTnLst>
                          </p:cTn>
                        </p:par>
                        <p:par>
                          <p:cTn id="63" fill="hold">
                            <p:stCondLst>
                              <p:cond delay="6000"/>
                            </p:stCondLst>
                            <p:childTnLst>
                              <p:par>
                                <p:cTn id="64" presetID="22" presetClass="entr" presetSubtype="1" fill="hold" nodeType="afterEffect">
                                  <p:stCondLst>
                                    <p:cond delay="0"/>
                                  </p:stCondLst>
                                  <p:childTnLst>
                                    <p:set>
                                      <p:cBhvr>
                                        <p:cTn id="65" dur="1" fill="hold">
                                          <p:stCondLst>
                                            <p:cond delay="0"/>
                                          </p:stCondLst>
                                        </p:cTn>
                                        <p:tgtEl>
                                          <p:spTgt spid="206"/>
                                        </p:tgtEl>
                                        <p:attrNameLst>
                                          <p:attrName>style.visibility</p:attrName>
                                        </p:attrNameLst>
                                      </p:cBhvr>
                                      <p:to>
                                        <p:strVal val="visible"/>
                                      </p:to>
                                    </p:set>
                                    <p:animEffect transition="in" filter="wipe(up)">
                                      <p:cBhvr>
                                        <p:cTn id="66" dur="500"/>
                                        <p:tgtEl>
                                          <p:spTgt spid="206"/>
                                        </p:tgtEl>
                                      </p:cBhvr>
                                    </p:animEffect>
                                  </p:childTnLst>
                                </p:cTn>
                              </p:par>
                            </p:childTnLst>
                          </p:cTn>
                        </p:par>
                        <p:par>
                          <p:cTn id="67" fill="hold">
                            <p:stCondLst>
                              <p:cond delay="6500"/>
                            </p:stCondLst>
                            <p:childTnLst>
                              <p:par>
                                <p:cTn id="68" presetID="53" presetClass="entr" presetSubtype="16" fill="hold" grpId="0" nodeType="afterEffect">
                                  <p:stCondLst>
                                    <p:cond delay="0"/>
                                  </p:stCondLst>
                                  <p:childTnLst>
                                    <p:set>
                                      <p:cBhvr>
                                        <p:cTn id="69" dur="1" fill="hold">
                                          <p:stCondLst>
                                            <p:cond delay="0"/>
                                          </p:stCondLst>
                                        </p:cTn>
                                        <p:tgtEl>
                                          <p:spTgt spid="205"/>
                                        </p:tgtEl>
                                        <p:attrNameLst>
                                          <p:attrName>style.visibility</p:attrName>
                                        </p:attrNameLst>
                                      </p:cBhvr>
                                      <p:to>
                                        <p:strVal val="visible"/>
                                      </p:to>
                                    </p:set>
                                    <p:anim calcmode="lin" valueType="num">
                                      <p:cBhvr>
                                        <p:cTn id="70" dur="500" fill="hold"/>
                                        <p:tgtEl>
                                          <p:spTgt spid="205"/>
                                        </p:tgtEl>
                                        <p:attrNameLst>
                                          <p:attrName>ppt_w</p:attrName>
                                        </p:attrNameLst>
                                      </p:cBhvr>
                                      <p:tavLst>
                                        <p:tav tm="0">
                                          <p:val>
                                            <p:fltVal val="0"/>
                                          </p:val>
                                        </p:tav>
                                        <p:tav tm="100000">
                                          <p:val>
                                            <p:strVal val="#ppt_w"/>
                                          </p:val>
                                        </p:tav>
                                      </p:tavLst>
                                    </p:anim>
                                    <p:anim calcmode="lin" valueType="num">
                                      <p:cBhvr>
                                        <p:cTn id="71" dur="500" fill="hold"/>
                                        <p:tgtEl>
                                          <p:spTgt spid="205"/>
                                        </p:tgtEl>
                                        <p:attrNameLst>
                                          <p:attrName>ppt_h</p:attrName>
                                        </p:attrNameLst>
                                      </p:cBhvr>
                                      <p:tavLst>
                                        <p:tav tm="0">
                                          <p:val>
                                            <p:fltVal val="0"/>
                                          </p:val>
                                        </p:tav>
                                        <p:tav tm="100000">
                                          <p:val>
                                            <p:strVal val="#ppt_h"/>
                                          </p:val>
                                        </p:tav>
                                      </p:tavLst>
                                    </p:anim>
                                    <p:animEffect transition="in" filter="fade">
                                      <p:cBhvr>
                                        <p:cTn id="72"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93" grpId="0"/>
      <p:bldP spid="205" grpId="0"/>
      <p:bldP spid="213" grpId="0" build="p"/>
      <p:bldP spid="214" grpId="0" animBg="1"/>
      <p:bldP spid="2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32836" y="211454"/>
            <a:ext cx="3705764" cy="947757"/>
            <a:chOff x="209740" y="211454"/>
            <a:chExt cx="3705764" cy="947757"/>
          </a:xfrm>
        </p:grpSpPr>
        <p:sp>
          <p:nvSpPr>
            <p:cNvPr id="3" name="TextBox 2"/>
            <p:cNvSpPr txBox="1"/>
            <p:nvPr/>
          </p:nvSpPr>
          <p:spPr>
            <a:xfrm>
              <a:off x="209740" y="211454"/>
              <a:ext cx="3705764" cy="769441"/>
            </a:xfrm>
            <a:prstGeom prst="rect">
              <a:avLst/>
            </a:prstGeom>
            <a:noFill/>
          </p:spPr>
          <p:txBody>
            <a:bodyPr wrap="square" rtlCol="0">
              <a:spAutoFit/>
            </a:bodyPr>
            <a:lstStyle/>
            <a:p>
              <a:r>
                <a:rPr lang="en-US" sz="4400" dirty="0">
                  <a:solidFill>
                    <a:schemeClr val="accent1">
                      <a:lumMod val="50000"/>
                    </a:schemeClr>
                  </a:solidFill>
                  <a:latin typeface="Oswald" pitchFamily="50"/>
                </a:rPr>
                <a:t>SEO </a:t>
              </a:r>
              <a:r>
                <a:rPr lang="en-US" sz="4400" dirty="0" err="1">
                  <a:solidFill>
                    <a:schemeClr val="accent1">
                      <a:lumMod val="50000"/>
                    </a:schemeClr>
                  </a:solidFill>
                  <a:latin typeface="Oswald" pitchFamily="50"/>
                </a:rPr>
                <a:t>Infographic</a:t>
              </a:r>
              <a:endParaRPr lang="en-US" sz="4400" dirty="0">
                <a:solidFill>
                  <a:schemeClr val="accent1">
                    <a:lumMod val="50000"/>
                  </a:schemeClr>
                </a:solidFill>
                <a:latin typeface="Oswald" pitchFamily="50"/>
              </a:endParaRPr>
            </a:p>
          </p:txBody>
        </p:sp>
        <p:sp>
          <p:nvSpPr>
            <p:cNvPr id="51" name="TextBox 50"/>
            <p:cNvSpPr txBox="1"/>
            <p:nvPr/>
          </p:nvSpPr>
          <p:spPr>
            <a:xfrm>
              <a:off x="255759" y="923249"/>
              <a:ext cx="35835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SEO </a:t>
              </a:r>
              <a:r>
                <a:rPr lang="en-US" sz="1400" baseline="30000" dirty="0" err="1">
                  <a:solidFill>
                    <a:schemeClr val="accent1">
                      <a:lumMod val="75000"/>
                    </a:schemeClr>
                  </a:solidFill>
                  <a:latin typeface="Oswald" pitchFamily="50"/>
                </a:rPr>
                <a:t>Faqs</a:t>
              </a:r>
              <a:r>
                <a:rPr lang="en-US" sz="1400" baseline="30000" dirty="0">
                  <a:solidFill>
                    <a:schemeClr val="accent1">
                      <a:lumMod val="75000"/>
                    </a:schemeClr>
                  </a:solidFill>
                  <a:latin typeface="Oswald" pitchFamily="50"/>
                </a:rPr>
                <a:t> &amp; Guide For Business Growth</a:t>
              </a:r>
            </a:p>
          </p:txBody>
        </p:sp>
      </p:grpSp>
      <p:cxnSp>
        <p:nvCxnSpPr>
          <p:cNvPr id="26" name="Straight Connector 25"/>
          <p:cNvCxnSpPr/>
          <p:nvPr/>
        </p:nvCxnSpPr>
        <p:spPr>
          <a:xfrm>
            <a:off x="477052" y="1116081"/>
            <a:ext cx="8666948" cy="0"/>
          </a:xfrm>
          <a:prstGeom prst="line">
            <a:avLst/>
          </a:prstGeom>
          <a:ln w="19050" cap="sq">
            <a:solidFill>
              <a:schemeClr val="accent1">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911324" y="399936"/>
            <a:ext cx="601728" cy="481691"/>
            <a:chOff x="3227559" y="417188"/>
            <a:chExt cx="601728" cy="481691"/>
          </a:xfrm>
        </p:grpSpPr>
        <p:grpSp>
          <p:nvGrpSpPr>
            <p:cNvPr id="84" name="Group 83"/>
            <p:cNvGrpSpPr/>
            <p:nvPr/>
          </p:nvGrpSpPr>
          <p:grpSpPr>
            <a:xfrm>
              <a:off x="3276600" y="417188"/>
              <a:ext cx="526914" cy="468363"/>
              <a:chOff x="4258302" y="819150"/>
              <a:chExt cx="1366681" cy="1214812"/>
            </a:xfrm>
          </p:grpSpPr>
          <p:pic>
            <p:nvPicPr>
              <p:cNvPr id="94" name="Pictur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95" name="Oval 9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3227559" y="514350"/>
              <a:ext cx="601728" cy="384529"/>
            </a:xfrm>
            <a:prstGeom prst="rect">
              <a:avLst/>
            </a:prstGeom>
            <a:noFill/>
          </p:spPr>
          <p:txBody>
            <a:bodyPr wrap="square" rtlCol="0">
              <a:spAutoFit/>
            </a:bodyPr>
            <a:lstStyle/>
            <a:p>
              <a:pPr algn="ctr">
                <a:lnSpc>
                  <a:spcPct val="120000"/>
                </a:lnSpc>
              </a:pPr>
              <a:r>
                <a:rPr lang="en-US" sz="2600" baseline="30000" dirty="0">
                  <a:latin typeface="Times New Roman" pitchFamily="18" charset="0"/>
                  <a:cs typeface="Times New Roman" pitchFamily="18" charset="0"/>
                </a:rPr>
                <a:t>VIII</a:t>
              </a:r>
            </a:p>
          </p:txBody>
        </p:sp>
      </p:grpSp>
      <p:sp>
        <p:nvSpPr>
          <p:cNvPr id="36" name="TextBox 35"/>
          <p:cNvSpPr txBox="1"/>
          <p:nvPr/>
        </p:nvSpPr>
        <p:spPr>
          <a:xfrm>
            <a:off x="381000" y="1366682"/>
            <a:ext cx="2286000" cy="461665"/>
          </a:xfrm>
          <a:prstGeom prst="rect">
            <a:avLst/>
          </a:prstGeom>
          <a:noFill/>
        </p:spPr>
        <p:txBody>
          <a:bodyPr wrap="square" rtlCol="0">
            <a:spAutoFit/>
          </a:bodyPr>
          <a:lstStyle/>
          <a:p>
            <a:r>
              <a:rPr lang="en-US" sz="3600" baseline="30000" dirty="0">
                <a:solidFill>
                  <a:schemeClr val="accent1">
                    <a:lumMod val="50000"/>
                  </a:schemeClr>
                </a:solidFill>
                <a:latin typeface="Oswald" pitchFamily="50"/>
              </a:rPr>
              <a:t>SEO </a:t>
            </a:r>
            <a:r>
              <a:rPr lang="en-US" sz="3600" baseline="30000" dirty="0" err="1">
                <a:solidFill>
                  <a:schemeClr val="accent1">
                    <a:lumMod val="50000"/>
                  </a:schemeClr>
                </a:solidFill>
                <a:latin typeface="Oswald" pitchFamily="50"/>
              </a:rPr>
              <a:t>vs</a:t>
            </a:r>
            <a:r>
              <a:rPr lang="en-US" sz="3600" baseline="30000" dirty="0">
                <a:solidFill>
                  <a:schemeClr val="accent1">
                    <a:lumMod val="50000"/>
                  </a:schemeClr>
                </a:solidFill>
                <a:latin typeface="Oswald" pitchFamily="50"/>
              </a:rPr>
              <a:t> PPC</a:t>
            </a:r>
          </a:p>
        </p:txBody>
      </p:sp>
      <p:sp>
        <p:nvSpPr>
          <p:cNvPr id="193" name="TextBox 192"/>
          <p:cNvSpPr txBox="1"/>
          <p:nvPr/>
        </p:nvSpPr>
        <p:spPr>
          <a:xfrm>
            <a:off x="3200400" y="2419350"/>
            <a:ext cx="1231841" cy="636072"/>
          </a:xfrm>
          <a:prstGeom prst="rect">
            <a:avLst/>
          </a:prstGeom>
          <a:noFill/>
        </p:spPr>
        <p:txBody>
          <a:bodyPr wrap="square" rtlCol="0">
            <a:spAutoFit/>
          </a:bodyPr>
          <a:lstStyle/>
          <a:p>
            <a:pPr algn="r"/>
            <a:r>
              <a:rPr lang="en-US" sz="2300" baseline="30000" dirty="0">
                <a:solidFill>
                  <a:schemeClr val="accent1">
                    <a:lumMod val="50000"/>
                  </a:schemeClr>
                </a:solidFill>
                <a:latin typeface="Oswald" pitchFamily="50"/>
              </a:rPr>
              <a:t>62%</a:t>
            </a:r>
          </a:p>
          <a:p>
            <a:pPr algn="r"/>
            <a:r>
              <a:rPr lang="en-US" sz="1500" b="1" baseline="30000" dirty="0">
                <a:solidFill>
                  <a:schemeClr val="accent1">
                    <a:lumMod val="75000"/>
                  </a:schemeClr>
                </a:solidFill>
                <a:latin typeface="Sansation" pitchFamily="2" charset="0"/>
              </a:rPr>
              <a:t>CLICK A PAGE</a:t>
            </a:r>
          </a:p>
          <a:p>
            <a:pPr algn="r"/>
            <a:r>
              <a:rPr lang="en-US" sz="1500" b="1" baseline="30000" dirty="0">
                <a:solidFill>
                  <a:schemeClr val="accent1">
                    <a:lumMod val="75000"/>
                  </a:schemeClr>
                </a:solidFill>
                <a:latin typeface="Sansation" pitchFamily="2" charset="0"/>
              </a:rPr>
              <a:t>ONE RESULT</a:t>
            </a:r>
          </a:p>
        </p:txBody>
      </p:sp>
      <p:sp>
        <p:nvSpPr>
          <p:cNvPr id="214" name="Snip Single Corner Rectangle 213"/>
          <p:cNvSpPr/>
          <p:nvPr/>
        </p:nvSpPr>
        <p:spPr>
          <a:xfrm>
            <a:off x="0" y="1657350"/>
            <a:ext cx="2185718" cy="245725"/>
          </a:xfrm>
          <a:prstGeom prst="snip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p:cNvSpPr txBox="1"/>
          <p:nvPr/>
        </p:nvSpPr>
        <p:spPr>
          <a:xfrm>
            <a:off x="381001" y="1694710"/>
            <a:ext cx="1789626" cy="265778"/>
          </a:xfrm>
          <a:prstGeom prst="rect">
            <a:avLst/>
          </a:prstGeom>
          <a:noFill/>
        </p:spPr>
        <p:txBody>
          <a:bodyPr wrap="square" rtlCol="0">
            <a:spAutoFit/>
          </a:bodyPr>
          <a:lstStyle/>
          <a:p>
            <a:pPr algn="just">
              <a:lnSpc>
                <a:spcPct val="125000"/>
              </a:lnSpc>
            </a:pPr>
            <a:r>
              <a:rPr lang="en-US" sz="1500" b="1" baseline="30000" dirty="0">
                <a:solidFill>
                  <a:schemeClr val="accent1">
                    <a:lumMod val="50000"/>
                  </a:schemeClr>
                </a:solidFill>
                <a:latin typeface="Sansation" pitchFamily="2" charset="0"/>
              </a:rPr>
              <a:t>SEARCH USER BEHAVIOR</a:t>
            </a:r>
          </a:p>
        </p:txBody>
      </p:sp>
      <p:grpSp>
        <p:nvGrpSpPr>
          <p:cNvPr id="18" name="Group 17"/>
          <p:cNvGrpSpPr/>
          <p:nvPr/>
        </p:nvGrpSpPr>
        <p:grpSpPr>
          <a:xfrm>
            <a:off x="4419600" y="2328835"/>
            <a:ext cx="432946" cy="756803"/>
            <a:chOff x="4724400" y="2328835"/>
            <a:chExt cx="432946" cy="756803"/>
          </a:xfrm>
          <a:solidFill>
            <a:schemeClr val="accent1">
              <a:lumMod val="50000"/>
            </a:schemeClr>
          </a:solidFill>
        </p:grpSpPr>
        <p:grpSp>
          <p:nvGrpSpPr>
            <p:cNvPr id="50" name="Group 49"/>
            <p:cNvGrpSpPr/>
            <p:nvPr/>
          </p:nvGrpSpPr>
          <p:grpSpPr>
            <a:xfrm>
              <a:off x="4724400" y="2328835"/>
              <a:ext cx="90489" cy="756803"/>
              <a:chOff x="4570325" y="3481395"/>
              <a:chExt cx="90489" cy="756803"/>
            </a:xfrm>
            <a:grpFill/>
          </p:grpSpPr>
          <p:cxnSp>
            <p:nvCxnSpPr>
              <p:cNvPr id="47" name="Straight Connector 46"/>
              <p:cNvCxnSpPr/>
              <p:nvPr/>
            </p:nvCxnSpPr>
            <p:spPr>
              <a:xfrm>
                <a:off x="4615569" y="3510789"/>
                <a:ext cx="0" cy="695638"/>
              </a:xfrm>
              <a:prstGeom prst="line">
                <a:avLst/>
              </a:prstGeom>
              <a:grpFill/>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4570325" y="3481395"/>
                <a:ext cx="90489" cy="90489"/>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4570325" y="3801460"/>
                <a:ext cx="90489" cy="90489"/>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4570325" y="4147709"/>
                <a:ext cx="90489" cy="90489"/>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p:cNvCxnSpPr/>
            <p:nvPr/>
          </p:nvCxnSpPr>
          <p:spPr>
            <a:xfrm>
              <a:off x="4770230" y="2706898"/>
              <a:ext cx="387116" cy="0"/>
            </a:xfrm>
            <a:prstGeom prst="straightConnector1">
              <a:avLst/>
            </a:prstGeom>
            <a:grpFill/>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flipH="1">
            <a:off x="7110854" y="2559816"/>
            <a:ext cx="432946" cy="756803"/>
            <a:chOff x="4724400" y="2328835"/>
            <a:chExt cx="432946" cy="756803"/>
          </a:xfrm>
          <a:solidFill>
            <a:schemeClr val="accent1">
              <a:lumMod val="50000"/>
            </a:schemeClr>
          </a:solidFill>
        </p:grpSpPr>
        <p:grpSp>
          <p:nvGrpSpPr>
            <p:cNvPr id="54" name="Group 53"/>
            <p:cNvGrpSpPr/>
            <p:nvPr/>
          </p:nvGrpSpPr>
          <p:grpSpPr>
            <a:xfrm>
              <a:off x="4724400" y="2328835"/>
              <a:ext cx="90489" cy="756803"/>
              <a:chOff x="4570325" y="3481395"/>
              <a:chExt cx="90489" cy="756803"/>
            </a:xfrm>
            <a:grpFill/>
          </p:grpSpPr>
          <p:cxnSp>
            <p:nvCxnSpPr>
              <p:cNvPr id="56" name="Straight Connector 55"/>
              <p:cNvCxnSpPr/>
              <p:nvPr/>
            </p:nvCxnSpPr>
            <p:spPr>
              <a:xfrm>
                <a:off x="4615569" y="3510789"/>
                <a:ext cx="0" cy="695638"/>
              </a:xfrm>
              <a:prstGeom prst="line">
                <a:avLst/>
              </a:prstGeom>
              <a:grpFill/>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4570325" y="3481395"/>
                <a:ext cx="90489" cy="90489"/>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4570325" y="3801460"/>
                <a:ext cx="90489" cy="90489"/>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570325" y="4147709"/>
                <a:ext cx="90489" cy="90489"/>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5" name="Straight Arrow Connector 54"/>
            <p:cNvCxnSpPr/>
            <p:nvPr/>
          </p:nvCxnSpPr>
          <p:spPr>
            <a:xfrm>
              <a:off x="4770230" y="2706898"/>
              <a:ext cx="387116" cy="0"/>
            </a:xfrm>
            <a:prstGeom prst="straightConnector1">
              <a:avLst/>
            </a:prstGeom>
            <a:grpFill/>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flipH="1">
            <a:off x="6655278" y="1316308"/>
            <a:ext cx="888522" cy="756803"/>
            <a:chOff x="4724400" y="2328835"/>
            <a:chExt cx="888522" cy="756803"/>
          </a:xfrm>
          <a:solidFill>
            <a:schemeClr val="accent1">
              <a:lumMod val="50000"/>
            </a:schemeClr>
          </a:solidFill>
        </p:grpSpPr>
        <p:grpSp>
          <p:nvGrpSpPr>
            <p:cNvPr id="61" name="Group 60"/>
            <p:cNvGrpSpPr/>
            <p:nvPr/>
          </p:nvGrpSpPr>
          <p:grpSpPr>
            <a:xfrm>
              <a:off x="4724400" y="2328835"/>
              <a:ext cx="90489" cy="756803"/>
              <a:chOff x="4570325" y="3481395"/>
              <a:chExt cx="90489" cy="756803"/>
            </a:xfrm>
            <a:grpFill/>
          </p:grpSpPr>
          <p:cxnSp>
            <p:nvCxnSpPr>
              <p:cNvPr id="63" name="Straight Connector 62"/>
              <p:cNvCxnSpPr/>
              <p:nvPr/>
            </p:nvCxnSpPr>
            <p:spPr>
              <a:xfrm>
                <a:off x="4615569" y="3510789"/>
                <a:ext cx="0" cy="695638"/>
              </a:xfrm>
              <a:prstGeom prst="line">
                <a:avLst/>
              </a:prstGeom>
              <a:grpFill/>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4570325" y="3481395"/>
                <a:ext cx="90489" cy="90489"/>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570325" y="3801460"/>
                <a:ext cx="90489" cy="90489"/>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570325" y="4147709"/>
                <a:ext cx="90489" cy="90489"/>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2" name="Straight Arrow Connector 61"/>
            <p:cNvCxnSpPr/>
            <p:nvPr/>
          </p:nvCxnSpPr>
          <p:spPr>
            <a:xfrm>
              <a:off x="4783103" y="2706898"/>
              <a:ext cx="829819" cy="0"/>
            </a:xfrm>
            <a:prstGeom prst="straightConnector1">
              <a:avLst/>
            </a:prstGeom>
            <a:grpFill/>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7501858" y="1428750"/>
            <a:ext cx="1490528" cy="789960"/>
          </a:xfrm>
          <a:prstGeom prst="rect">
            <a:avLst/>
          </a:prstGeom>
          <a:noFill/>
        </p:spPr>
        <p:txBody>
          <a:bodyPr wrap="square" rtlCol="0">
            <a:spAutoFit/>
          </a:bodyPr>
          <a:lstStyle/>
          <a:p>
            <a:r>
              <a:rPr lang="en-US" sz="2300" baseline="30000" dirty="0">
                <a:solidFill>
                  <a:schemeClr val="accent1">
                    <a:lumMod val="50000"/>
                  </a:schemeClr>
                </a:solidFill>
                <a:latin typeface="Oswald" pitchFamily="50"/>
              </a:rPr>
              <a:t>15%</a:t>
            </a:r>
          </a:p>
          <a:p>
            <a:r>
              <a:rPr lang="en-US" sz="1500" b="1" baseline="30000" dirty="0">
                <a:solidFill>
                  <a:schemeClr val="accent1">
                    <a:lumMod val="75000"/>
                  </a:schemeClr>
                </a:solidFill>
                <a:latin typeface="Sansation" pitchFamily="2" charset="0"/>
              </a:rPr>
              <a:t>TRY A DIFFERENT</a:t>
            </a:r>
          </a:p>
          <a:p>
            <a:r>
              <a:rPr lang="en-US" sz="1500" b="1" baseline="30000" dirty="0">
                <a:solidFill>
                  <a:schemeClr val="accent1">
                    <a:lumMod val="75000"/>
                  </a:schemeClr>
                </a:solidFill>
                <a:latin typeface="Sansation" pitchFamily="2" charset="0"/>
              </a:rPr>
              <a:t>SEARCH OR SEARCH</a:t>
            </a:r>
          </a:p>
          <a:p>
            <a:r>
              <a:rPr lang="en-US" sz="1500" b="1" baseline="30000" dirty="0">
                <a:solidFill>
                  <a:schemeClr val="accent1">
                    <a:lumMod val="75000"/>
                  </a:schemeClr>
                </a:solidFill>
                <a:latin typeface="Sansation" pitchFamily="2" charset="0"/>
              </a:rPr>
              <a:t>ENGINE</a:t>
            </a:r>
          </a:p>
        </p:txBody>
      </p:sp>
      <p:sp>
        <p:nvSpPr>
          <p:cNvPr id="68" name="TextBox 67"/>
          <p:cNvSpPr txBox="1"/>
          <p:nvPr/>
        </p:nvSpPr>
        <p:spPr>
          <a:xfrm>
            <a:off x="7501858" y="2618486"/>
            <a:ext cx="1490528" cy="789960"/>
          </a:xfrm>
          <a:prstGeom prst="rect">
            <a:avLst/>
          </a:prstGeom>
          <a:noFill/>
        </p:spPr>
        <p:txBody>
          <a:bodyPr wrap="square" rtlCol="0">
            <a:spAutoFit/>
          </a:bodyPr>
          <a:lstStyle/>
          <a:p>
            <a:r>
              <a:rPr lang="en-US" sz="2300" baseline="30000" dirty="0">
                <a:solidFill>
                  <a:schemeClr val="accent1">
                    <a:lumMod val="50000"/>
                  </a:schemeClr>
                </a:solidFill>
                <a:latin typeface="Oswald" pitchFamily="50"/>
              </a:rPr>
              <a:t>23%</a:t>
            </a:r>
          </a:p>
          <a:p>
            <a:r>
              <a:rPr lang="en-US" sz="1500" b="1" baseline="30000" dirty="0">
                <a:solidFill>
                  <a:schemeClr val="accent1">
                    <a:lumMod val="75000"/>
                  </a:schemeClr>
                </a:solidFill>
                <a:latin typeface="Sansation" pitchFamily="2" charset="0"/>
              </a:rPr>
              <a:t>CLICK A RESULT</a:t>
            </a:r>
          </a:p>
          <a:p>
            <a:r>
              <a:rPr lang="en-US" sz="1500" b="1" baseline="30000" dirty="0">
                <a:solidFill>
                  <a:schemeClr val="accent1">
                    <a:lumMod val="75000"/>
                  </a:schemeClr>
                </a:solidFill>
                <a:latin typeface="Sansation" pitchFamily="2" charset="0"/>
              </a:rPr>
              <a:t>ON SECOND PAGE</a:t>
            </a:r>
          </a:p>
          <a:p>
            <a:r>
              <a:rPr lang="en-US" sz="1500" b="1" baseline="30000" dirty="0">
                <a:solidFill>
                  <a:schemeClr val="accent1">
                    <a:lumMod val="75000"/>
                  </a:schemeClr>
                </a:solidFill>
                <a:latin typeface="Sansation" pitchFamily="2" charset="0"/>
              </a:rPr>
              <a:t>OR AFTER</a:t>
            </a:r>
          </a:p>
        </p:txBody>
      </p:sp>
      <p:grpSp>
        <p:nvGrpSpPr>
          <p:cNvPr id="19" name="Group 18"/>
          <p:cNvGrpSpPr/>
          <p:nvPr/>
        </p:nvGrpSpPr>
        <p:grpSpPr>
          <a:xfrm>
            <a:off x="170928" y="2228493"/>
            <a:ext cx="2879508" cy="2208297"/>
            <a:chOff x="188180" y="2228493"/>
            <a:chExt cx="2879508" cy="2208297"/>
          </a:xfrm>
        </p:grpSpPr>
        <p:sp>
          <p:nvSpPr>
            <p:cNvPr id="213" name="TextBox 212"/>
            <p:cNvSpPr txBox="1"/>
            <p:nvPr/>
          </p:nvSpPr>
          <p:spPr>
            <a:xfrm>
              <a:off x="762000" y="2228493"/>
              <a:ext cx="2150852" cy="2208297"/>
            </a:xfrm>
            <a:prstGeom prst="rect">
              <a:avLst/>
            </a:prstGeom>
            <a:noFill/>
          </p:spPr>
          <p:txBody>
            <a:bodyPr wrap="square" rtlCol="0">
              <a:spAutoFit/>
            </a:bodyPr>
            <a:lstStyle/>
            <a:p>
              <a:pPr algn="just">
                <a:lnSpc>
                  <a:spcPct val="125000"/>
                </a:lnSpc>
              </a:pPr>
              <a:r>
                <a:rPr lang="en-US" sz="1500" b="1" baseline="30000" dirty="0">
                  <a:solidFill>
                    <a:schemeClr val="accent1">
                      <a:lumMod val="75000"/>
                    </a:schemeClr>
                  </a:solidFill>
                  <a:latin typeface="Sansation" pitchFamily="2" charset="0"/>
                </a:rPr>
                <a:t>Search Engine Optimization (SEO) is the craft of elevating websites or individual website pages to higher rankings on search engines through programming, marketing, or content acumen. This article covers the origins of SEO, strategies and tactics, history and trends, and the evolution of user behavior in online searching</a:t>
              </a:r>
            </a:p>
          </p:txBody>
        </p:sp>
        <p:sp>
          <p:nvSpPr>
            <p:cNvPr id="69" name="TextBox 68"/>
            <p:cNvSpPr txBox="1"/>
            <p:nvPr/>
          </p:nvSpPr>
          <p:spPr>
            <a:xfrm>
              <a:off x="188180" y="2266950"/>
              <a:ext cx="826864" cy="1698607"/>
            </a:xfrm>
            <a:prstGeom prst="rect">
              <a:avLst/>
            </a:prstGeom>
            <a:noFill/>
          </p:spPr>
          <p:txBody>
            <a:bodyPr wrap="square" rtlCol="0">
              <a:spAutoFit/>
            </a:bodyPr>
            <a:lstStyle/>
            <a:p>
              <a:pPr algn="ctr">
                <a:lnSpc>
                  <a:spcPct val="125000"/>
                </a:lnSpc>
              </a:pPr>
              <a:r>
                <a:rPr lang="en-US" sz="13800" baseline="30000" dirty="0">
                  <a:solidFill>
                    <a:schemeClr val="accent1">
                      <a:lumMod val="50000"/>
                    </a:schemeClr>
                  </a:solidFill>
                  <a:latin typeface="Oswald" pitchFamily="50"/>
                </a:rPr>
                <a:t>“</a:t>
              </a:r>
            </a:p>
          </p:txBody>
        </p:sp>
        <p:sp>
          <p:nvSpPr>
            <p:cNvPr id="70" name="TextBox 69"/>
            <p:cNvSpPr txBox="1"/>
            <p:nvPr/>
          </p:nvSpPr>
          <p:spPr>
            <a:xfrm rot="10800000">
              <a:off x="2240824" y="2624074"/>
              <a:ext cx="826864" cy="1698607"/>
            </a:xfrm>
            <a:prstGeom prst="rect">
              <a:avLst/>
            </a:prstGeom>
            <a:noFill/>
          </p:spPr>
          <p:txBody>
            <a:bodyPr wrap="square" rtlCol="0">
              <a:spAutoFit/>
            </a:bodyPr>
            <a:lstStyle/>
            <a:p>
              <a:pPr algn="ctr">
                <a:lnSpc>
                  <a:spcPct val="125000"/>
                </a:lnSpc>
              </a:pPr>
              <a:r>
                <a:rPr lang="en-US" sz="13800" baseline="30000" dirty="0">
                  <a:solidFill>
                    <a:schemeClr val="accent1">
                      <a:lumMod val="50000"/>
                    </a:schemeClr>
                  </a:solidFill>
                  <a:latin typeface="Oswald" pitchFamily="50"/>
                </a:rPr>
                <a:t>“</a:t>
              </a:r>
            </a:p>
          </p:txBody>
        </p:sp>
      </p:grpSp>
      <p:cxnSp>
        <p:nvCxnSpPr>
          <p:cNvPr id="21" name="Straight Connector 20"/>
          <p:cNvCxnSpPr/>
          <p:nvPr/>
        </p:nvCxnSpPr>
        <p:spPr>
          <a:xfrm>
            <a:off x="3352800" y="1428750"/>
            <a:ext cx="0" cy="3279310"/>
          </a:xfrm>
          <a:prstGeom prst="line">
            <a:avLst/>
          </a:prstGeom>
          <a:ln w="19050">
            <a:solidFill>
              <a:schemeClr val="accent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4837231" y="1611360"/>
            <a:ext cx="2311612" cy="2371912"/>
            <a:chOff x="4837231" y="1611360"/>
            <a:chExt cx="2311612" cy="2371912"/>
          </a:xfrm>
        </p:grpSpPr>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7231" y="3597919"/>
              <a:ext cx="2311612" cy="38535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3399" y="1611360"/>
              <a:ext cx="2181346" cy="2177833"/>
            </a:xfrm>
            <a:prstGeom prst="rect">
              <a:avLst/>
            </a:prstGeom>
          </p:spPr>
        </p:pic>
      </p:grpSp>
      <p:grpSp>
        <p:nvGrpSpPr>
          <p:cNvPr id="71" name="Group 70"/>
          <p:cNvGrpSpPr/>
          <p:nvPr/>
        </p:nvGrpSpPr>
        <p:grpSpPr>
          <a:xfrm>
            <a:off x="192" y="4237715"/>
            <a:ext cx="8934264" cy="1229635"/>
            <a:chOff x="192" y="4237715"/>
            <a:chExt cx="8934264" cy="1229635"/>
          </a:xfrm>
        </p:grpSpPr>
        <p:sp>
          <p:nvSpPr>
            <p:cNvPr id="72" name="Oval 71"/>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77" name="TextBox 76"/>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78" name="TextBox 77"/>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79" name="TextBox 78"/>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81" name="Picture 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grpSp>
    </p:spTree>
    <p:extLst>
      <p:ext uri="{BB962C8B-B14F-4D97-AF65-F5344CB8AC3E}">
        <p14:creationId xmlns:p14="http://schemas.microsoft.com/office/powerpoint/2010/main" val="3023039272"/>
      </p:ext>
    </p:extLst>
  </p:cSld>
  <p:clrMapOvr>
    <a:masterClrMapping/>
  </p:clrMapOvr>
  <mc:AlternateContent xmlns:mc="http://schemas.openxmlformats.org/markup-compatibility/2006" xmlns:p14="http://schemas.microsoft.com/office/powerpoint/2010/main">
    <mc:Choice Requires="p14">
      <p:transition spd="slow" p14:dur="1300" advTm="1771">
        <p14:pan dir="u"/>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1+#ppt_w/2"/>
                                          </p:val>
                                        </p:tav>
                                        <p:tav tm="100000">
                                          <p:val>
                                            <p:strVal val="#ppt_x"/>
                                          </p:val>
                                        </p:tav>
                                      </p:tavLst>
                                    </p:anim>
                                    <p:anim calcmode="lin" valueType="num">
                                      <p:cBhvr additive="base">
                                        <p:cTn id="18" dur="500" fill="hold"/>
                                        <p:tgtEl>
                                          <p:spTgt spid="2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randombar(horizontal)">
                                      <p:cBhvr>
                                        <p:cTn id="22" dur="500"/>
                                        <p:tgtEl>
                                          <p:spTgt spid="36"/>
                                        </p:tgtEl>
                                      </p:cBhvr>
                                    </p:animEffect>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214"/>
                                        </p:tgtEl>
                                        <p:attrNameLst>
                                          <p:attrName>style.visibility</p:attrName>
                                        </p:attrNameLst>
                                      </p:cBhvr>
                                      <p:to>
                                        <p:strVal val="visible"/>
                                      </p:to>
                                    </p:set>
                                    <p:anim calcmode="lin" valueType="num">
                                      <p:cBhvr additive="base">
                                        <p:cTn id="26" dur="500" fill="hold"/>
                                        <p:tgtEl>
                                          <p:spTgt spid="214"/>
                                        </p:tgtEl>
                                        <p:attrNameLst>
                                          <p:attrName>ppt_x</p:attrName>
                                        </p:attrNameLst>
                                      </p:cBhvr>
                                      <p:tavLst>
                                        <p:tav tm="0">
                                          <p:val>
                                            <p:strVal val="0-#ppt_w/2"/>
                                          </p:val>
                                        </p:tav>
                                        <p:tav tm="100000">
                                          <p:val>
                                            <p:strVal val="#ppt_x"/>
                                          </p:val>
                                        </p:tav>
                                      </p:tavLst>
                                    </p:anim>
                                    <p:anim calcmode="lin" valueType="num">
                                      <p:cBhvr additive="base">
                                        <p:cTn id="27" dur="500" fill="hold"/>
                                        <p:tgtEl>
                                          <p:spTgt spid="214"/>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215"/>
                                        </p:tgtEl>
                                        <p:attrNameLst>
                                          <p:attrName>style.visibility</p:attrName>
                                        </p:attrNameLst>
                                      </p:cBhvr>
                                      <p:to>
                                        <p:strVal val="visible"/>
                                      </p:to>
                                    </p:set>
                                    <p:animEffect transition="in" filter="fade">
                                      <p:cBhvr>
                                        <p:cTn id="31" dur="500"/>
                                        <p:tgtEl>
                                          <p:spTgt spid="215"/>
                                        </p:tgtEl>
                                      </p:cBhvr>
                                    </p:animEffect>
                                  </p:childTnLst>
                                </p:cTn>
                              </p:par>
                            </p:childTnLst>
                          </p:cTn>
                        </p:par>
                        <p:par>
                          <p:cTn id="32" fill="hold">
                            <p:stCondLst>
                              <p:cond delay="3000"/>
                            </p:stCondLst>
                            <p:childTnLst>
                              <p:par>
                                <p:cTn id="33" presetID="16" presetClass="entr" presetSubtype="42"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arn(outHorizontal)">
                                      <p:cBhvr>
                                        <p:cTn id="35" dur="500"/>
                                        <p:tgtEl>
                                          <p:spTgt spid="19"/>
                                        </p:tgtEl>
                                      </p:cBhvr>
                                    </p:animEffect>
                                  </p:childTnLst>
                                </p:cTn>
                              </p:par>
                            </p:childTnLst>
                          </p:cTn>
                        </p:par>
                        <p:par>
                          <p:cTn id="36" fill="hold">
                            <p:stCondLst>
                              <p:cond delay="3500"/>
                            </p:stCondLst>
                            <p:childTnLst>
                              <p:par>
                                <p:cTn id="37" presetID="16" presetClass="entr" presetSubtype="42"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barn(outHorizontal)">
                                      <p:cBhvr>
                                        <p:cTn id="39" dur="500"/>
                                        <p:tgtEl>
                                          <p:spTgt spid="21"/>
                                        </p:tgtEl>
                                      </p:cBhvr>
                                    </p:animEffect>
                                  </p:childTnLst>
                                </p:cTn>
                              </p:par>
                            </p:childTnLst>
                          </p:cTn>
                        </p:par>
                        <p:par>
                          <p:cTn id="40" fill="hold">
                            <p:stCondLst>
                              <p:cond delay="4000"/>
                            </p:stCondLst>
                            <p:childTnLst>
                              <p:par>
                                <p:cTn id="41" presetID="53" presetClass="entr" presetSubtype="16"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Effect transition="in" filter="fade">
                                      <p:cBhvr>
                                        <p:cTn id="45" dur="500"/>
                                        <p:tgtEl>
                                          <p:spTgt spid="5"/>
                                        </p:tgtEl>
                                      </p:cBhvr>
                                    </p:animEffect>
                                  </p:childTnLst>
                                </p:cTn>
                              </p:par>
                            </p:childTnLst>
                          </p:cTn>
                        </p:par>
                        <p:par>
                          <p:cTn id="46" fill="hold">
                            <p:stCondLst>
                              <p:cond delay="4500"/>
                            </p:stCondLst>
                            <p:childTnLst>
                              <p:par>
                                <p:cTn id="47" presetID="22" presetClass="entr" presetSubtype="8" fill="hold" nodeType="after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childTnLst>
                          </p:cTn>
                        </p:par>
                        <p:par>
                          <p:cTn id="50" fill="hold">
                            <p:stCondLst>
                              <p:cond delay="5000"/>
                            </p:stCondLst>
                            <p:childTnLst>
                              <p:par>
                                <p:cTn id="51" presetID="53" presetClass="entr" presetSubtype="16" fill="hold" grpId="0" nodeType="afterEffect">
                                  <p:stCondLst>
                                    <p:cond delay="0"/>
                                  </p:stCondLst>
                                  <p:childTnLst>
                                    <p:set>
                                      <p:cBhvr>
                                        <p:cTn id="52" dur="1" fill="hold">
                                          <p:stCondLst>
                                            <p:cond delay="0"/>
                                          </p:stCondLst>
                                        </p:cTn>
                                        <p:tgtEl>
                                          <p:spTgt spid="67"/>
                                        </p:tgtEl>
                                        <p:attrNameLst>
                                          <p:attrName>style.visibility</p:attrName>
                                        </p:attrNameLst>
                                      </p:cBhvr>
                                      <p:to>
                                        <p:strVal val="visible"/>
                                      </p:to>
                                    </p:set>
                                    <p:anim calcmode="lin" valueType="num">
                                      <p:cBhvr>
                                        <p:cTn id="53" dur="500" fill="hold"/>
                                        <p:tgtEl>
                                          <p:spTgt spid="67"/>
                                        </p:tgtEl>
                                        <p:attrNameLst>
                                          <p:attrName>ppt_w</p:attrName>
                                        </p:attrNameLst>
                                      </p:cBhvr>
                                      <p:tavLst>
                                        <p:tav tm="0">
                                          <p:val>
                                            <p:fltVal val="0"/>
                                          </p:val>
                                        </p:tav>
                                        <p:tav tm="100000">
                                          <p:val>
                                            <p:strVal val="#ppt_w"/>
                                          </p:val>
                                        </p:tav>
                                      </p:tavLst>
                                    </p:anim>
                                    <p:anim calcmode="lin" valueType="num">
                                      <p:cBhvr>
                                        <p:cTn id="54" dur="500" fill="hold"/>
                                        <p:tgtEl>
                                          <p:spTgt spid="67"/>
                                        </p:tgtEl>
                                        <p:attrNameLst>
                                          <p:attrName>ppt_h</p:attrName>
                                        </p:attrNameLst>
                                      </p:cBhvr>
                                      <p:tavLst>
                                        <p:tav tm="0">
                                          <p:val>
                                            <p:fltVal val="0"/>
                                          </p:val>
                                        </p:tav>
                                        <p:tav tm="100000">
                                          <p:val>
                                            <p:strVal val="#ppt_h"/>
                                          </p:val>
                                        </p:tav>
                                      </p:tavLst>
                                    </p:anim>
                                    <p:animEffect transition="in" filter="fade">
                                      <p:cBhvr>
                                        <p:cTn id="55" dur="500"/>
                                        <p:tgtEl>
                                          <p:spTgt spid="67"/>
                                        </p:tgtEl>
                                      </p:cBhvr>
                                    </p:animEffect>
                                  </p:childTnLst>
                                </p:cTn>
                              </p:par>
                            </p:childTnLst>
                          </p:cTn>
                        </p:par>
                        <p:par>
                          <p:cTn id="56" fill="hold">
                            <p:stCondLst>
                              <p:cond delay="5500"/>
                            </p:stCondLst>
                            <p:childTnLst>
                              <p:par>
                                <p:cTn id="57" presetID="22" presetClass="entr" presetSubtype="2" fill="hold"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right)">
                                      <p:cBhvr>
                                        <p:cTn id="59" dur="500"/>
                                        <p:tgtEl>
                                          <p:spTgt spid="18"/>
                                        </p:tgtEl>
                                      </p:cBhvr>
                                    </p:animEffect>
                                  </p:childTnLst>
                                </p:cTn>
                              </p:par>
                            </p:childTnLst>
                          </p:cTn>
                        </p:par>
                        <p:par>
                          <p:cTn id="60" fill="hold">
                            <p:stCondLst>
                              <p:cond delay="6000"/>
                            </p:stCondLst>
                            <p:childTnLst>
                              <p:par>
                                <p:cTn id="61" presetID="53" presetClass="entr" presetSubtype="16" fill="hold" grpId="0" nodeType="afterEffect">
                                  <p:stCondLst>
                                    <p:cond delay="0"/>
                                  </p:stCondLst>
                                  <p:childTnLst>
                                    <p:set>
                                      <p:cBhvr>
                                        <p:cTn id="62" dur="1" fill="hold">
                                          <p:stCondLst>
                                            <p:cond delay="0"/>
                                          </p:stCondLst>
                                        </p:cTn>
                                        <p:tgtEl>
                                          <p:spTgt spid="193"/>
                                        </p:tgtEl>
                                        <p:attrNameLst>
                                          <p:attrName>style.visibility</p:attrName>
                                        </p:attrNameLst>
                                      </p:cBhvr>
                                      <p:to>
                                        <p:strVal val="visible"/>
                                      </p:to>
                                    </p:set>
                                    <p:anim calcmode="lin" valueType="num">
                                      <p:cBhvr>
                                        <p:cTn id="63" dur="500" fill="hold"/>
                                        <p:tgtEl>
                                          <p:spTgt spid="193"/>
                                        </p:tgtEl>
                                        <p:attrNameLst>
                                          <p:attrName>ppt_w</p:attrName>
                                        </p:attrNameLst>
                                      </p:cBhvr>
                                      <p:tavLst>
                                        <p:tav tm="0">
                                          <p:val>
                                            <p:fltVal val="0"/>
                                          </p:val>
                                        </p:tav>
                                        <p:tav tm="100000">
                                          <p:val>
                                            <p:strVal val="#ppt_w"/>
                                          </p:val>
                                        </p:tav>
                                      </p:tavLst>
                                    </p:anim>
                                    <p:anim calcmode="lin" valueType="num">
                                      <p:cBhvr>
                                        <p:cTn id="64" dur="500" fill="hold"/>
                                        <p:tgtEl>
                                          <p:spTgt spid="193"/>
                                        </p:tgtEl>
                                        <p:attrNameLst>
                                          <p:attrName>ppt_h</p:attrName>
                                        </p:attrNameLst>
                                      </p:cBhvr>
                                      <p:tavLst>
                                        <p:tav tm="0">
                                          <p:val>
                                            <p:fltVal val="0"/>
                                          </p:val>
                                        </p:tav>
                                        <p:tav tm="100000">
                                          <p:val>
                                            <p:strVal val="#ppt_h"/>
                                          </p:val>
                                        </p:tav>
                                      </p:tavLst>
                                    </p:anim>
                                    <p:animEffect transition="in" filter="fade">
                                      <p:cBhvr>
                                        <p:cTn id="65" dur="500"/>
                                        <p:tgtEl>
                                          <p:spTgt spid="193"/>
                                        </p:tgtEl>
                                      </p:cBhvr>
                                    </p:animEffect>
                                  </p:childTnLst>
                                </p:cTn>
                              </p:par>
                            </p:childTnLst>
                          </p:cTn>
                        </p:par>
                        <p:par>
                          <p:cTn id="66" fill="hold">
                            <p:stCondLst>
                              <p:cond delay="6500"/>
                            </p:stCondLst>
                            <p:childTnLst>
                              <p:par>
                                <p:cTn id="67" presetID="22" presetClass="entr" presetSubtype="8" fill="hold" nodeType="after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wipe(left)">
                                      <p:cBhvr>
                                        <p:cTn id="69" dur="500"/>
                                        <p:tgtEl>
                                          <p:spTgt spid="53"/>
                                        </p:tgtEl>
                                      </p:cBhvr>
                                    </p:animEffect>
                                  </p:childTnLst>
                                </p:cTn>
                              </p:par>
                            </p:childTnLst>
                          </p:cTn>
                        </p:par>
                        <p:par>
                          <p:cTn id="70" fill="hold">
                            <p:stCondLst>
                              <p:cond delay="7000"/>
                            </p:stCondLst>
                            <p:childTnLst>
                              <p:par>
                                <p:cTn id="71" presetID="53" presetClass="entr" presetSubtype="16" fill="hold" grpId="0" nodeType="afterEffect">
                                  <p:stCondLst>
                                    <p:cond delay="0"/>
                                  </p:stCondLst>
                                  <p:childTnLst>
                                    <p:set>
                                      <p:cBhvr>
                                        <p:cTn id="72" dur="1" fill="hold">
                                          <p:stCondLst>
                                            <p:cond delay="0"/>
                                          </p:stCondLst>
                                        </p:cTn>
                                        <p:tgtEl>
                                          <p:spTgt spid="68"/>
                                        </p:tgtEl>
                                        <p:attrNameLst>
                                          <p:attrName>style.visibility</p:attrName>
                                        </p:attrNameLst>
                                      </p:cBhvr>
                                      <p:to>
                                        <p:strVal val="visible"/>
                                      </p:to>
                                    </p:set>
                                    <p:anim calcmode="lin" valueType="num">
                                      <p:cBhvr>
                                        <p:cTn id="73" dur="500" fill="hold"/>
                                        <p:tgtEl>
                                          <p:spTgt spid="68"/>
                                        </p:tgtEl>
                                        <p:attrNameLst>
                                          <p:attrName>ppt_w</p:attrName>
                                        </p:attrNameLst>
                                      </p:cBhvr>
                                      <p:tavLst>
                                        <p:tav tm="0">
                                          <p:val>
                                            <p:fltVal val="0"/>
                                          </p:val>
                                        </p:tav>
                                        <p:tav tm="100000">
                                          <p:val>
                                            <p:strVal val="#ppt_w"/>
                                          </p:val>
                                        </p:tav>
                                      </p:tavLst>
                                    </p:anim>
                                    <p:anim calcmode="lin" valueType="num">
                                      <p:cBhvr>
                                        <p:cTn id="74" dur="500" fill="hold"/>
                                        <p:tgtEl>
                                          <p:spTgt spid="68"/>
                                        </p:tgtEl>
                                        <p:attrNameLst>
                                          <p:attrName>ppt_h</p:attrName>
                                        </p:attrNameLst>
                                      </p:cBhvr>
                                      <p:tavLst>
                                        <p:tav tm="0">
                                          <p:val>
                                            <p:fltVal val="0"/>
                                          </p:val>
                                        </p:tav>
                                        <p:tav tm="100000">
                                          <p:val>
                                            <p:strVal val="#ppt_h"/>
                                          </p:val>
                                        </p:tav>
                                      </p:tavLst>
                                    </p:anim>
                                    <p:animEffect transition="in" filter="fade">
                                      <p:cBhvr>
                                        <p:cTn id="7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93" grpId="0"/>
      <p:bldP spid="214" grpId="0" animBg="1"/>
      <p:bldP spid="215" grpId="0"/>
      <p:bldP spid="67" grpId="0"/>
      <p:bldP spid="6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3460697"/>
            <a:ext cx="9144000" cy="729329"/>
            <a:chOff x="0" y="3460697"/>
            <a:chExt cx="9144000" cy="729329"/>
          </a:xfrm>
        </p:grpSpPr>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66352">
              <a:off x="3205476" y="4022946"/>
              <a:ext cx="2938716" cy="167079"/>
            </a:xfrm>
            <a:prstGeom prst="rect">
              <a:avLst/>
            </a:prstGeom>
          </p:spPr>
        </p:pic>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13393">
              <a:off x="74829" y="4022947"/>
              <a:ext cx="2938716" cy="167079"/>
            </a:xfrm>
            <a:prstGeom prst="rect">
              <a:avLst/>
            </a:prstGeom>
          </p:spPr>
        </p:pic>
        <p:sp>
          <p:nvSpPr>
            <p:cNvPr id="13" name="Rectangle 12"/>
            <p:cNvSpPr/>
            <p:nvPr/>
          </p:nvSpPr>
          <p:spPr>
            <a:xfrm>
              <a:off x="0" y="3460697"/>
              <a:ext cx="9144000" cy="604814"/>
            </a:xfrm>
            <a:prstGeom prst="rect">
              <a:avLst/>
            </a:prstGeom>
            <a:gradFill flip="none" rotWithShape="1">
              <a:gsLst>
                <a:gs pos="100000">
                  <a:schemeClr val="bg1">
                    <a:lumMod val="75000"/>
                  </a:schemeClr>
                </a:gs>
                <a:gs pos="0">
                  <a:schemeClr val="bg1">
                    <a:lumMod val="75000"/>
                  </a:schemeClr>
                </a:gs>
                <a:gs pos="92000">
                  <a:schemeClr val="bg1"/>
                </a:gs>
                <a:gs pos="33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215968" y="166174"/>
            <a:ext cx="4038600" cy="3170099"/>
          </a:xfrm>
          <a:prstGeom prst="rect">
            <a:avLst/>
          </a:prstGeom>
          <a:noFill/>
        </p:spPr>
        <p:txBody>
          <a:bodyPr wrap="square" rtlCol="0">
            <a:spAutoFit/>
          </a:bodyPr>
          <a:lstStyle/>
          <a:p>
            <a:pPr algn="ctr"/>
            <a:r>
              <a:rPr lang="en-US" sz="10000" dirty="0" err="1">
                <a:solidFill>
                  <a:schemeClr val="tx2">
                    <a:lumMod val="50000"/>
                  </a:schemeClr>
                </a:solidFill>
                <a:latin typeface="Oswald" pitchFamily="50"/>
              </a:rPr>
              <a:t>Covid</a:t>
            </a:r>
            <a:endParaRPr lang="en-US" sz="10000" dirty="0">
              <a:solidFill>
                <a:schemeClr val="tx2">
                  <a:lumMod val="50000"/>
                </a:schemeClr>
              </a:solidFill>
              <a:latin typeface="Oswald" pitchFamily="50"/>
            </a:endParaRPr>
          </a:p>
          <a:p>
            <a:pPr algn="ctr"/>
            <a:r>
              <a:rPr lang="en-US" sz="10000" dirty="0">
                <a:solidFill>
                  <a:schemeClr val="tx2">
                    <a:lumMod val="50000"/>
                  </a:schemeClr>
                </a:solidFill>
                <a:latin typeface="Oswald" pitchFamily="50"/>
              </a:rPr>
              <a:t>Cases</a:t>
            </a:r>
          </a:p>
        </p:txBody>
      </p:sp>
      <p:sp>
        <p:nvSpPr>
          <p:cNvPr id="10" name="TextBox 9"/>
          <p:cNvSpPr txBox="1"/>
          <p:nvPr/>
        </p:nvSpPr>
        <p:spPr>
          <a:xfrm>
            <a:off x="4312847" y="699095"/>
            <a:ext cx="3262876" cy="2104258"/>
          </a:xfrm>
          <a:prstGeom prst="rect">
            <a:avLst/>
          </a:prstGeom>
          <a:noFill/>
        </p:spPr>
        <p:txBody>
          <a:bodyPr wrap="square" rtlCol="0">
            <a:spAutoFit/>
          </a:bodyPr>
          <a:lstStyle/>
          <a:p>
            <a:r>
              <a:rPr lang="en-US" sz="4400" dirty="0">
                <a:solidFill>
                  <a:schemeClr val="accent1">
                    <a:lumMod val="50000"/>
                  </a:schemeClr>
                </a:solidFill>
                <a:latin typeface="Oswald" pitchFamily="50"/>
              </a:rPr>
              <a:t>Can your</a:t>
            </a:r>
          </a:p>
          <a:p>
            <a:r>
              <a:rPr lang="en-US" sz="4400" dirty="0">
                <a:solidFill>
                  <a:schemeClr val="accent1">
                    <a:lumMod val="50000"/>
                  </a:schemeClr>
                </a:solidFill>
                <a:latin typeface="Oswald" pitchFamily="50"/>
              </a:rPr>
              <a:t>Culture</a:t>
            </a:r>
          </a:p>
          <a:p>
            <a:r>
              <a:rPr lang="en-US" sz="4400" dirty="0">
                <a:solidFill>
                  <a:schemeClr val="accent1">
                    <a:lumMod val="50000"/>
                  </a:schemeClr>
                </a:solidFill>
                <a:latin typeface="Oswald" pitchFamily="50"/>
              </a:rPr>
              <a:t>Harm you?</a:t>
            </a:r>
          </a:p>
        </p:txBody>
      </p:sp>
      <p:sp>
        <p:nvSpPr>
          <p:cNvPr id="12" name="TextBox 11"/>
          <p:cNvSpPr txBox="1"/>
          <p:nvPr/>
        </p:nvSpPr>
        <p:spPr>
          <a:xfrm>
            <a:off x="1295400" y="3510836"/>
            <a:ext cx="4343400" cy="523220"/>
          </a:xfrm>
          <a:prstGeom prst="rect">
            <a:avLst/>
          </a:prstGeom>
          <a:noFill/>
        </p:spPr>
        <p:txBody>
          <a:bodyPr wrap="square" rtlCol="0">
            <a:spAutoFit/>
          </a:bodyPr>
          <a:lstStyle/>
          <a:p>
            <a:r>
              <a:rPr lang="en-US" sz="2800" dirty="0">
                <a:solidFill>
                  <a:schemeClr val="accent1">
                    <a:lumMod val="50000"/>
                  </a:schemeClr>
                </a:solidFill>
                <a:latin typeface="Oswald" pitchFamily="50"/>
              </a:rPr>
              <a:t>SMU Data Science Project 2</a:t>
            </a:r>
          </a:p>
        </p:txBody>
      </p:sp>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401485" y="2444127"/>
            <a:ext cx="2285315" cy="2504455"/>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2882873363"/>
      </p:ext>
    </p:extLst>
  </p:cSld>
  <p:clrMapOvr>
    <a:masterClrMapping/>
  </p:clrMapOvr>
  <mc:AlternateContent xmlns:mc="http://schemas.openxmlformats.org/markup-compatibility/2006" xmlns:p14="http://schemas.microsoft.com/office/powerpoint/2010/main">
    <mc:Choice Requires="p14">
      <p:transition spd="slow" p14:dur="2000" advTm="1771">
        <p14:ferris dir="l"/>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71800" y="2266950"/>
            <a:ext cx="6705600" cy="1278478"/>
            <a:chOff x="2971800" y="2267486"/>
            <a:chExt cx="6705600" cy="1278478"/>
          </a:xfrm>
        </p:grpSpPr>
        <p:pic>
          <p:nvPicPr>
            <p:cNvPr id="76" name="Picture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1800" y="3179916"/>
              <a:ext cx="6705600" cy="366048"/>
            </a:xfrm>
            <a:prstGeom prst="rect">
              <a:avLst/>
            </a:prstGeom>
          </p:spPr>
        </p:pic>
        <p:sp>
          <p:nvSpPr>
            <p:cNvPr id="22" name="Rectangle 21"/>
            <p:cNvSpPr/>
            <p:nvPr/>
          </p:nvSpPr>
          <p:spPr>
            <a:xfrm>
              <a:off x="4187911" y="2277324"/>
              <a:ext cx="4600023" cy="108561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154272" y="2267486"/>
              <a:ext cx="5677705" cy="1189478"/>
            </a:xfrm>
            <a:prstGeom prst="rect">
              <a:avLst/>
            </a:prstGeom>
          </p:spPr>
        </p:pic>
      </p:grpSp>
      <p:grpSp>
        <p:nvGrpSpPr>
          <p:cNvPr id="8" name="Group 7"/>
          <p:cNvGrpSpPr/>
          <p:nvPr/>
        </p:nvGrpSpPr>
        <p:grpSpPr>
          <a:xfrm>
            <a:off x="332836" y="211454"/>
            <a:ext cx="3705764" cy="947757"/>
            <a:chOff x="209740" y="211454"/>
            <a:chExt cx="3705764" cy="947757"/>
          </a:xfrm>
        </p:grpSpPr>
        <p:sp>
          <p:nvSpPr>
            <p:cNvPr id="3" name="TextBox 2"/>
            <p:cNvSpPr txBox="1"/>
            <p:nvPr/>
          </p:nvSpPr>
          <p:spPr>
            <a:xfrm>
              <a:off x="209740" y="211454"/>
              <a:ext cx="3705764" cy="769441"/>
            </a:xfrm>
            <a:prstGeom prst="rect">
              <a:avLst/>
            </a:prstGeom>
            <a:noFill/>
          </p:spPr>
          <p:txBody>
            <a:bodyPr wrap="square" rtlCol="0">
              <a:spAutoFit/>
            </a:bodyPr>
            <a:lstStyle/>
            <a:p>
              <a:r>
                <a:rPr lang="en-US" sz="4400" dirty="0">
                  <a:solidFill>
                    <a:schemeClr val="accent1">
                      <a:lumMod val="50000"/>
                    </a:schemeClr>
                  </a:solidFill>
                  <a:latin typeface="Oswald" pitchFamily="50"/>
                </a:rPr>
                <a:t>SEO </a:t>
              </a:r>
              <a:r>
                <a:rPr lang="en-US" sz="4400" dirty="0" err="1">
                  <a:solidFill>
                    <a:schemeClr val="accent1">
                      <a:lumMod val="50000"/>
                    </a:schemeClr>
                  </a:solidFill>
                  <a:latin typeface="Oswald" pitchFamily="50"/>
                </a:rPr>
                <a:t>Infographic</a:t>
              </a:r>
              <a:endParaRPr lang="en-US" sz="4400" dirty="0">
                <a:solidFill>
                  <a:schemeClr val="accent1">
                    <a:lumMod val="50000"/>
                  </a:schemeClr>
                </a:solidFill>
                <a:latin typeface="Oswald" pitchFamily="50"/>
              </a:endParaRPr>
            </a:p>
          </p:txBody>
        </p:sp>
        <p:sp>
          <p:nvSpPr>
            <p:cNvPr id="51" name="TextBox 50"/>
            <p:cNvSpPr txBox="1"/>
            <p:nvPr/>
          </p:nvSpPr>
          <p:spPr>
            <a:xfrm>
              <a:off x="255759" y="923249"/>
              <a:ext cx="35835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SEO </a:t>
              </a:r>
              <a:r>
                <a:rPr lang="en-US" sz="1400" baseline="30000" dirty="0" err="1">
                  <a:solidFill>
                    <a:schemeClr val="accent1">
                      <a:lumMod val="75000"/>
                    </a:schemeClr>
                  </a:solidFill>
                  <a:latin typeface="Oswald" pitchFamily="50"/>
                </a:rPr>
                <a:t>Faqs</a:t>
              </a:r>
              <a:r>
                <a:rPr lang="en-US" sz="1400" baseline="30000" dirty="0">
                  <a:solidFill>
                    <a:schemeClr val="accent1">
                      <a:lumMod val="75000"/>
                    </a:schemeClr>
                  </a:solidFill>
                  <a:latin typeface="Oswald" pitchFamily="50"/>
                </a:rPr>
                <a:t> &amp; Guide For Business Growth</a:t>
              </a:r>
            </a:p>
          </p:txBody>
        </p:sp>
      </p:grpSp>
      <p:cxnSp>
        <p:nvCxnSpPr>
          <p:cNvPr id="26" name="Straight Connector 25"/>
          <p:cNvCxnSpPr/>
          <p:nvPr/>
        </p:nvCxnSpPr>
        <p:spPr>
          <a:xfrm>
            <a:off x="477052" y="1116081"/>
            <a:ext cx="8666948" cy="0"/>
          </a:xfrm>
          <a:prstGeom prst="line">
            <a:avLst/>
          </a:prstGeom>
          <a:ln w="19050" cap="sq">
            <a:solidFill>
              <a:schemeClr val="accent1">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911324" y="399936"/>
            <a:ext cx="601728" cy="509583"/>
            <a:chOff x="3227559" y="417188"/>
            <a:chExt cx="601728" cy="509583"/>
          </a:xfrm>
        </p:grpSpPr>
        <p:grpSp>
          <p:nvGrpSpPr>
            <p:cNvPr id="84" name="Group 83"/>
            <p:cNvGrpSpPr/>
            <p:nvPr/>
          </p:nvGrpSpPr>
          <p:grpSpPr>
            <a:xfrm>
              <a:off x="3276600" y="417188"/>
              <a:ext cx="526914" cy="468363"/>
              <a:chOff x="4258302" y="819150"/>
              <a:chExt cx="1366681" cy="1214812"/>
            </a:xfrm>
          </p:grpSpPr>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95" name="Oval 9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3227559" y="514350"/>
              <a:ext cx="601728" cy="412421"/>
            </a:xfrm>
            <a:prstGeom prst="rect">
              <a:avLst/>
            </a:prstGeom>
            <a:noFill/>
          </p:spPr>
          <p:txBody>
            <a:bodyPr wrap="square" rtlCol="0">
              <a:spAutoFit/>
            </a:bodyPr>
            <a:lstStyle/>
            <a:p>
              <a:pPr algn="ctr">
                <a:lnSpc>
                  <a:spcPct val="120000"/>
                </a:lnSpc>
              </a:pPr>
              <a:r>
                <a:rPr lang="en-US" sz="2600" baseline="30000" dirty="0">
                  <a:latin typeface="Times New Roman" pitchFamily="18" charset="0"/>
                  <a:cs typeface="Times New Roman" pitchFamily="18" charset="0"/>
                </a:rPr>
                <a:t>IX</a:t>
              </a:r>
            </a:p>
          </p:txBody>
        </p:sp>
      </p:grpSp>
      <p:sp>
        <p:nvSpPr>
          <p:cNvPr id="36" name="TextBox 35"/>
          <p:cNvSpPr txBox="1"/>
          <p:nvPr/>
        </p:nvSpPr>
        <p:spPr>
          <a:xfrm>
            <a:off x="381000" y="1366682"/>
            <a:ext cx="2286000" cy="461665"/>
          </a:xfrm>
          <a:prstGeom prst="rect">
            <a:avLst/>
          </a:prstGeom>
          <a:noFill/>
        </p:spPr>
        <p:txBody>
          <a:bodyPr wrap="square" rtlCol="0">
            <a:spAutoFit/>
          </a:bodyPr>
          <a:lstStyle/>
          <a:p>
            <a:r>
              <a:rPr lang="en-US" sz="3600" baseline="30000" dirty="0">
                <a:solidFill>
                  <a:schemeClr val="accent1">
                    <a:lumMod val="50000"/>
                  </a:schemeClr>
                </a:solidFill>
                <a:latin typeface="Oswald" pitchFamily="50"/>
              </a:rPr>
              <a:t>ROI SEO </a:t>
            </a:r>
            <a:r>
              <a:rPr lang="en-US" sz="3600" baseline="30000" dirty="0" err="1">
                <a:solidFill>
                  <a:schemeClr val="accent1">
                    <a:lumMod val="50000"/>
                  </a:schemeClr>
                </a:solidFill>
                <a:latin typeface="Oswald" pitchFamily="50"/>
              </a:rPr>
              <a:t>vs</a:t>
            </a:r>
            <a:r>
              <a:rPr lang="en-US" sz="3600" baseline="30000" dirty="0">
                <a:solidFill>
                  <a:schemeClr val="accent1">
                    <a:lumMod val="50000"/>
                  </a:schemeClr>
                </a:solidFill>
                <a:latin typeface="Oswald" pitchFamily="50"/>
              </a:rPr>
              <a:t> PPC</a:t>
            </a:r>
          </a:p>
        </p:txBody>
      </p:sp>
      <p:sp>
        <p:nvSpPr>
          <p:cNvPr id="193" name="TextBox 192"/>
          <p:cNvSpPr txBox="1"/>
          <p:nvPr/>
        </p:nvSpPr>
        <p:spPr>
          <a:xfrm>
            <a:off x="3128560" y="2370314"/>
            <a:ext cx="1018050" cy="502702"/>
          </a:xfrm>
          <a:prstGeom prst="rect">
            <a:avLst/>
          </a:prstGeom>
          <a:noFill/>
        </p:spPr>
        <p:txBody>
          <a:bodyPr wrap="square" rtlCol="0">
            <a:spAutoFit/>
          </a:bodyPr>
          <a:lstStyle/>
          <a:p>
            <a:pPr algn="r"/>
            <a:r>
              <a:rPr lang="en-US" sz="2000" baseline="30000" dirty="0">
                <a:solidFill>
                  <a:schemeClr val="accent1">
                    <a:lumMod val="50000"/>
                  </a:schemeClr>
                </a:solidFill>
                <a:latin typeface="Oswald" pitchFamily="50"/>
              </a:rPr>
              <a:t>SEO</a:t>
            </a:r>
            <a:r>
              <a:rPr lang="en-US" sz="2000" baseline="30000" dirty="0">
                <a:solidFill>
                  <a:schemeClr val="accent1">
                    <a:lumMod val="75000"/>
                  </a:schemeClr>
                </a:solidFill>
                <a:latin typeface="Oswald" pitchFamily="50"/>
              </a:rPr>
              <a:t> CAMPAINGS</a:t>
            </a:r>
            <a:endParaRPr lang="en-US" sz="2000" b="1" baseline="30000" dirty="0">
              <a:solidFill>
                <a:schemeClr val="accent1">
                  <a:lumMod val="75000"/>
                </a:schemeClr>
              </a:solidFill>
              <a:latin typeface="Sansation" pitchFamily="2" charset="0"/>
            </a:endParaRPr>
          </a:p>
        </p:txBody>
      </p:sp>
      <p:sp>
        <p:nvSpPr>
          <p:cNvPr id="71" name="TextBox 70"/>
          <p:cNvSpPr txBox="1"/>
          <p:nvPr/>
        </p:nvSpPr>
        <p:spPr>
          <a:xfrm>
            <a:off x="3128560" y="2927612"/>
            <a:ext cx="1018050" cy="502702"/>
          </a:xfrm>
          <a:prstGeom prst="rect">
            <a:avLst/>
          </a:prstGeom>
          <a:noFill/>
        </p:spPr>
        <p:txBody>
          <a:bodyPr wrap="square" rtlCol="0">
            <a:spAutoFit/>
          </a:bodyPr>
          <a:lstStyle/>
          <a:p>
            <a:pPr algn="r"/>
            <a:r>
              <a:rPr lang="en-US" sz="2000" baseline="30000" dirty="0">
                <a:solidFill>
                  <a:schemeClr val="accent1">
                    <a:lumMod val="50000"/>
                  </a:schemeClr>
                </a:solidFill>
                <a:latin typeface="Oswald" pitchFamily="50"/>
              </a:rPr>
              <a:t>PPC</a:t>
            </a:r>
          </a:p>
          <a:p>
            <a:pPr algn="r"/>
            <a:r>
              <a:rPr lang="en-US" sz="2000" baseline="30000" dirty="0">
                <a:solidFill>
                  <a:schemeClr val="accent1">
                    <a:lumMod val="75000"/>
                  </a:schemeClr>
                </a:solidFill>
                <a:latin typeface="Oswald" pitchFamily="50"/>
              </a:rPr>
              <a:t>CAMPAINGS</a:t>
            </a:r>
            <a:endParaRPr lang="en-US" sz="2000" b="1" baseline="30000" dirty="0">
              <a:solidFill>
                <a:schemeClr val="accent1">
                  <a:lumMod val="75000"/>
                </a:schemeClr>
              </a:solidFill>
              <a:latin typeface="Sansation" pitchFamily="2" charset="0"/>
            </a:endParaRPr>
          </a:p>
        </p:txBody>
      </p:sp>
      <p:sp>
        <p:nvSpPr>
          <p:cNvPr id="72" name="TextBox 71"/>
          <p:cNvSpPr txBox="1"/>
          <p:nvPr/>
        </p:nvSpPr>
        <p:spPr>
          <a:xfrm>
            <a:off x="4468273" y="3518961"/>
            <a:ext cx="389475" cy="265778"/>
          </a:xfrm>
          <a:prstGeom prst="rect">
            <a:avLst/>
          </a:prstGeom>
          <a:noFill/>
        </p:spPr>
        <p:txBody>
          <a:bodyPr wrap="square" rtlCol="0">
            <a:spAutoFit/>
          </a:bodyPr>
          <a:lstStyle/>
          <a:p>
            <a:pPr algn="ctr">
              <a:lnSpc>
                <a:spcPct val="125000"/>
              </a:lnSpc>
            </a:pPr>
            <a:r>
              <a:rPr lang="en-US" sz="1500" b="1" baseline="30000" dirty="0">
                <a:solidFill>
                  <a:schemeClr val="accent1">
                    <a:lumMod val="75000"/>
                  </a:schemeClr>
                </a:solidFill>
                <a:latin typeface="Sansation" pitchFamily="2" charset="0"/>
              </a:rPr>
              <a:t>5%</a:t>
            </a:r>
          </a:p>
        </p:txBody>
      </p:sp>
      <p:sp>
        <p:nvSpPr>
          <p:cNvPr id="74" name="TextBox 73"/>
          <p:cNvSpPr txBox="1"/>
          <p:nvPr/>
        </p:nvSpPr>
        <p:spPr>
          <a:xfrm>
            <a:off x="3993174" y="3518961"/>
            <a:ext cx="389475" cy="265778"/>
          </a:xfrm>
          <a:prstGeom prst="rect">
            <a:avLst/>
          </a:prstGeom>
          <a:noFill/>
        </p:spPr>
        <p:txBody>
          <a:bodyPr wrap="square" rtlCol="0">
            <a:spAutoFit/>
          </a:bodyPr>
          <a:lstStyle/>
          <a:p>
            <a:pPr algn="ctr">
              <a:lnSpc>
                <a:spcPct val="125000"/>
              </a:lnSpc>
            </a:pPr>
            <a:r>
              <a:rPr lang="en-US" sz="1500" b="1" baseline="30000" dirty="0">
                <a:solidFill>
                  <a:schemeClr val="accent1">
                    <a:lumMod val="75000"/>
                  </a:schemeClr>
                </a:solidFill>
                <a:latin typeface="Sansation" pitchFamily="2" charset="0"/>
              </a:rPr>
              <a:t>0%</a:t>
            </a:r>
          </a:p>
        </p:txBody>
      </p:sp>
      <p:sp>
        <p:nvSpPr>
          <p:cNvPr id="75" name="TextBox 74"/>
          <p:cNvSpPr txBox="1"/>
          <p:nvPr/>
        </p:nvSpPr>
        <p:spPr>
          <a:xfrm>
            <a:off x="4900185" y="3506050"/>
            <a:ext cx="428423" cy="265778"/>
          </a:xfrm>
          <a:prstGeom prst="rect">
            <a:avLst/>
          </a:prstGeom>
          <a:noFill/>
        </p:spPr>
        <p:txBody>
          <a:bodyPr wrap="square" rtlCol="0">
            <a:spAutoFit/>
          </a:bodyPr>
          <a:lstStyle/>
          <a:p>
            <a:pPr algn="ctr">
              <a:lnSpc>
                <a:spcPct val="125000"/>
              </a:lnSpc>
            </a:pPr>
            <a:r>
              <a:rPr lang="en-US" sz="1500" b="1" baseline="30000" dirty="0">
                <a:solidFill>
                  <a:schemeClr val="accent1">
                    <a:lumMod val="75000"/>
                  </a:schemeClr>
                </a:solidFill>
                <a:latin typeface="Sansation" pitchFamily="2" charset="0"/>
              </a:rPr>
              <a:t>10%</a:t>
            </a:r>
          </a:p>
        </p:txBody>
      </p:sp>
      <p:sp>
        <p:nvSpPr>
          <p:cNvPr id="77" name="TextBox 76"/>
          <p:cNvSpPr txBox="1"/>
          <p:nvPr/>
        </p:nvSpPr>
        <p:spPr>
          <a:xfrm>
            <a:off x="5352420" y="3506050"/>
            <a:ext cx="428423" cy="265778"/>
          </a:xfrm>
          <a:prstGeom prst="rect">
            <a:avLst/>
          </a:prstGeom>
          <a:noFill/>
        </p:spPr>
        <p:txBody>
          <a:bodyPr wrap="square" rtlCol="0">
            <a:spAutoFit/>
          </a:bodyPr>
          <a:lstStyle/>
          <a:p>
            <a:pPr algn="ctr">
              <a:lnSpc>
                <a:spcPct val="125000"/>
              </a:lnSpc>
            </a:pPr>
            <a:r>
              <a:rPr lang="en-US" sz="1500" b="1" baseline="30000" dirty="0">
                <a:solidFill>
                  <a:schemeClr val="accent1">
                    <a:lumMod val="75000"/>
                  </a:schemeClr>
                </a:solidFill>
                <a:latin typeface="Sansation" pitchFamily="2" charset="0"/>
              </a:rPr>
              <a:t>15%</a:t>
            </a:r>
          </a:p>
        </p:txBody>
      </p:sp>
      <p:sp>
        <p:nvSpPr>
          <p:cNvPr id="78" name="TextBox 77"/>
          <p:cNvSpPr txBox="1"/>
          <p:nvPr/>
        </p:nvSpPr>
        <p:spPr>
          <a:xfrm>
            <a:off x="5812841" y="3501287"/>
            <a:ext cx="471265" cy="265778"/>
          </a:xfrm>
          <a:prstGeom prst="rect">
            <a:avLst/>
          </a:prstGeom>
          <a:noFill/>
        </p:spPr>
        <p:txBody>
          <a:bodyPr wrap="square" rtlCol="0">
            <a:spAutoFit/>
          </a:bodyPr>
          <a:lstStyle/>
          <a:p>
            <a:pPr algn="ctr">
              <a:lnSpc>
                <a:spcPct val="125000"/>
              </a:lnSpc>
            </a:pPr>
            <a:r>
              <a:rPr lang="en-US" sz="1500" b="1" baseline="30000" dirty="0">
                <a:solidFill>
                  <a:schemeClr val="accent1">
                    <a:lumMod val="75000"/>
                  </a:schemeClr>
                </a:solidFill>
                <a:latin typeface="Sansation" pitchFamily="2" charset="0"/>
              </a:rPr>
              <a:t>20%</a:t>
            </a:r>
          </a:p>
        </p:txBody>
      </p:sp>
      <p:sp>
        <p:nvSpPr>
          <p:cNvPr id="80" name="TextBox 79"/>
          <p:cNvSpPr txBox="1"/>
          <p:nvPr/>
        </p:nvSpPr>
        <p:spPr>
          <a:xfrm>
            <a:off x="6269815" y="3501287"/>
            <a:ext cx="471265" cy="265778"/>
          </a:xfrm>
          <a:prstGeom prst="rect">
            <a:avLst/>
          </a:prstGeom>
          <a:noFill/>
        </p:spPr>
        <p:txBody>
          <a:bodyPr wrap="square" rtlCol="0">
            <a:spAutoFit/>
          </a:bodyPr>
          <a:lstStyle/>
          <a:p>
            <a:pPr algn="ctr">
              <a:lnSpc>
                <a:spcPct val="125000"/>
              </a:lnSpc>
            </a:pPr>
            <a:r>
              <a:rPr lang="en-US" sz="1500" b="1" baseline="30000" dirty="0">
                <a:solidFill>
                  <a:schemeClr val="accent1">
                    <a:lumMod val="75000"/>
                  </a:schemeClr>
                </a:solidFill>
                <a:latin typeface="Sansation" pitchFamily="2" charset="0"/>
              </a:rPr>
              <a:t>25%</a:t>
            </a:r>
          </a:p>
        </p:txBody>
      </p:sp>
      <p:sp>
        <p:nvSpPr>
          <p:cNvPr id="81" name="TextBox 80"/>
          <p:cNvSpPr txBox="1"/>
          <p:nvPr/>
        </p:nvSpPr>
        <p:spPr>
          <a:xfrm>
            <a:off x="6730754" y="3501287"/>
            <a:ext cx="471265" cy="265778"/>
          </a:xfrm>
          <a:prstGeom prst="rect">
            <a:avLst/>
          </a:prstGeom>
          <a:noFill/>
        </p:spPr>
        <p:txBody>
          <a:bodyPr wrap="square" rtlCol="0">
            <a:spAutoFit/>
          </a:bodyPr>
          <a:lstStyle/>
          <a:p>
            <a:pPr algn="ctr">
              <a:lnSpc>
                <a:spcPct val="125000"/>
              </a:lnSpc>
            </a:pPr>
            <a:r>
              <a:rPr lang="en-US" sz="1500" b="1" baseline="30000" dirty="0">
                <a:solidFill>
                  <a:schemeClr val="accent1">
                    <a:lumMod val="75000"/>
                  </a:schemeClr>
                </a:solidFill>
                <a:latin typeface="Sansation" pitchFamily="2" charset="0"/>
              </a:rPr>
              <a:t>30%</a:t>
            </a:r>
          </a:p>
        </p:txBody>
      </p:sp>
      <p:sp>
        <p:nvSpPr>
          <p:cNvPr id="82" name="TextBox 81"/>
          <p:cNvSpPr txBox="1"/>
          <p:nvPr/>
        </p:nvSpPr>
        <p:spPr>
          <a:xfrm>
            <a:off x="7187193" y="3501287"/>
            <a:ext cx="471265" cy="265778"/>
          </a:xfrm>
          <a:prstGeom prst="rect">
            <a:avLst/>
          </a:prstGeom>
          <a:noFill/>
        </p:spPr>
        <p:txBody>
          <a:bodyPr wrap="square" rtlCol="0">
            <a:spAutoFit/>
          </a:bodyPr>
          <a:lstStyle/>
          <a:p>
            <a:pPr algn="ctr">
              <a:lnSpc>
                <a:spcPct val="125000"/>
              </a:lnSpc>
            </a:pPr>
            <a:r>
              <a:rPr lang="en-US" sz="1500" b="1" baseline="30000" dirty="0">
                <a:solidFill>
                  <a:schemeClr val="accent1">
                    <a:lumMod val="75000"/>
                  </a:schemeClr>
                </a:solidFill>
                <a:latin typeface="Sansation" pitchFamily="2" charset="0"/>
              </a:rPr>
              <a:t>35%</a:t>
            </a:r>
          </a:p>
        </p:txBody>
      </p:sp>
      <p:sp>
        <p:nvSpPr>
          <p:cNvPr id="83" name="TextBox 82"/>
          <p:cNvSpPr txBox="1"/>
          <p:nvPr/>
        </p:nvSpPr>
        <p:spPr>
          <a:xfrm>
            <a:off x="7659223" y="3501287"/>
            <a:ext cx="471265" cy="265778"/>
          </a:xfrm>
          <a:prstGeom prst="rect">
            <a:avLst/>
          </a:prstGeom>
          <a:noFill/>
        </p:spPr>
        <p:txBody>
          <a:bodyPr wrap="square" rtlCol="0">
            <a:spAutoFit/>
          </a:bodyPr>
          <a:lstStyle/>
          <a:p>
            <a:pPr algn="ctr">
              <a:lnSpc>
                <a:spcPct val="125000"/>
              </a:lnSpc>
            </a:pPr>
            <a:r>
              <a:rPr lang="en-US" sz="1500" b="1" baseline="30000" dirty="0">
                <a:solidFill>
                  <a:schemeClr val="accent1">
                    <a:lumMod val="75000"/>
                  </a:schemeClr>
                </a:solidFill>
                <a:latin typeface="Sansation" pitchFamily="2" charset="0"/>
              </a:rPr>
              <a:t>40%</a:t>
            </a:r>
          </a:p>
        </p:txBody>
      </p:sp>
      <p:sp>
        <p:nvSpPr>
          <p:cNvPr id="85" name="TextBox 84"/>
          <p:cNvSpPr txBox="1"/>
          <p:nvPr/>
        </p:nvSpPr>
        <p:spPr>
          <a:xfrm>
            <a:off x="8125080" y="3501287"/>
            <a:ext cx="471265" cy="265778"/>
          </a:xfrm>
          <a:prstGeom prst="rect">
            <a:avLst/>
          </a:prstGeom>
          <a:noFill/>
        </p:spPr>
        <p:txBody>
          <a:bodyPr wrap="square" rtlCol="0">
            <a:spAutoFit/>
          </a:bodyPr>
          <a:lstStyle/>
          <a:p>
            <a:pPr algn="ctr">
              <a:lnSpc>
                <a:spcPct val="125000"/>
              </a:lnSpc>
            </a:pPr>
            <a:r>
              <a:rPr lang="en-US" sz="1500" b="1" baseline="30000" dirty="0">
                <a:solidFill>
                  <a:schemeClr val="accent1">
                    <a:lumMod val="75000"/>
                  </a:schemeClr>
                </a:solidFill>
                <a:latin typeface="Sansation" pitchFamily="2" charset="0"/>
              </a:rPr>
              <a:t>45%</a:t>
            </a:r>
          </a:p>
        </p:txBody>
      </p:sp>
      <p:sp>
        <p:nvSpPr>
          <p:cNvPr id="86" name="TextBox 85"/>
          <p:cNvSpPr txBox="1"/>
          <p:nvPr/>
        </p:nvSpPr>
        <p:spPr>
          <a:xfrm>
            <a:off x="8596345" y="3501287"/>
            <a:ext cx="471265" cy="265778"/>
          </a:xfrm>
          <a:prstGeom prst="rect">
            <a:avLst/>
          </a:prstGeom>
          <a:noFill/>
        </p:spPr>
        <p:txBody>
          <a:bodyPr wrap="square" rtlCol="0">
            <a:spAutoFit/>
          </a:bodyPr>
          <a:lstStyle/>
          <a:p>
            <a:pPr algn="ctr">
              <a:lnSpc>
                <a:spcPct val="125000"/>
              </a:lnSpc>
            </a:pPr>
            <a:r>
              <a:rPr lang="en-US" sz="1500" b="1" baseline="30000" dirty="0">
                <a:solidFill>
                  <a:schemeClr val="accent1">
                    <a:lumMod val="75000"/>
                  </a:schemeClr>
                </a:solidFill>
                <a:latin typeface="Sansation" pitchFamily="2" charset="0"/>
              </a:rPr>
              <a:t>50%</a:t>
            </a:r>
          </a:p>
        </p:txBody>
      </p:sp>
      <p:grpSp>
        <p:nvGrpSpPr>
          <p:cNvPr id="9" name="Group 8"/>
          <p:cNvGrpSpPr/>
          <p:nvPr/>
        </p:nvGrpSpPr>
        <p:grpSpPr>
          <a:xfrm>
            <a:off x="4067150" y="3943400"/>
            <a:ext cx="4361385" cy="477054"/>
            <a:chOff x="4067150" y="3589213"/>
            <a:chExt cx="4361385" cy="477054"/>
          </a:xfrm>
        </p:grpSpPr>
        <p:sp>
          <p:nvSpPr>
            <p:cNvPr id="87" name="TextBox 86"/>
            <p:cNvSpPr txBox="1"/>
            <p:nvPr/>
          </p:nvSpPr>
          <p:spPr>
            <a:xfrm>
              <a:off x="4146610" y="3589213"/>
              <a:ext cx="4281925" cy="477054"/>
            </a:xfrm>
            <a:prstGeom prst="rect">
              <a:avLst/>
            </a:prstGeom>
            <a:noFill/>
          </p:spPr>
          <p:txBody>
            <a:bodyPr wrap="square" rtlCol="0">
              <a:spAutoFit/>
            </a:bodyPr>
            <a:lstStyle/>
            <a:p>
              <a:pPr>
                <a:lnSpc>
                  <a:spcPct val="125000"/>
                </a:lnSpc>
              </a:pPr>
              <a:r>
                <a:rPr lang="en-US" sz="1500" b="1" baseline="30000" dirty="0">
                  <a:solidFill>
                    <a:schemeClr val="accent1">
                      <a:lumMod val="75000"/>
                    </a:schemeClr>
                  </a:solidFill>
                  <a:latin typeface="Sansation" pitchFamily="2" charset="0"/>
                </a:rPr>
                <a:t>40% OF SEO CAMPAINGS ACHIEVE RETURNS IN EXCESS OF 500%</a:t>
              </a:r>
            </a:p>
            <a:p>
              <a:pPr>
                <a:lnSpc>
                  <a:spcPct val="125000"/>
                </a:lnSpc>
              </a:pPr>
              <a:r>
                <a:rPr lang="en-US" sz="1500" b="1" baseline="30000" dirty="0">
                  <a:solidFill>
                    <a:schemeClr val="accent1">
                      <a:lumMod val="75000"/>
                    </a:schemeClr>
                  </a:solidFill>
                  <a:latin typeface="Sansation" pitchFamily="2" charset="0"/>
                </a:rPr>
                <a:t>22% OF PPC CAMPAINGS ACHIEVE RETURNS IN EXCESS OF 500%</a:t>
              </a:r>
            </a:p>
          </p:txBody>
        </p:sp>
        <p:sp>
          <p:nvSpPr>
            <p:cNvPr id="7" name="Oval 6"/>
            <p:cNvSpPr/>
            <p:nvPr/>
          </p:nvSpPr>
          <p:spPr>
            <a:xfrm>
              <a:off x="4067150" y="3618245"/>
              <a:ext cx="104798" cy="10479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4067150" y="3843457"/>
              <a:ext cx="104798" cy="10479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p:cNvSpPr txBox="1"/>
          <p:nvPr/>
        </p:nvSpPr>
        <p:spPr>
          <a:xfrm>
            <a:off x="400852" y="1709188"/>
            <a:ext cx="2266148" cy="2015936"/>
          </a:xfrm>
          <a:prstGeom prst="rect">
            <a:avLst/>
          </a:prstGeom>
          <a:noFill/>
        </p:spPr>
        <p:txBody>
          <a:bodyPr wrap="square" rtlCol="0">
            <a:spAutoFit/>
          </a:bodyPr>
          <a:lstStyle/>
          <a:p>
            <a:pPr algn="just">
              <a:lnSpc>
                <a:spcPct val="125000"/>
              </a:lnSpc>
            </a:pPr>
            <a:r>
              <a:rPr lang="en-US" sz="1500" b="1" baseline="30000" dirty="0">
                <a:solidFill>
                  <a:schemeClr val="accent1">
                    <a:lumMod val="75000"/>
                  </a:schemeClr>
                </a:solidFill>
                <a:latin typeface="Sansation" pitchFamily="2" charset="0"/>
              </a:rPr>
              <a:t>One of the best reasons to use SEO to develop your online visibility is because it builds long-term value for your website. Even though constant SEO development is recommended for best results, if you need to take a break from SEO for a couple of months you won’t lose all your traffic. This makes the potential ROI of SEO great, but hard to </a:t>
            </a:r>
            <a:r>
              <a:rPr lang="en-US" sz="1500" b="1" baseline="30000" dirty="0" err="1">
                <a:solidFill>
                  <a:schemeClr val="accent1">
                    <a:lumMod val="75000"/>
                  </a:schemeClr>
                </a:solidFill>
                <a:latin typeface="Sansation" pitchFamily="2" charset="0"/>
              </a:rPr>
              <a:t>measur</a:t>
            </a:r>
            <a:endParaRPr lang="en-US" sz="1500" b="1" baseline="30000" dirty="0">
              <a:solidFill>
                <a:schemeClr val="accent1">
                  <a:lumMod val="75000"/>
                </a:schemeClr>
              </a:solidFill>
              <a:latin typeface="Sansation" pitchFamily="2" charset="0"/>
            </a:endParaRPr>
          </a:p>
        </p:txBody>
      </p:sp>
      <p:grpSp>
        <p:nvGrpSpPr>
          <p:cNvPr id="11" name="Group 10"/>
          <p:cNvGrpSpPr/>
          <p:nvPr/>
        </p:nvGrpSpPr>
        <p:grpSpPr>
          <a:xfrm>
            <a:off x="2927199" y="185795"/>
            <a:ext cx="5444449" cy="2924327"/>
            <a:chOff x="2862371" y="183759"/>
            <a:chExt cx="5444449" cy="2924327"/>
          </a:xfrm>
        </p:grpSpPr>
        <p:sp>
          <p:nvSpPr>
            <p:cNvPr id="90" name="TextBox 89"/>
            <p:cNvSpPr txBox="1"/>
            <p:nvPr/>
          </p:nvSpPr>
          <p:spPr>
            <a:xfrm>
              <a:off x="3478174" y="1428750"/>
              <a:ext cx="4599026" cy="531364"/>
            </a:xfrm>
            <a:prstGeom prst="rect">
              <a:avLst/>
            </a:prstGeom>
            <a:noFill/>
          </p:spPr>
          <p:txBody>
            <a:bodyPr wrap="square" rtlCol="0">
              <a:spAutoFit/>
            </a:bodyPr>
            <a:lstStyle/>
            <a:p>
              <a:pPr algn="just">
                <a:lnSpc>
                  <a:spcPct val="125000"/>
                </a:lnSpc>
              </a:pPr>
              <a:r>
                <a:rPr lang="en-US" b="1" baseline="30000" dirty="0">
                  <a:solidFill>
                    <a:schemeClr val="accent1">
                      <a:lumMod val="50000"/>
                    </a:schemeClr>
                  </a:solidFill>
                  <a:latin typeface="Sansation" pitchFamily="2" charset="0"/>
                </a:rPr>
                <a:t>In SEO if you rank well for one page , you have chance to get some ranking advantages for other relevant pages as well</a:t>
              </a:r>
            </a:p>
          </p:txBody>
        </p:sp>
        <p:sp>
          <p:nvSpPr>
            <p:cNvPr id="91" name="TextBox 90"/>
            <p:cNvSpPr txBox="1"/>
            <p:nvPr/>
          </p:nvSpPr>
          <p:spPr>
            <a:xfrm>
              <a:off x="2862371" y="1409479"/>
              <a:ext cx="826864" cy="1698607"/>
            </a:xfrm>
            <a:prstGeom prst="rect">
              <a:avLst/>
            </a:prstGeom>
            <a:noFill/>
          </p:spPr>
          <p:txBody>
            <a:bodyPr wrap="square" rtlCol="0">
              <a:spAutoFit/>
            </a:bodyPr>
            <a:lstStyle/>
            <a:p>
              <a:pPr algn="ctr">
                <a:lnSpc>
                  <a:spcPct val="125000"/>
                </a:lnSpc>
              </a:pPr>
              <a:r>
                <a:rPr lang="en-US" sz="13800" baseline="30000" dirty="0">
                  <a:solidFill>
                    <a:schemeClr val="accent1">
                      <a:lumMod val="50000"/>
                    </a:schemeClr>
                  </a:solidFill>
                  <a:latin typeface="Oswald" pitchFamily="50"/>
                </a:rPr>
                <a:t>“</a:t>
              </a:r>
            </a:p>
          </p:txBody>
        </p:sp>
        <p:sp>
          <p:nvSpPr>
            <p:cNvPr id="92" name="TextBox 91"/>
            <p:cNvSpPr txBox="1"/>
            <p:nvPr/>
          </p:nvSpPr>
          <p:spPr>
            <a:xfrm rot="10800000">
              <a:off x="7479956" y="183759"/>
              <a:ext cx="826864" cy="1698607"/>
            </a:xfrm>
            <a:prstGeom prst="rect">
              <a:avLst/>
            </a:prstGeom>
            <a:noFill/>
          </p:spPr>
          <p:txBody>
            <a:bodyPr wrap="square" rtlCol="0">
              <a:spAutoFit/>
            </a:bodyPr>
            <a:lstStyle/>
            <a:p>
              <a:pPr algn="ctr">
                <a:lnSpc>
                  <a:spcPct val="125000"/>
                </a:lnSpc>
              </a:pPr>
              <a:r>
                <a:rPr lang="en-US" sz="13800" baseline="30000" dirty="0">
                  <a:solidFill>
                    <a:schemeClr val="accent1">
                      <a:lumMod val="50000"/>
                    </a:schemeClr>
                  </a:solidFill>
                  <a:latin typeface="Oswald" pitchFamily="50"/>
                </a:rPr>
                <a:t>“</a:t>
              </a:r>
            </a:p>
          </p:txBody>
        </p:sp>
      </p:grpSp>
      <p:grpSp>
        <p:nvGrpSpPr>
          <p:cNvPr id="52" name="Group 51"/>
          <p:cNvGrpSpPr/>
          <p:nvPr/>
        </p:nvGrpSpPr>
        <p:grpSpPr>
          <a:xfrm>
            <a:off x="192" y="4237715"/>
            <a:ext cx="8934264" cy="1229635"/>
            <a:chOff x="192" y="4237715"/>
            <a:chExt cx="8934264" cy="1229635"/>
          </a:xfrm>
        </p:grpSpPr>
        <p:sp>
          <p:nvSpPr>
            <p:cNvPr id="53" name="Oval 52"/>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57" name="TextBox 56"/>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58" name="TextBox 57"/>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59" name="TextBox 58"/>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60" name="Picture 5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grpSp>
    </p:spTree>
    <p:extLst>
      <p:ext uri="{BB962C8B-B14F-4D97-AF65-F5344CB8AC3E}">
        <p14:creationId xmlns:p14="http://schemas.microsoft.com/office/powerpoint/2010/main" val="2236535342"/>
      </p:ext>
    </p:extLst>
  </p:cSld>
  <p:clrMapOvr>
    <a:masterClrMapping/>
  </p:clrMapOvr>
  <mc:AlternateContent xmlns:mc="http://schemas.openxmlformats.org/markup-compatibility/2006" xmlns:p14="http://schemas.microsoft.com/office/powerpoint/2010/main">
    <mc:Choice Requires="p14">
      <p:transition spd="slow" p14:dur="1300" advTm="1771">
        <p14:pan dir="r"/>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1+#ppt_w/2"/>
                                          </p:val>
                                        </p:tav>
                                        <p:tav tm="100000">
                                          <p:val>
                                            <p:strVal val="#ppt_x"/>
                                          </p:val>
                                        </p:tav>
                                      </p:tavLst>
                                    </p:anim>
                                    <p:anim calcmode="lin" valueType="num">
                                      <p:cBhvr additive="base">
                                        <p:cTn id="18" dur="500" fill="hold"/>
                                        <p:tgtEl>
                                          <p:spTgt spid="2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randombar(horizontal)">
                                      <p:cBhvr>
                                        <p:cTn id="22" dur="500"/>
                                        <p:tgtEl>
                                          <p:spTgt spid="36"/>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89"/>
                                        </p:tgtEl>
                                        <p:attrNameLst>
                                          <p:attrName>style.visibility</p:attrName>
                                        </p:attrNameLst>
                                      </p:cBhvr>
                                      <p:to>
                                        <p:strVal val="visible"/>
                                      </p:to>
                                    </p:set>
                                    <p:animEffect transition="in" filter="wipe(up)">
                                      <p:cBhvr>
                                        <p:cTn id="26" dur="500"/>
                                        <p:tgtEl>
                                          <p:spTgt spid="89"/>
                                        </p:tgtEl>
                                      </p:cBhvr>
                                    </p:animEffect>
                                  </p:childTnLst>
                                </p:cTn>
                              </p:par>
                            </p:childTnLst>
                          </p:cTn>
                        </p:par>
                        <p:par>
                          <p:cTn id="27" fill="hold">
                            <p:stCondLst>
                              <p:cond delay="2500"/>
                            </p:stCondLst>
                            <p:childTnLst>
                              <p:par>
                                <p:cTn id="28" presetID="16" presetClass="entr" presetSubtype="21"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arn(inVertical)">
                                      <p:cBhvr>
                                        <p:cTn id="30" dur="500"/>
                                        <p:tgtEl>
                                          <p:spTgt spid="6"/>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193"/>
                                        </p:tgtEl>
                                        <p:attrNameLst>
                                          <p:attrName>style.visibility</p:attrName>
                                        </p:attrNameLst>
                                      </p:cBhvr>
                                      <p:to>
                                        <p:strVal val="visible"/>
                                      </p:to>
                                    </p:set>
                                    <p:anim calcmode="lin" valueType="num">
                                      <p:cBhvr>
                                        <p:cTn id="34" dur="500" fill="hold"/>
                                        <p:tgtEl>
                                          <p:spTgt spid="193"/>
                                        </p:tgtEl>
                                        <p:attrNameLst>
                                          <p:attrName>ppt_w</p:attrName>
                                        </p:attrNameLst>
                                      </p:cBhvr>
                                      <p:tavLst>
                                        <p:tav tm="0">
                                          <p:val>
                                            <p:fltVal val="0"/>
                                          </p:val>
                                        </p:tav>
                                        <p:tav tm="100000">
                                          <p:val>
                                            <p:strVal val="#ppt_w"/>
                                          </p:val>
                                        </p:tav>
                                      </p:tavLst>
                                    </p:anim>
                                    <p:anim calcmode="lin" valueType="num">
                                      <p:cBhvr>
                                        <p:cTn id="35" dur="500" fill="hold"/>
                                        <p:tgtEl>
                                          <p:spTgt spid="193"/>
                                        </p:tgtEl>
                                        <p:attrNameLst>
                                          <p:attrName>ppt_h</p:attrName>
                                        </p:attrNameLst>
                                      </p:cBhvr>
                                      <p:tavLst>
                                        <p:tav tm="0">
                                          <p:val>
                                            <p:fltVal val="0"/>
                                          </p:val>
                                        </p:tav>
                                        <p:tav tm="100000">
                                          <p:val>
                                            <p:strVal val="#ppt_h"/>
                                          </p:val>
                                        </p:tav>
                                      </p:tavLst>
                                    </p:anim>
                                    <p:animEffect transition="in" filter="fade">
                                      <p:cBhvr>
                                        <p:cTn id="36" dur="500"/>
                                        <p:tgtEl>
                                          <p:spTgt spid="193"/>
                                        </p:tgtEl>
                                      </p:cBhvr>
                                    </p:animEffect>
                                  </p:childTnLst>
                                </p:cTn>
                              </p:par>
                            </p:childTnLst>
                          </p:cTn>
                        </p:par>
                        <p:par>
                          <p:cTn id="37" fill="hold">
                            <p:stCondLst>
                              <p:cond delay="3500"/>
                            </p:stCondLst>
                            <p:childTnLst>
                              <p:par>
                                <p:cTn id="38" presetID="53" presetClass="entr" presetSubtype="16" fill="hold" grpId="0" nodeType="afterEffect">
                                  <p:stCondLst>
                                    <p:cond delay="0"/>
                                  </p:stCondLst>
                                  <p:childTnLst>
                                    <p:set>
                                      <p:cBhvr>
                                        <p:cTn id="39" dur="1" fill="hold">
                                          <p:stCondLst>
                                            <p:cond delay="0"/>
                                          </p:stCondLst>
                                        </p:cTn>
                                        <p:tgtEl>
                                          <p:spTgt spid="71"/>
                                        </p:tgtEl>
                                        <p:attrNameLst>
                                          <p:attrName>style.visibility</p:attrName>
                                        </p:attrNameLst>
                                      </p:cBhvr>
                                      <p:to>
                                        <p:strVal val="visible"/>
                                      </p:to>
                                    </p:set>
                                    <p:anim calcmode="lin" valueType="num">
                                      <p:cBhvr>
                                        <p:cTn id="40" dur="500" fill="hold"/>
                                        <p:tgtEl>
                                          <p:spTgt spid="71"/>
                                        </p:tgtEl>
                                        <p:attrNameLst>
                                          <p:attrName>ppt_w</p:attrName>
                                        </p:attrNameLst>
                                      </p:cBhvr>
                                      <p:tavLst>
                                        <p:tav tm="0">
                                          <p:val>
                                            <p:fltVal val="0"/>
                                          </p:val>
                                        </p:tav>
                                        <p:tav tm="100000">
                                          <p:val>
                                            <p:strVal val="#ppt_w"/>
                                          </p:val>
                                        </p:tav>
                                      </p:tavLst>
                                    </p:anim>
                                    <p:anim calcmode="lin" valueType="num">
                                      <p:cBhvr>
                                        <p:cTn id="41" dur="500" fill="hold"/>
                                        <p:tgtEl>
                                          <p:spTgt spid="71"/>
                                        </p:tgtEl>
                                        <p:attrNameLst>
                                          <p:attrName>ppt_h</p:attrName>
                                        </p:attrNameLst>
                                      </p:cBhvr>
                                      <p:tavLst>
                                        <p:tav tm="0">
                                          <p:val>
                                            <p:fltVal val="0"/>
                                          </p:val>
                                        </p:tav>
                                        <p:tav tm="100000">
                                          <p:val>
                                            <p:strVal val="#ppt_h"/>
                                          </p:val>
                                        </p:tav>
                                      </p:tavLst>
                                    </p:anim>
                                    <p:animEffect transition="in" filter="fade">
                                      <p:cBhvr>
                                        <p:cTn id="42" dur="500"/>
                                        <p:tgtEl>
                                          <p:spTgt spid="71"/>
                                        </p:tgtEl>
                                      </p:cBhvr>
                                    </p:animEffect>
                                  </p:childTnLst>
                                </p:cTn>
                              </p:par>
                            </p:childTnLst>
                          </p:cTn>
                        </p:par>
                        <p:par>
                          <p:cTn id="43" fill="hold">
                            <p:stCondLst>
                              <p:cond delay="4000"/>
                            </p:stCondLst>
                            <p:childTnLst>
                              <p:par>
                                <p:cTn id="44" presetID="53" presetClass="entr" presetSubtype="16" fill="hold" grpId="0" nodeType="afterEffect">
                                  <p:stCondLst>
                                    <p:cond delay="0"/>
                                  </p:stCondLst>
                                  <p:childTnLst>
                                    <p:set>
                                      <p:cBhvr>
                                        <p:cTn id="45" dur="1" fill="hold">
                                          <p:stCondLst>
                                            <p:cond delay="0"/>
                                          </p:stCondLst>
                                        </p:cTn>
                                        <p:tgtEl>
                                          <p:spTgt spid="74"/>
                                        </p:tgtEl>
                                        <p:attrNameLst>
                                          <p:attrName>style.visibility</p:attrName>
                                        </p:attrNameLst>
                                      </p:cBhvr>
                                      <p:to>
                                        <p:strVal val="visible"/>
                                      </p:to>
                                    </p:set>
                                    <p:anim calcmode="lin" valueType="num">
                                      <p:cBhvr>
                                        <p:cTn id="46" dur="500" fill="hold"/>
                                        <p:tgtEl>
                                          <p:spTgt spid="74"/>
                                        </p:tgtEl>
                                        <p:attrNameLst>
                                          <p:attrName>ppt_w</p:attrName>
                                        </p:attrNameLst>
                                      </p:cBhvr>
                                      <p:tavLst>
                                        <p:tav tm="0">
                                          <p:val>
                                            <p:fltVal val="0"/>
                                          </p:val>
                                        </p:tav>
                                        <p:tav tm="100000">
                                          <p:val>
                                            <p:strVal val="#ppt_w"/>
                                          </p:val>
                                        </p:tav>
                                      </p:tavLst>
                                    </p:anim>
                                    <p:anim calcmode="lin" valueType="num">
                                      <p:cBhvr>
                                        <p:cTn id="47" dur="500" fill="hold"/>
                                        <p:tgtEl>
                                          <p:spTgt spid="74"/>
                                        </p:tgtEl>
                                        <p:attrNameLst>
                                          <p:attrName>ppt_h</p:attrName>
                                        </p:attrNameLst>
                                      </p:cBhvr>
                                      <p:tavLst>
                                        <p:tav tm="0">
                                          <p:val>
                                            <p:fltVal val="0"/>
                                          </p:val>
                                        </p:tav>
                                        <p:tav tm="100000">
                                          <p:val>
                                            <p:strVal val="#ppt_h"/>
                                          </p:val>
                                        </p:tav>
                                      </p:tavLst>
                                    </p:anim>
                                    <p:animEffect transition="in" filter="fade">
                                      <p:cBhvr>
                                        <p:cTn id="48" dur="500"/>
                                        <p:tgtEl>
                                          <p:spTgt spid="74"/>
                                        </p:tgtEl>
                                      </p:cBhvr>
                                    </p:animEffect>
                                  </p:childTnLst>
                                </p:cTn>
                              </p:par>
                            </p:childTnLst>
                          </p:cTn>
                        </p:par>
                        <p:par>
                          <p:cTn id="49" fill="hold">
                            <p:stCondLst>
                              <p:cond delay="4500"/>
                            </p:stCondLst>
                            <p:childTnLst>
                              <p:par>
                                <p:cTn id="50" presetID="53" presetClass="entr" presetSubtype="16" fill="hold" grpId="0" nodeType="afterEffect">
                                  <p:stCondLst>
                                    <p:cond delay="0"/>
                                  </p:stCondLst>
                                  <p:childTnLst>
                                    <p:set>
                                      <p:cBhvr>
                                        <p:cTn id="51" dur="1" fill="hold">
                                          <p:stCondLst>
                                            <p:cond delay="0"/>
                                          </p:stCondLst>
                                        </p:cTn>
                                        <p:tgtEl>
                                          <p:spTgt spid="72"/>
                                        </p:tgtEl>
                                        <p:attrNameLst>
                                          <p:attrName>style.visibility</p:attrName>
                                        </p:attrNameLst>
                                      </p:cBhvr>
                                      <p:to>
                                        <p:strVal val="visible"/>
                                      </p:to>
                                    </p:set>
                                    <p:anim calcmode="lin" valueType="num">
                                      <p:cBhvr>
                                        <p:cTn id="52" dur="500" fill="hold"/>
                                        <p:tgtEl>
                                          <p:spTgt spid="72"/>
                                        </p:tgtEl>
                                        <p:attrNameLst>
                                          <p:attrName>ppt_w</p:attrName>
                                        </p:attrNameLst>
                                      </p:cBhvr>
                                      <p:tavLst>
                                        <p:tav tm="0">
                                          <p:val>
                                            <p:fltVal val="0"/>
                                          </p:val>
                                        </p:tav>
                                        <p:tav tm="100000">
                                          <p:val>
                                            <p:strVal val="#ppt_w"/>
                                          </p:val>
                                        </p:tav>
                                      </p:tavLst>
                                    </p:anim>
                                    <p:anim calcmode="lin" valueType="num">
                                      <p:cBhvr>
                                        <p:cTn id="53" dur="500" fill="hold"/>
                                        <p:tgtEl>
                                          <p:spTgt spid="72"/>
                                        </p:tgtEl>
                                        <p:attrNameLst>
                                          <p:attrName>ppt_h</p:attrName>
                                        </p:attrNameLst>
                                      </p:cBhvr>
                                      <p:tavLst>
                                        <p:tav tm="0">
                                          <p:val>
                                            <p:fltVal val="0"/>
                                          </p:val>
                                        </p:tav>
                                        <p:tav tm="100000">
                                          <p:val>
                                            <p:strVal val="#ppt_h"/>
                                          </p:val>
                                        </p:tav>
                                      </p:tavLst>
                                    </p:anim>
                                    <p:animEffect transition="in" filter="fade">
                                      <p:cBhvr>
                                        <p:cTn id="54" dur="500"/>
                                        <p:tgtEl>
                                          <p:spTgt spid="72"/>
                                        </p:tgtEl>
                                      </p:cBhvr>
                                    </p:animEffect>
                                  </p:childTnLst>
                                </p:cTn>
                              </p:par>
                            </p:childTnLst>
                          </p:cTn>
                        </p:par>
                        <p:par>
                          <p:cTn id="55" fill="hold">
                            <p:stCondLst>
                              <p:cond delay="5000"/>
                            </p:stCondLst>
                            <p:childTnLst>
                              <p:par>
                                <p:cTn id="56" presetID="53" presetClass="entr" presetSubtype="16" fill="hold" grpId="0" nodeType="afterEffect">
                                  <p:stCondLst>
                                    <p:cond delay="0"/>
                                  </p:stCondLst>
                                  <p:childTnLst>
                                    <p:set>
                                      <p:cBhvr>
                                        <p:cTn id="57" dur="1" fill="hold">
                                          <p:stCondLst>
                                            <p:cond delay="0"/>
                                          </p:stCondLst>
                                        </p:cTn>
                                        <p:tgtEl>
                                          <p:spTgt spid="75"/>
                                        </p:tgtEl>
                                        <p:attrNameLst>
                                          <p:attrName>style.visibility</p:attrName>
                                        </p:attrNameLst>
                                      </p:cBhvr>
                                      <p:to>
                                        <p:strVal val="visible"/>
                                      </p:to>
                                    </p:set>
                                    <p:anim calcmode="lin" valueType="num">
                                      <p:cBhvr>
                                        <p:cTn id="58" dur="500" fill="hold"/>
                                        <p:tgtEl>
                                          <p:spTgt spid="75"/>
                                        </p:tgtEl>
                                        <p:attrNameLst>
                                          <p:attrName>ppt_w</p:attrName>
                                        </p:attrNameLst>
                                      </p:cBhvr>
                                      <p:tavLst>
                                        <p:tav tm="0">
                                          <p:val>
                                            <p:fltVal val="0"/>
                                          </p:val>
                                        </p:tav>
                                        <p:tav tm="100000">
                                          <p:val>
                                            <p:strVal val="#ppt_w"/>
                                          </p:val>
                                        </p:tav>
                                      </p:tavLst>
                                    </p:anim>
                                    <p:anim calcmode="lin" valueType="num">
                                      <p:cBhvr>
                                        <p:cTn id="59" dur="500" fill="hold"/>
                                        <p:tgtEl>
                                          <p:spTgt spid="75"/>
                                        </p:tgtEl>
                                        <p:attrNameLst>
                                          <p:attrName>ppt_h</p:attrName>
                                        </p:attrNameLst>
                                      </p:cBhvr>
                                      <p:tavLst>
                                        <p:tav tm="0">
                                          <p:val>
                                            <p:fltVal val="0"/>
                                          </p:val>
                                        </p:tav>
                                        <p:tav tm="100000">
                                          <p:val>
                                            <p:strVal val="#ppt_h"/>
                                          </p:val>
                                        </p:tav>
                                      </p:tavLst>
                                    </p:anim>
                                    <p:animEffect transition="in" filter="fade">
                                      <p:cBhvr>
                                        <p:cTn id="60" dur="500"/>
                                        <p:tgtEl>
                                          <p:spTgt spid="75"/>
                                        </p:tgtEl>
                                      </p:cBhvr>
                                    </p:animEffect>
                                  </p:childTnLst>
                                </p:cTn>
                              </p:par>
                            </p:childTnLst>
                          </p:cTn>
                        </p:par>
                        <p:par>
                          <p:cTn id="61" fill="hold">
                            <p:stCondLst>
                              <p:cond delay="5500"/>
                            </p:stCondLst>
                            <p:childTnLst>
                              <p:par>
                                <p:cTn id="62" presetID="53" presetClass="entr" presetSubtype="16" fill="hold" grpId="0" nodeType="afterEffect">
                                  <p:stCondLst>
                                    <p:cond delay="0"/>
                                  </p:stCondLst>
                                  <p:childTnLst>
                                    <p:set>
                                      <p:cBhvr>
                                        <p:cTn id="63" dur="1" fill="hold">
                                          <p:stCondLst>
                                            <p:cond delay="0"/>
                                          </p:stCondLst>
                                        </p:cTn>
                                        <p:tgtEl>
                                          <p:spTgt spid="77"/>
                                        </p:tgtEl>
                                        <p:attrNameLst>
                                          <p:attrName>style.visibility</p:attrName>
                                        </p:attrNameLst>
                                      </p:cBhvr>
                                      <p:to>
                                        <p:strVal val="visible"/>
                                      </p:to>
                                    </p:set>
                                    <p:anim calcmode="lin" valueType="num">
                                      <p:cBhvr>
                                        <p:cTn id="64" dur="500" fill="hold"/>
                                        <p:tgtEl>
                                          <p:spTgt spid="77"/>
                                        </p:tgtEl>
                                        <p:attrNameLst>
                                          <p:attrName>ppt_w</p:attrName>
                                        </p:attrNameLst>
                                      </p:cBhvr>
                                      <p:tavLst>
                                        <p:tav tm="0">
                                          <p:val>
                                            <p:fltVal val="0"/>
                                          </p:val>
                                        </p:tav>
                                        <p:tav tm="100000">
                                          <p:val>
                                            <p:strVal val="#ppt_w"/>
                                          </p:val>
                                        </p:tav>
                                      </p:tavLst>
                                    </p:anim>
                                    <p:anim calcmode="lin" valueType="num">
                                      <p:cBhvr>
                                        <p:cTn id="65" dur="500" fill="hold"/>
                                        <p:tgtEl>
                                          <p:spTgt spid="77"/>
                                        </p:tgtEl>
                                        <p:attrNameLst>
                                          <p:attrName>ppt_h</p:attrName>
                                        </p:attrNameLst>
                                      </p:cBhvr>
                                      <p:tavLst>
                                        <p:tav tm="0">
                                          <p:val>
                                            <p:fltVal val="0"/>
                                          </p:val>
                                        </p:tav>
                                        <p:tav tm="100000">
                                          <p:val>
                                            <p:strVal val="#ppt_h"/>
                                          </p:val>
                                        </p:tav>
                                      </p:tavLst>
                                    </p:anim>
                                    <p:animEffect transition="in" filter="fade">
                                      <p:cBhvr>
                                        <p:cTn id="66" dur="500"/>
                                        <p:tgtEl>
                                          <p:spTgt spid="77"/>
                                        </p:tgtEl>
                                      </p:cBhvr>
                                    </p:animEffect>
                                  </p:childTnLst>
                                </p:cTn>
                              </p:par>
                            </p:childTnLst>
                          </p:cTn>
                        </p:par>
                        <p:par>
                          <p:cTn id="67" fill="hold">
                            <p:stCondLst>
                              <p:cond delay="6000"/>
                            </p:stCondLst>
                            <p:childTnLst>
                              <p:par>
                                <p:cTn id="68" presetID="53" presetClass="entr" presetSubtype="16" fill="hold" grpId="0" nodeType="afterEffect">
                                  <p:stCondLst>
                                    <p:cond delay="0"/>
                                  </p:stCondLst>
                                  <p:childTnLst>
                                    <p:set>
                                      <p:cBhvr>
                                        <p:cTn id="69" dur="1" fill="hold">
                                          <p:stCondLst>
                                            <p:cond delay="0"/>
                                          </p:stCondLst>
                                        </p:cTn>
                                        <p:tgtEl>
                                          <p:spTgt spid="78"/>
                                        </p:tgtEl>
                                        <p:attrNameLst>
                                          <p:attrName>style.visibility</p:attrName>
                                        </p:attrNameLst>
                                      </p:cBhvr>
                                      <p:to>
                                        <p:strVal val="visible"/>
                                      </p:to>
                                    </p:set>
                                    <p:anim calcmode="lin" valueType="num">
                                      <p:cBhvr>
                                        <p:cTn id="70" dur="500" fill="hold"/>
                                        <p:tgtEl>
                                          <p:spTgt spid="78"/>
                                        </p:tgtEl>
                                        <p:attrNameLst>
                                          <p:attrName>ppt_w</p:attrName>
                                        </p:attrNameLst>
                                      </p:cBhvr>
                                      <p:tavLst>
                                        <p:tav tm="0">
                                          <p:val>
                                            <p:fltVal val="0"/>
                                          </p:val>
                                        </p:tav>
                                        <p:tav tm="100000">
                                          <p:val>
                                            <p:strVal val="#ppt_w"/>
                                          </p:val>
                                        </p:tav>
                                      </p:tavLst>
                                    </p:anim>
                                    <p:anim calcmode="lin" valueType="num">
                                      <p:cBhvr>
                                        <p:cTn id="71" dur="500" fill="hold"/>
                                        <p:tgtEl>
                                          <p:spTgt spid="78"/>
                                        </p:tgtEl>
                                        <p:attrNameLst>
                                          <p:attrName>ppt_h</p:attrName>
                                        </p:attrNameLst>
                                      </p:cBhvr>
                                      <p:tavLst>
                                        <p:tav tm="0">
                                          <p:val>
                                            <p:fltVal val="0"/>
                                          </p:val>
                                        </p:tav>
                                        <p:tav tm="100000">
                                          <p:val>
                                            <p:strVal val="#ppt_h"/>
                                          </p:val>
                                        </p:tav>
                                      </p:tavLst>
                                    </p:anim>
                                    <p:animEffect transition="in" filter="fade">
                                      <p:cBhvr>
                                        <p:cTn id="72" dur="500"/>
                                        <p:tgtEl>
                                          <p:spTgt spid="78"/>
                                        </p:tgtEl>
                                      </p:cBhvr>
                                    </p:animEffect>
                                  </p:childTnLst>
                                </p:cTn>
                              </p:par>
                            </p:childTnLst>
                          </p:cTn>
                        </p:par>
                        <p:par>
                          <p:cTn id="73" fill="hold">
                            <p:stCondLst>
                              <p:cond delay="6500"/>
                            </p:stCondLst>
                            <p:childTnLst>
                              <p:par>
                                <p:cTn id="74" presetID="53" presetClass="entr" presetSubtype="16" fill="hold" grpId="0" nodeType="afterEffect">
                                  <p:stCondLst>
                                    <p:cond delay="0"/>
                                  </p:stCondLst>
                                  <p:childTnLst>
                                    <p:set>
                                      <p:cBhvr>
                                        <p:cTn id="75" dur="1" fill="hold">
                                          <p:stCondLst>
                                            <p:cond delay="0"/>
                                          </p:stCondLst>
                                        </p:cTn>
                                        <p:tgtEl>
                                          <p:spTgt spid="80"/>
                                        </p:tgtEl>
                                        <p:attrNameLst>
                                          <p:attrName>style.visibility</p:attrName>
                                        </p:attrNameLst>
                                      </p:cBhvr>
                                      <p:to>
                                        <p:strVal val="visible"/>
                                      </p:to>
                                    </p:set>
                                    <p:anim calcmode="lin" valueType="num">
                                      <p:cBhvr>
                                        <p:cTn id="76" dur="500" fill="hold"/>
                                        <p:tgtEl>
                                          <p:spTgt spid="80"/>
                                        </p:tgtEl>
                                        <p:attrNameLst>
                                          <p:attrName>ppt_w</p:attrName>
                                        </p:attrNameLst>
                                      </p:cBhvr>
                                      <p:tavLst>
                                        <p:tav tm="0">
                                          <p:val>
                                            <p:fltVal val="0"/>
                                          </p:val>
                                        </p:tav>
                                        <p:tav tm="100000">
                                          <p:val>
                                            <p:strVal val="#ppt_w"/>
                                          </p:val>
                                        </p:tav>
                                      </p:tavLst>
                                    </p:anim>
                                    <p:anim calcmode="lin" valueType="num">
                                      <p:cBhvr>
                                        <p:cTn id="77" dur="500" fill="hold"/>
                                        <p:tgtEl>
                                          <p:spTgt spid="80"/>
                                        </p:tgtEl>
                                        <p:attrNameLst>
                                          <p:attrName>ppt_h</p:attrName>
                                        </p:attrNameLst>
                                      </p:cBhvr>
                                      <p:tavLst>
                                        <p:tav tm="0">
                                          <p:val>
                                            <p:fltVal val="0"/>
                                          </p:val>
                                        </p:tav>
                                        <p:tav tm="100000">
                                          <p:val>
                                            <p:strVal val="#ppt_h"/>
                                          </p:val>
                                        </p:tav>
                                      </p:tavLst>
                                    </p:anim>
                                    <p:animEffect transition="in" filter="fade">
                                      <p:cBhvr>
                                        <p:cTn id="78" dur="500"/>
                                        <p:tgtEl>
                                          <p:spTgt spid="80"/>
                                        </p:tgtEl>
                                      </p:cBhvr>
                                    </p:animEffect>
                                  </p:childTnLst>
                                </p:cTn>
                              </p:par>
                            </p:childTnLst>
                          </p:cTn>
                        </p:par>
                        <p:par>
                          <p:cTn id="79" fill="hold">
                            <p:stCondLst>
                              <p:cond delay="7000"/>
                            </p:stCondLst>
                            <p:childTnLst>
                              <p:par>
                                <p:cTn id="80" presetID="53" presetClass="entr" presetSubtype="16" fill="hold" grpId="0" nodeType="afterEffect">
                                  <p:stCondLst>
                                    <p:cond delay="0"/>
                                  </p:stCondLst>
                                  <p:childTnLst>
                                    <p:set>
                                      <p:cBhvr>
                                        <p:cTn id="81" dur="1" fill="hold">
                                          <p:stCondLst>
                                            <p:cond delay="0"/>
                                          </p:stCondLst>
                                        </p:cTn>
                                        <p:tgtEl>
                                          <p:spTgt spid="81"/>
                                        </p:tgtEl>
                                        <p:attrNameLst>
                                          <p:attrName>style.visibility</p:attrName>
                                        </p:attrNameLst>
                                      </p:cBhvr>
                                      <p:to>
                                        <p:strVal val="visible"/>
                                      </p:to>
                                    </p:set>
                                    <p:anim calcmode="lin" valueType="num">
                                      <p:cBhvr>
                                        <p:cTn id="82" dur="500" fill="hold"/>
                                        <p:tgtEl>
                                          <p:spTgt spid="81"/>
                                        </p:tgtEl>
                                        <p:attrNameLst>
                                          <p:attrName>ppt_w</p:attrName>
                                        </p:attrNameLst>
                                      </p:cBhvr>
                                      <p:tavLst>
                                        <p:tav tm="0">
                                          <p:val>
                                            <p:fltVal val="0"/>
                                          </p:val>
                                        </p:tav>
                                        <p:tav tm="100000">
                                          <p:val>
                                            <p:strVal val="#ppt_w"/>
                                          </p:val>
                                        </p:tav>
                                      </p:tavLst>
                                    </p:anim>
                                    <p:anim calcmode="lin" valueType="num">
                                      <p:cBhvr>
                                        <p:cTn id="83" dur="500" fill="hold"/>
                                        <p:tgtEl>
                                          <p:spTgt spid="81"/>
                                        </p:tgtEl>
                                        <p:attrNameLst>
                                          <p:attrName>ppt_h</p:attrName>
                                        </p:attrNameLst>
                                      </p:cBhvr>
                                      <p:tavLst>
                                        <p:tav tm="0">
                                          <p:val>
                                            <p:fltVal val="0"/>
                                          </p:val>
                                        </p:tav>
                                        <p:tav tm="100000">
                                          <p:val>
                                            <p:strVal val="#ppt_h"/>
                                          </p:val>
                                        </p:tav>
                                      </p:tavLst>
                                    </p:anim>
                                    <p:animEffect transition="in" filter="fade">
                                      <p:cBhvr>
                                        <p:cTn id="84" dur="500"/>
                                        <p:tgtEl>
                                          <p:spTgt spid="81"/>
                                        </p:tgtEl>
                                      </p:cBhvr>
                                    </p:animEffect>
                                  </p:childTnLst>
                                </p:cTn>
                              </p:par>
                            </p:childTnLst>
                          </p:cTn>
                        </p:par>
                        <p:par>
                          <p:cTn id="85" fill="hold">
                            <p:stCondLst>
                              <p:cond delay="7500"/>
                            </p:stCondLst>
                            <p:childTnLst>
                              <p:par>
                                <p:cTn id="86" presetID="53" presetClass="entr" presetSubtype="16" fill="hold" grpId="0" nodeType="afterEffect">
                                  <p:stCondLst>
                                    <p:cond delay="0"/>
                                  </p:stCondLst>
                                  <p:childTnLst>
                                    <p:set>
                                      <p:cBhvr>
                                        <p:cTn id="87" dur="1" fill="hold">
                                          <p:stCondLst>
                                            <p:cond delay="0"/>
                                          </p:stCondLst>
                                        </p:cTn>
                                        <p:tgtEl>
                                          <p:spTgt spid="82"/>
                                        </p:tgtEl>
                                        <p:attrNameLst>
                                          <p:attrName>style.visibility</p:attrName>
                                        </p:attrNameLst>
                                      </p:cBhvr>
                                      <p:to>
                                        <p:strVal val="visible"/>
                                      </p:to>
                                    </p:set>
                                    <p:anim calcmode="lin" valueType="num">
                                      <p:cBhvr>
                                        <p:cTn id="88" dur="500" fill="hold"/>
                                        <p:tgtEl>
                                          <p:spTgt spid="82"/>
                                        </p:tgtEl>
                                        <p:attrNameLst>
                                          <p:attrName>ppt_w</p:attrName>
                                        </p:attrNameLst>
                                      </p:cBhvr>
                                      <p:tavLst>
                                        <p:tav tm="0">
                                          <p:val>
                                            <p:fltVal val="0"/>
                                          </p:val>
                                        </p:tav>
                                        <p:tav tm="100000">
                                          <p:val>
                                            <p:strVal val="#ppt_w"/>
                                          </p:val>
                                        </p:tav>
                                      </p:tavLst>
                                    </p:anim>
                                    <p:anim calcmode="lin" valueType="num">
                                      <p:cBhvr>
                                        <p:cTn id="89" dur="500" fill="hold"/>
                                        <p:tgtEl>
                                          <p:spTgt spid="82"/>
                                        </p:tgtEl>
                                        <p:attrNameLst>
                                          <p:attrName>ppt_h</p:attrName>
                                        </p:attrNameLst>
                                      </p:cBhvr>
                                      <p:tavLst>
                                        <p:tav tm="0">
                                          <p:val>
                                            <p:fltVal val="0"/>
                                          </p:val>
                                        </p:tav>
                                        <p:tav tm="100000">
                                          <p:val>
                                            <p:strVal val="#ppt_h"/>
                                          </p:val>
                                        </p:tav>
                                      </p:tavLst>
                                    </p:anim>
                                    <p:animEffect transition="in" filter="fade">
                                      <p:cBhvr>
                                        <p:cTn id="90" dur="500"/>
                                        <p:tgtEl>
                                          <p:spTgt spid="82"/>
                                        </p:tgtEl>
                                      </p:cBhvr>
                                    </p:animEffect>
                                  </p:childTnLst>
                                </p:cTn>
                              </p:par>
                            </p:childTnLst>
                          </p:cTn>
                        </p:par>
                        <p:par>
                          <p:cTn id="91" fill="hold">
                            <p:stCondLst>
                              <p:cond delay="8000"/>
                            </p:stCondLst>
                            <p:childTnLst>
                              <p:par>
                                <p:cTn id="92" presetID="53" presetClass="entr" presetSubtype="16" fill="hold" grpId="0" nodeType="afterEffect">
                                  <p:stCondLst>
                                    <p:cond delay="0"/>
                                  </p:stCondLst>
                                  <p:childTnLst>
                                    <p:set>
                                      <p:cBhvr>
                                        <p:cTn id="93" dur="1" fill="hold">
                                          <p:stCondLst>
                                            <p:cond delay="0"/>
                                          </p:stCondLst>
                                        </p:cTn>
                                        <p:tgtEl>
                                          <p:spTgt spid="83"/>
                                        </p:tgtEl>
                                        <p:attrNameLst>
                                          <p:attrName>style.visibility</p:attrName>
                                        </p:attrNameLst>
                                      </p:cBhvr>
                                      <p:to>
                                        <p:strVal val="visible"/>
                                      </p:to>
                                    </p:set>
                                    <p:anim calcmode="lin" valueType="num">
                                      <p:cBhvr>
                                        <p:cTn id="94" dur="500" fill="hold"/>
                                        <p:tgtEl>
                                          <p:spTgt spid="83"/>
                                        </p:tgtEl>
                                        <p:attrNameLst>
                                          <p:attrName>ppt_w</p:attrName>
                                        </p:attrNameLst>
                                      </p:cBhvr>
                                      <p:tavLst>
                                        <p:tav tm="0">
                                          <p:val>
                                            <p:fltVal val="0"/>
                                          </p:val>
                                        </p:tav>
                                        <p:tav tm="100000">
                                          <p:val>
                                            <p:strVal val="#ppt_w"/>
                                          </p:val>
                                        </p:tav>
                                      </p:tavLst>
                                    </p:anim>
                                    <p:anim calcmode="lin" valueType="num">
                                      <p:cBhvr>
                                        <p:cTn id="95" dur="500" fill="hold"/>
                                        <p:tgtEl>
                                          <p:spTgt spid="83"/>
                                        </p:tgtEl>
                                        <p:attrNameLst>
                                          <p:attrName>ppt_h</p:attrName>
                                        </p:attrNameLst>
                                      </p:cBhvr>
                                      <p:tavLst>
                                        <p:tav tm="0">
                                          <p:val>
                                            <p:fltVal val="0"/>
                                          </p:val>
                                        </p:tav>
                                        <p:tav tm="100000">
                                          <p:val>
                                            <p:strVal val="#ppt_h"/>
                                          </p:val>
                                        </p:tav>
                                      </p:tavLst>
                                    </p:anim>
                                    <p:animEffect transition="in" filter="fade">
                                      <p:cBhvr>
                                        <p:cTn id="96" dur="500"/>
                                        <p:tgtEl>
                                          <p:spTgt spid="83"/>
                                        </p:tgtEl>
                                      </p:cBhvr>
                                    </p:animEffect>
                                  </p:childTnLst>
                                </p:cTn>
                              </p:par>
                            </p:childTnLst>
                          </p:cTn>
                        </p:par>
                        <p:par>
                          <p:cTn id="97" fill="hold">
                            <p:stCondLst>
                              <p:cond delay="8500"/>
                            </p:stCondLst>
                            <p:childTnLst>
                              <p:par>
                                <p:cTn id="98" presetID="53" presetClass="entr" presetSubtype="16" fill="hold" grpId="0" nodeType="afterEffect">
                                  <p:stCondLst>
                                    <p:cond delay="0"/>
                                  </p:stCondLst>
                                  <p:childTnLst>
                                    <p:set>
                                      <p:cBhvr>
                                        <p:cTn id="99" dur="1" fill="hold">
                                          <p:stCondLst>
                                            <p:cond delay="0"/>
                                          </p:stCondLst>
                                        </p:cTn>
                                        <p:tgtEl>
                                          <p:spTgt spid="85"/>
                                        </p:tgtEl>
                                        <p:attrNameLst>
                                          <p:attrName>style.visibility</p:attrName>
                                        </p:attrNameLst>
                                      </p:cBhvr>
                                      <p:to>
                                        <p:strVal val="visible"/>
                                      </p:to>
                                    </p:set>
                                    <p:anim calcmode="lin" valueType="num">
                                      <p:cBhvr>
                                        <p:cTn id="100" dur="500" fill="hold"/>
                                        <p:tgtEl>
                                          <p:spTgt spid="85"/>
                                        </p:tgtEl>
                                        <p:attrNameLst>
                                          <p:attrName>ppt_w</p:attrName>
                                        </p:attrNameLst>
                                      </p:cBhvr>
                                      <p:tavLst>
                                        <p:tav tm="0">
                                          <p:val>
                                            <p:fltVal val="0"/>
                                          </p:val>
                                        </p:tav>
                                        <p:tav tm="100000">
                                          <p:val>
                                            <p:strVal val="#ppt_w"/>
                                          </p:val>
                                        </p:tav>
                                      </p:tavLst>
                                    </p:anim>
                                    <p:anim calcmode="lin" valueType="num">
                                      <p:cBhvr>
                                        <p:cTn id="101" dur="500" fill="hold"/>
                                        <p:tgtEl>
                                          <p:spTgt spid="85"/>
                                        </p:tgtEl>
                                        <p:attrNameLst>
                                          <p:attrName>ppt_h</p:attrName>
                                        </p:attrNameLst>
                                      </p:cBhvr>
                                      <p:tavLst>
                                        <p:tav tm="0">
                                          <p:val>
                                            <p:fltVal val="0"/>
                                          </p:val>
                                        </p:tav>
                                        <p:tav tm="100000">
                                          <p:val>
                                            <p:strVal val="#ppt_h"/>
                                          </p:val>
                                        </p:tav>
                                      </p:tavLst>
                                    </p:anim>
                                    <p:animEffect transition="in" filter="fade">
                                      <p:cBhvr>
                                        <p:cTn id="102" dur="500"/>
                                        <p:tgtEl>
                                          <p:spTgt spid="85"/>
                                        </p:tgtEl>
                                      </p:cBhvr>
                                    </p:animEffect>
                                  </p:childTnLst>
                                </p:cTn>
                              </p:par>
                            </p:childTnLst>
                          </p:cTn>
                        </p:par>
                        <p:par>
                          <p:cTn id="103" fill="hold">
                            <p:stCondLst>
                              <p:cond delay="9000"/>
                            </p:stCondLst>
                            <p:childTnLst>
                              <p:par>
                                <p:cTn id="104" presetID="53" presetClass="entr" presetSubtype="16"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p:cTn id="106" dur="500" fill="hold"/>
                                        <p:tgtEl>
                                          <p:spTgt spid="86"/>
                                        </p:tgtEl>
                                        <p:attrNameLst>
                                          <p:attrName>ppt_w</p:attrName>
                                        </p:attrNameLst>
                                      </p:cBhvr>
                                      <p:tavLst>
                                        <p:tav tm="0">
                                          <p:val>
                                            <p:fltVal val="0"/>
                                          </p:val>
                                        </p:tav>
                                        <p:tav tm="100000">
                                          <p:val>
                                            <p:strVal val="#ppt_w"/>
                                          </p:val>
                                        </p:tav>
                                      </p:tavLst>
                                    </p:anim>
                                    <p:anim calcmode="lin" valueType="num">
                                      <p:cBhvr>
                                        <p:cTn id="107" dur="500" fill="hold"/>
                                        <p:tgtEl>
                                          <p:spTgt spid="86"/>
                                        </p:tgtEl>
                                        <p:attrNameLst>
                                          <p:attrName>ppt_h</p:attrName>
                                        </p:attrNameLst>
                                      </p:cBhvr>
                                      <p:tavLst>
                                        <p:tav tm="0">
                                          <p:val>
                                            <p:fltVal val="0"/>
                                          </p:val>
                                        </p:tav>
                                        <p:tav tm="100000">
                                          <p:val>
                                            <p:strVal val="#ppt_h"/>
                                          </p:val>
                                        </p:tav>
                                      </p:tavLst>
                                    </p:anim>
                                    <p:animEffect transition="in" filter="fade">
                                      <p:cBhvr>
                                        <p:cTn id="108" dur="500"/>
                                        <p:tgtEl>
                                          <p:spTgt spid="86"/>
                                        </p:tgtEl>
                                      </p:cBhvr>
                                    </p:animEffect>
                                  </p:childTnLst>
                                </p:cTn>
                              </p:par>
                            </p:childTnLst>
                          </p:cTn>
                        </p:par>
                        <p:par>
                          <p:cTn id="109" fill="hold">
                            <p:stCondLst>
                              <p:cond delay="9500"/>
                            </p:stCondLst>
                            <p:childTnLst>
                              <p:par>
                                <p:cTn id="110" presetID="16" presetClass="entr" presetSubtype="21" fill="hold" nodeType="afterEffect">
                                  <p:stCondLst>
                                    <p:cond delay="0"/>
                                  </p:stCondLst>
                                  <p:childTnLst>
                                    <p:set>
                                      <p:cBhvr>
                                        <p:cTn id="111" dur="1" fill="hold">
                                          <p:stCondLst>
                                            <p:cond delay="0"/>
                                          </p:stCondLst>
                                        </p:cTn>
                                        <p:tgtEl>
                                          <p:spTgt spid="11"/>
                                        </p:tgtEl>
                                        <p:attrNameLst>
                                          <p:attrName>style.visibility</p:attrName>
                                        </p:attrNameLst>
                                      </p:cBhvr>
                                      <p:to>
                                        <p:strVal val="visible"/>
                                      </p:to>
                                    </p:set>
                                    <p:animEffect transition="in" filter="barn(inVertical)">
                                      <p:cBhvr>
                                        <p:cTn id="112" dur="500"/>
                                        <p:tgtEl>
                                          <p:spTgt spid="11"/>
                                        </p:tgtEl>
                                      </p:cBhvr>
                                    </p:animEffect>
                                  </p:childTnLst>
                                </p:cTn>
                              </p:par>
                            </p:childTnLst>
                          </p:cTn>
                        </p:par>
                        <p:par>
                          <p:cTn id="113" fill="hold">
                            <p:stCondLst>
                              <p:cond delay="10000"/>
                            </p:stCondLst>
                            <p:childTnLst>
                              <p:par>
                                <p:cTn id="114" presetID="16" presetClass="entr" presetSubtype="21" fill="hold" nodeType="afterEffect">
                                  <p:stCondLst>
                                    <p:cond delay="0"/>
                                  </p:stCondLst>
                                  <p:childTnLst>
                                    <p:set>
                                      <p:cBhvr>
                                        <p:cTn id="115" dur="1" fill="hold">
                                          <p:stCondLst>
                                            <p:cond delay="0"/>
                                          </p:stCondLst>
                                        </p:cTn>
                                        <p:tgtEl>
                                          <p:spTgt spid="9"/>
                                        </p:tgtEl>
                                        <p:attrNameLst>
                                          <p:attrName>style.visibility</p:attrName>
                                        </p:attrNameLst>
                                      </p:cBhvr>
                                      <p:to>
                                        <p:strVal val="visible"/>
                                      </p:to>
                                    </p:set>
                                    <p:animEffect transition="in" filter="barn(inVertical)">
                                      <p:cBhvr>
                                        <p:cTn id="1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93" grpId="0"/>
      <p:bldP spid="71" grpId="0"/>
      <p:bldP spid="72" grpId="0"/>
      <p:bldP spid="74" grpId="0"/>
      <p:bldP spid="75" grpId="0"/>
      <p:bldP spid="77" grpId="0"/>
      <p:bldP spid="78" grpId="0"/>
      <p:bldP spid="80" grpId="0"/>
      <p:bldP spid="81" grpId="0"/>
      <p:bldP spid="82" grpId="0"/>
      <p:bldP spid="83" grpId="0"/>
      <p:bldP spid="85" grpId="0"/>
      <p:bldP spid="86" grpId="0"/>
      <p:bldP spid="8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657295" y="1201965"/>
            <a:ext cx="4415330" cy="2743684"/>
            <a:chOff x="3657295" y="1201965"/>
            <a:chExt cx="4415330" cy="2743684"/>
          </a:xfrm>
        </p:grpSpPr>
        <p:pic>
          <p:nvPicPr>
            <p:cNvPr id="76" name="Picture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9915" y="3644428"/>
              <a:ext cx="4371467" cy="30122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295" y="1201965"/>
              <a:ext cx="4415330" cy="2594790"/>
            </a:xfrm>
            <a:prstGeom prst="rect">
              <a:avLst/>
            </a:prstGeom>
          </p:spPr>
        </p:pic>
      </p:grpSp>
      <p:grpSp>
        <p:nvGrpSpPr>
          <p:cNvPr id="8" name="Group 7"/>
          <p:cNvGrpSpPr/>
          <p:nvPr/>
        </p:nvGrpSpPr>
        <p:grpSpPr>
          <a:xfrm>
            <a:off x="332836" y="211454"/>
            <a:ext cx="3705764" cy="947757"/>
            <a:chOff x="209740" y="211454"/>
            <a:chExt cx="3705764" cy="947757"/>
          </a:xfrm>
        </p:grpSpPr>
        <p:sp>
          <p:nvSpPr>
            <p:cNvPr id="3" name="TextBox 2"/>
            <p:cNvSpPr txBox="1"/>
            <p:nvPr/>
          </p:nvSpPr>
          <p:spPr>
            <a:xfrm>
              <a:off x="209740" y="211454"/>
              <a:ext cx="3705764" cy="769441"/>
            </a:xfrm>
            <a:prstGeom prst="rect">
              <a:avLst/>
            </a:prstGeom>
            <a:noFill/>
          </p:spPr>
          <p:txBody>
            <a:bodyPr wrap="square" rtlCol="0">
              <a:spAutoFit/>
            </a:bodyPr>
            <a:lstStyle/>
            <a:p>
              <a:r>
                <a:rPr lang="en-US" sz="4400" dirty="0">
                  <a:solidFill>
                    <a:schemeClr val="accent1">
                      <a:lumMod val="50000"/>
                    </a:schemeClr>
                  </a:solidFill>
                  <a:latin typeface="Oswald" pitchFamily="50"/>
                </a:rPr>
                <a:t>SEO </a:t>
              </a:r>
              <a:r>
                <a:rPr lang="en-US" sz="4400" dirty="0" err="1">
                  <a:solidFill>
                    <a:schemeClr val="accent1">
                      <a:lumMod val="50000"/>
                    </a:schemeClr>
                  </a:solidFill>
                  <a:latin typeface="Oswald" pitchFamily="50"/>
                </a:rPr>
                <a:t>Infographic</a:t>
              </a:r>
              <a:endParaRPr lang="en-US" sz="4400" dirty="0">
                <a:solidFill>
                  <a:schemeClr val="accent1">
                    <a:lumMod val="50000"/>
                  </a:schemeClr>
                </a:solidFill>
                <a:latin typeface="Oswald" pitchFamily="50"/>
              </a:endParaRPr>
            </a:p>
          </p:txBody>
        </p:sp>
        <p:sp>
          <p:nvSpPr>
            <p:cNvPr id="51" name="TextBox 50"/>
            <p:cNvSpPr txBox="1"/>
            <p:nvPr/>
          </p:nvSpPr>
          <p:spPr>
            <a:xfrm>
              <a:off x="255759" y="923249"/>
              <a:ext cx="35835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SEO </a:t>
              </a:r>
              <a:r>
                <a:rPr lang="en-US" sz="1400" baseline="30000" dirty="0" err="1">
                  <a:solidFill>
                    <a:schemeClr val="accent1">
                      <a:lumMod val="75000"/>
                    </a:schemeClr>
                  </a:solidFill>
                  <a:latin typeface="Oswald" pitchFamily="50"/>
                </a:rPr>
                <a:t>Faqs</a:t>
              </a:r>
              <a:r>
                <a:rPr lang="en-US" sz="1400" baseline="30000" dirty="0">
                  <a:solidFill>
                    <a:schemeClr val="accent1">
                      <a:lumMod val="75000"/>
                    </a:schemeClr>
                  </a:solidFill>
                  <a:latin typeface="Oswald" pitchFamily="50"/>
                </a:rPr>
                <a:t> &amp; Guide For Business Growth</a:t>
              </a:r>
            </a:p>
          </p:txBody>
        </p:sp>
      </p:grpSp>
      <p:cxnSp>
        <p:nvCxnSpPr>
          <p:cNvPr id="26" name="Straight Connector 25"/>
          <p:cNvCxnSpPr/>
          <p:nvPr/>
        </p:nvCxnSpPr>
        <p:spPr>
          <a:xfrm>
            <a:off x="477052" y="1116081"/>
            <a:ext cx="8666948" cy="0"/>
          </a:xfrm>
          <a:prstGeom prst="line">
            <a:avLst/>
          </a:prstGeom>
          <a:ln w="19050" cap="sq">
            <a:solidFill>
              <a:schemeClr val="accent1">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911324" y="399936"/>
            <a:ext cx="601728" cy="481691"/>
            <a:chOff x="3227559" y="417188"/>
            <a:chExt cx="601728" cy="481691"/>
          </a:xfrm>
        </p:grpSpPr>
        <p:grpSp>
          <p:nvGrpSpPr>
            <p:cNvPr id="84" name="Group 83"/>
            <p:cNvGrpSpPr/>
            <p:nvPr/>
          </p:nvGrpSpPr>
          <p:grpSpPr>
            <a:xfrm>
              <a:off x="3276600" y="417188"/>
              <a:ext cx="526914" cy="468363"/>
              <a:chOff x="4258302" y="819150"/>
              <a:chExt cx="1366681" cy="1214812"/>
            </a:xfrm>
          </p:grpSpPr>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95" name="Oval 9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3227559" y="514350"/>
              <a:ext cx="601728" cy="384529"/>
            </a:xfrm>
            <a:prstGeom prst="rect">
              <a:avLst/>
            </a:prstGeom>
            <a:noFill/>
          </p:spPr>
          <p:txBody>
            <a:bodyPr wrap="square" rtlCol="0">
              <a:spAutoFit/>
            </a:bodyPr>
            <a:lstStyle/>
            <a:p>
              <a:pPr algn="ctr">
                <a:lnSpc>
                  <a:spcPct val="120000"/>
                </a:lnSpc>
              </a:pPr>
              <a:r>
                <a:rPr lang="en-US" sz="2600" baseline="30000" dirty="0">
                  <a:latin typeface="Times New Roman" pitchFamily="18" charset="0"/>
                  <a:cs typeface="Times New Roman" pitchFamily="18" charset="0"/>
                </a:rPr>
                <a:t>X</a:t>
              </a:r>
            </a:p>
          </p:txBody>
        </p:sp>
      </p:grpSp>
      <p:sp>
        <p:nvSpPr>
          <p:cNvPr id="36" name="TextBox 35"/>
          <p:cNvSpPr txBox="1"/>
          <p:nvPr/>
        </p:nvSpPr>
        <p:spPr>
          <a:xfrm>
            <a:off x="381000" y="1366682"/>
            <a:ext cx="2286000" cy="830997"/>
          </a:xfrm>
          <a:prstGeom prst="rect">
            <a:avLst/>
          </a:prstGeom>
          <a:noFill/>
        </p:spPr>
        <p:txBody>
          <a:bodyPr wrap="square" rtlCol="0">
            <a:spAutoFit/>
          </a:bodyPr>
          <a:lstStyle/>
          <a:p>
            <a:r>
              <a:rPr lang="en-US" sz="3600" baseline="30000" dirty="0">
                <a:solidFill>
                  <a:schemeClr val="accent1">
                    <a:lumMod val="50000"/>
                  </a:schemeClr>
                </a:solidFill>
                <a:latin typeface="Oswald" pitchFamily="50"/>
              </a:rPr>
              <a:t>Natural Result </a:t>
            </a:r>
            <a:r>
              <a:rPr lang="en-US" sz="3600" baseline="30000" dirty="0" err="1">
                <a:solidFill>
                  <a:schemeClr val="accent1">
                    <a:lumMod val="50000"/>
                  </a:schemeClr>
                </a:solidFill>
                <a:latin typeface="Oswald" pitchFamily="50"/>
              </a:rPr>
              <a:t>vs</a:t>
            </a:r>
            <a:r>
              <a:rPr lang="en-US" sz="3600" baseline="30000" dirty="0">
                <a:solidFill>
                  <a:schemeClr val="accent1">
                    <a:lumMod val="50000"/>
                  </a:schemeClr>
                </a:solidFill>
                <a:latin typeface="Oswald" pitchFamily="50"/>
              </a:rPr>
              <a:t> PPC Result</a:t>
            </a:r>
          </a:p>
        </p:txBody>
      </p:sp>
      <p:sp>
        <p:nvSpPr>
          <p:cNvPr id="89" name="TextBox 88"/>
          <p:cNvSpPr txBox="1"/>
          <p:nvPr/>
        </p:nvSpPr>
        <p:spPr>
          <a:xfrm>
            <a:off x="400852" y="2062489"/>
            <a:ext cx="2266148" cy="1823576"/>
          </a:xfrm>
          <a:prstGeom prst="rect">
            <a:avLst/>
          </a:prstGeom>
          <a:noFill/>
        </p:spPr>
        <p:txBody>
          <a:bodyPr wrap="square" rtlCol="0">
            <a:spAutoFit/>
          </a:bodyPr>
          <a:lstStyle/>
          <a:p>
            <a:pPr algn="just">
              <a:lnSpc>
                <a:spcPct val="125000"/>
              </a:lnSpc>
            </a:pPr>
            <a:r>
              <a:rPr lang="en-US" sz="1500" b="1" baseline="30000" dirty="0">
                <a:solidFill>
                  <a:schemeClr val="accent1">
                    <a:lumMod val="75000"/>
                  </a:schemeClr>
                </a:solidFill>
                <a:latin typeface="Sansation" pitchFamily="2" charset="0"/>
              </a:rPr>
              <a:t>With an SEM campaign, Search Engine results pages are divided into two main parts: organic SEO results and PPC advertising. Research shows that around 70% of Internet users click on SEO (natural or organic search) results and only 30% of users click on PPC (paid search results)</a:t>
            </a:r>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611766" y="2132257"/>
            <a:ext cx="1694034" cy="2379200"/>
          </a:xfrm>
          <a:prstGeom prst="rect">
            <a:avLst/>
          </a:prstGeom>
        </p:spPr>
      </p:pic>
      <p:sp>
        <p:nvSpPr>
          <p:cNvPr id="53" name="TextBox 52"/>
          <p:cNvSpPr txBox="1"/>
          <p:nvPr/>
        </p:nvSpPr>
        <p:spPr>
          <a:xfrm>
            <a:off x="5111596" y="4307849"/>
            <a:ext cx="1407100" cy="265778"/>
          </a:xfrm>
          <a:prstGeom prst="rect">
            <a:avLst/>
          </a:prstGeom>
          <a:noFill/>
        </p:spPr>
        <p:txBody>
          <a:bodyPr wrap="square" rtlCol="0">
            <a:spAutoFit/>
          </a:bodyPr>
          <a:lstStyle/>
          <a:p>
            <a:pPr algn="ctr">
              <a:lnSpc>
                <a:spcPct val="125000"/>
              </a:lnSpc>
            </a:pPr>
            <a:r>
              <a:rPr lang="en-US" sz="1500" b="1" baseline="30000" dirty="0">
                <a:solidFill>
                  <a:schemeClr val="accent1">
                    <a:lumMod val="75000"/>
                  </a:schemeClr>
                </a:solidFill>
                <a:latin typeface="Sansation" pitchFamily="2" charset="0"/>
              </a:rPr>
              <a:t>PPC PAID RESULTS</a:t>
            </a: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87304" y="2132257"/>
            <a:ext cx="1694034" cy="2379200"/>
          </a:xfrm>
          <a:prstGeom prst="rect">
            <a:avLst/>
          </a:prstGeom>
        </p:spPr>
      </p:pic>
      <p:grpSp>
        <p:nvGrpSpPr>
          <p:cNvPr id="55" name="Group 54"/>
          <p:cNvGrpSpPr/>
          <p:nvPr/>
        </p:nvGrpSpPr>
        <p:grpSpPr>
          <a:xfrm rot="5400000" flipH="1">
            <a:off x="5486406" y="2993570"/>
            <a:ext cx="585440" cy="1285876"/>
            <a:chOff x="4748538" y="2056361"/>
            <a:chExt cx="585440" cy="1285876"/>
          </a:xfrm>
          <a:solidFill>
            <a:schemeClr val="accent1">
              <a:lumMod val="50000"/>
            </a:schemeClr>
          </a:solidFill>
        </p:grpSpPr>
        <p:grpSp>
          <p:nvGrpSpPr>
            <p:cNvPr id="56" name="Group 55"/>
            <p:cNvGrpSpPr/>
            <p:nvPr/>
          </p:nvGrpSpPr>
          <p:grpSpPr>
            <a:xfrm>
              <a:off x="4748538" y="2056361"/>
              <a:ext cx="42215" cy="1285876"/>
              <a:chOff x="4594463" y="3208921"/>
              <a:chExt cx="42215" cy="1285876"/>
            </a:xfrm>
            <a:grpFill/>
          </p:grpSpPr>
          <p:cxnSp>
            <p:nvCxnSpPr>
              <p:cNvPr id="58" name="Straight Connector 57"/>
              <p:cNvCxnSpPr/>
              <p:nvPr/>
            </p:nvCxnSpPr>
            <p:spPr>
              <a:xfrm>
                <a:off x="4615568" y="3242425"/>
                <a:ext cx="0" cy="1232364"/>
              </a:xfrm>
              <a:prstGeom prst="line">
                <a:avLst/>
              </a:prstGeom>
              <a:grpFill/>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4594463" y="3208921"/>
                <a:ext cx="42214" cy="42214"/>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4594463" y="3825598"/>
                <a:ext cx="42214" cy="42214"/>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594464" y="4452583"/>
                <a:ext cx="42214" cy="42214"/>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7" name="Straight Arrow Connector 56"/>
            <p:cNvCxnSpPr/>
            <p:nvPr/>
          </p:nvCxnSpPr>
          <p:spPr>
            <a:xfrm>
              <a:off x="4767201" y="2694991"/>
              <a:ext cx="566777" cy="0"/>
            </a:xfrm>
            <a:prstGeom prst="straightConnector1">
              <a:avLst/>
            </a:prstGeom>
            <a:grpFill/>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62" name="TextBox 61"/>
          <p:cNvSpPr txBox="1"/>
          <p:nvPr/>
        </p:nvSpPr>
        <p:spPr>
          <a:xfrm>
            <a:off x="5079522" y="3939670"/>
            <a:ext cx="1407100" cy="265778"/>
          </a:xfrm>
          <a:prstGeom prst="rect">
            <a:avLst/>
          </a:prstGeom>
          <a:noFill/>
        </p:spPr>
        <p:txBody>
          <a:bodyPr wrap="square" rtlCol="0">
            <a:spAutoFit/>
          </a:bodyPr>
          <a:lstStyle/>
          <a:p>
            <a:pPr algn="ctr">
              <a:lnSpc>
                <a:spcPct val="125000"/>
              </a:lnSpc>
            </a:pPr>
            <a:r>
              <a:rPr lang="en-US" sz="1500" b="1" baseline="30000" dirty="0">
                <a:solidFill>
                  <a:schemeClr val="accent1">
                    <a:lumMod val="75000"/>
                  </a:schemeClr>
                </a:solidFill>
                <a:latin typeface="Sansation" pitchFamily="2" charset="0"/>
              </a:rPr>
              <a:t>NATURAL RESULTS</a:t>
            </a:r>
          </a:p>
        </p:txBody>
      </p:sp>
      <p:grpSp>
        <p:nvGrpSpPr>
          <p:cNvPr id="64" name="Group 63"/>
          <p:cNvGrpSpPr/>
          <p:nvPr/>
        </p:nvGrpSpPr>
        <p:grpSpPr>
          <a:xfrm rot="5400000" flipH="1">
            <a:off x="5758019" y="3489012"/>
            <a:ext cx="42215" cy="1285876"/>
            <a:chOff x="4594463" y="3208921"/>
            <a:chExt cx="42215" cy="1285876"/>
          </a:xfrm>
          <a:solidFill>
            <a:schemeClr val="accent1">
              <a:lumMod val="50000"/>
            </a:schemeClr>
          </a:solidFill>
        </p:grpSpPr>
        <p:cxnSp>
          <p:nvCxnSpPr>
            <p:cNvPr id="66" name="Straight Connector 65"/>
            <p:cNvCxnSpPr/>
            <p:nvPr/>
          </p:nvCxnSpPr>
          <p:spPr>
            <a:xfrm>
              <a:off x="4615568" y="3242425"/>
              <a:ext cx="0" cy="1232364"/>
            </a:xfrm>
            <a:prstGeom prst="line">
              <a:avLst/>
            </a:prstGeom>
            <a:grpFill/>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594463" y="3208921"/>
              <a:ext cx="42214" cy="42214"/>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594463" y="3825598"/>
              <a:ext cx="42214" cy="42214"/>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594464" y="4452583"/>
              <a:ext cx="42214" cy="42214"/>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192" y="4237715"/>
            <a:ext cx="8934264" cy="1229635"/>
            <a:chOff x="192" y="4237715"/>
            <a:chExt cx="8934264" cy="1229635"/>
          </a:xfrm>
        </p:grpSpPr>
        <p:sp>
          <p:nvSpPr>
            <p:cNvPr id="47" name="Oval 46"/>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52" name="TextBox 51"/>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63" name="TextBox 62"/>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65" name="TextBox 64"/>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70" name="Picture 6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71" name="Picture 7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grpSp>
    </p:spTree>
    <p:extLst>
      <p:ext uri="{BB962C8B-B14F-4D97-AF65-F5344CB8AC3E}">
        <p14:creationId xmlns:p14="http://schemas.microsoft.com/office/powerpoint/2010/main" val="1270354450"/>
      </p:ext>
    </p:extLst>
  </p:cSld>
  <p:clrMapOvr>
    <a:masterClrMapping/>
  </p:clrMapOvr>
  <mc:AlternateContent xmlns:mc="http://schemas.openxmlformats.org/markup-compatibility/2006" xmlns:p14="http://schemas.microsoft.com/office/powerpoint/2010/main">
    <mc:Choice Requires="p14">
      <p:transition spd="slow" p14:dur="1300" advTm="1771">
        <p14:pan/>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1+#ppt_w/2"/>
                                          </p:val>
                                        </p:tav>
                                        <p:tav tm="100000">
                                          <p:val>
                                            <p:strVal val="#ppt_x"/>
                                          </p:val>
                                        </p:tav>
                                      </p:tavLst>
                                    </p:anim>
                                    <p:anim calcmode="lin" valueType="num">
                                      <p:cBhvr additive="base">
                                        <p:cTn id="18" dur="500" fill="hold"/>
                                        <p:tgtEl>
                                          <p:spTgt spid="2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4" presetClass="entr" presetSubtype="5"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randombar(vertical)">
                                      <p:cBhvr>
                                        <p:cTn id="22" dur="500"/>
                                        <p:tgtEl>
                                          <p:spTgt spid="36"/>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89"/>
                                        </p:tgtEl>
                                        <p:attrNameLst>
                                          <p:attrName>style.visibility</p:attrName>
                                        </p:attrNameLst>
                                      </p:cBhvr>
                                      <p:to>
                                        <p:strVal val="visible"/>
                                      </p:to>
                                    </p:set>
                                    <p:animEffect transition="in" filter="fade">
                                      <p:cBhvr>
                                        <p:cTn id="26" dur="500"/>
                                        <p:tgtEl>
                                          <p:spTgt spid="89"/>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up)">
                                      <p:cBhvr>
                                        <p:cTn id="34" dur="500"/>
                                        <p:tgtEl>
                                          <p:spTgt spid="17"/>
                                        </p:tgtEl>
                                      </p:cBhvr>
                                    </p:animEffect>
                                  </p:childTnLst>
                                </p:cTn>
                              </p:par>
                            </p:childTnLst>
                          </p:cTn>
                        </p:par>
                        <p:par>
                          <p:cTn id="35" fill="hold">
                            <p:stCondLst>
                              <p:cond delay="3500"/>
                            </p:stCondLst>
                            <p:childTnLst>
                              <p:par>
                                <p:cTn id="36" presetID="22" presetClass="entr" presetSubtype="1" fill="hold" nodeType="after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wipe(up)">
                                      <p:cBhvr>
                                        <p:cTn id="38" dur="500"/>
                                        <p:tgtEl>
                                          <p:spTgt spid="54"/>
                                        </p:tgtEl>
                                      </p:cBhvr>
                                    </p:animEffect>
                                  </p:childTnLst>
                                </p:cTn>
                              </p:par>
                            </p:childTnLst>
                          </p:cTn>
                        </p:par>
                        <p:par>
                          <p:cTn id="39" fill="hold">
                            <p:stCondLst>
                              <p:cond delay="4000"/>
                            </p:stCondLst>
                            <p:childTnLst>
                              <p:par>
                                <p:cTn id="40" presetID="53" presetClass="entr" presetSubtype="16" fill="hold" grpId="0" nodeType="after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p:cTn id="42" dur="500" fill="hold"/>
                                        <p:tgtEl>
                                          <p:spTgt spid="53"/>
                                        </p:tgtEl>
                                        <p:attrNameLst>
                                          <p:attrName>ppt_w</p:attrName>
                                        </p:attrNameLst>
                                      </p:cBhvr>
                                      <p:tavLst>
                                        <p:tav tm="0">
                                          <p:val>
                                            <p:fltVal val="0"/>
                                          </p:val>
                                        </p:tav>
                                        <p:tav tm="100000">
                                          <p:val>
                                            <p:strVal val="#ppt_w"/>
                                          </p:val>
                                        </p:tav>
                                      </p:tavLst>
                                    </p:anim>
                                    <p:anim calcmode="lin" valueType="num">
                                      <p:cBhvr>
                                        <p:cTn id="43" dur="500" fill="hold"/>
                                        <p:tgtEl>
                                          <p:spTgt spid="53"/>
                                        </p:tgtEl>
                                        <p:attrNameLst>
                                          <p:attrName>ppt_h</p:attrName>
                                        </p:attrNameLst>
                                      </p:cBhvr>
                                      <p:tavLst>
                                        <p:tav tm="0">
                                          <p:val>
                                            <p:fltVal val="0"/>
                                          </p:val>
                                        </p:tav>
                                        <p:tav tm="100000">
                                          <p:val>
                                            <p:strVal val="#ppt_h"/>
                                          </p:val>
                                        </p:tav>
                                      </p:tavLst>
                                    </p:anim>
                                    <p:animEffect transition="in" filter="fade">
                                      <p:cBhvr>
                                        <p:cTn id="44" dur="500"/>
                                        <p:tgtEl>
                                          <p:spTgt spid="53"/>
                                        </p:tgtEl>
                                      </p:cBhvr>
                                    </p:animEffect>
                                  </p:childTnLst>
                                </p:cTn>
                              </p:par>
                            </p:childTnLst>
                          </p:cTn>
                        </p:par>
                        <p:par>
                          <p:cTn id="45" fill="hold">
                            <p:stCondLst>
                              <p:cond delay="4500"/>
                            </p:stCondLst>
                            <p:childTnLst>
                              <p:par>
                                <p:cTn id="46" presetID="22" presetClass="entr" presetSubtype="1" fill="hold" nodeType="after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wipe(up)">
                                      <p:cBhvr>
                                        <p:cTn id="48" dur="500"/>
                                        <p:tgtEl>
                                          <p:spTgt spid="55"/>
                                        </p:tgtEl>
                                      </p:cBhvr>
                                    </p:animEffect>
                                  </p:childTnLst>
                                </p:cTn>
                              </p:par>
                            </p:childTnLst>
                          </p:cTn>
                        </p:par>
                        <p:par>
                          <p:cTn id="49" fill="hold">
                            <p:stCondLst>
                              <p:cond delay="5000"/>
                            </p:stCondLst>
                            <p:childTnLst>
                              <p:par>
                                <p:cTn id="50" presetID="22" presetClass="entr" presetSubtype="1" fill="hold"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wipe(up)">
                                      <p:cBhvr>
                                        <p:cTn id="52" dur="500"/>
                                        <p:tgtEl>
                                          <p:spTgt spid="64"/>
                                        </p:tgtEl>
                                      </p:cBhvr>
                                    </p:animEffect>
                                  </p:childTnLst>
                                </p:cTn>
                              </p:par>
                            </p:childTnLst>
                          </p:cTn>
                        </p:par>
                        <p:par>
                          <p:cTn id="53" fill="hold">
                            <p:stCondLst>
                              <p:cond delay="5500"/>
                            </p:stCondLst>
                            <p:childTnLst>
                              <p:par>
                                <p:cTn id="54" presetID="53" presetClass="entr" presetSubtype="16" fill="hold" grpId="0" nodeType="afterEffect">
                                  <p:stCondLst>
                                    <p:cond delay="0"/>
                                  </p:stCondLst>
                                  <p:childTnLst>
                                    <p:set>
                                      <p:cBhvr>
                                        <p:cTn id="55" dur="1" fill="hold">
                                          <p:stCondLst>
                                            <p:cond delay="0"/>
                                          </p:stCondLst>
                                        </p:cTn>
                                        <p:tgtEl>
                                          <p:spTgt spid="62"/>
                                        </p:tgtEl>
                                        <p:attrNameLst>
                                          <p:attrName>style.visibility</p:attrName>
                                        </p:attrNameLst>
                                      </p:cBhvr>
                                      <p:to>
                                        <p:strVal val="visible"/>
                                      </p:to>
                                    </p:set>
                                    <p:anim calcmode="lin" valueType="num">
                                      <p:cBhvr>
                                        <p:cTn id="56" dur="500" fill="hold"/>
                                        <p:tgtEl>
                                          <p:spTgt spid="62"/>
                                        </p:tgtEl>
                                        <p:attrNameLst>
                                          <p:attrName>ppt_w</p:attrName>
                                        </p:attrNameLst>
                                      </p:cBhvr>
                                      <p:tavLst>
                                        <p:tav tm="0">
                                          <p:val>
                                            <p:fltVal val="0"/>
                                          </p:val>
                                        </p:tav>
                                        <p:tav tm="100000">
                                          <p:val>
                                            <p:strVal val="#ppt_w"/>
                                          </p:val>
                                        </p:tav>
                                      </p:tavLst>
                                    </p:anim>
                                    <p:anim calcmode="lin" valueType="num">
                                      <p:cBhvr>
                                        <p:cTn id="57" dur="500" fill="hold"/>
                                        <p:tgtEl>
                                          <p:spTgt spid="62"/>
                                        </p:tgtEl>
                                        <p:attrNameLst>
                                          <p:attrName>ppt_h</p:attrName>
                                        </p:attrNameLst>
                                      </p:cBhvr>
                                      <p:tavLst>
                                        <p:tav tm="0">
                                          <p:val>
                                            <p:fltVal val="0"/>
                                          </p:val>
                                        </p:tav>
                                        <p:tav tm="100000">
                                          <p:val>
                                            <p:strVal val="#ppt_h"/>
                                          </p:val>
                                        </p:tav>
                                      </p:tavLst>
                                    </p:anim>
                                    <p:animEffect transition="in" filter="fade">
                                      <p:cBhvr>
                                        <p:cTn id="58"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89" grpId="0"/>
      <p:bldP spid="53" grpId="0"/>
      <p:bldP spid="6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6200" y="241393"/>
            <a:ext cx="3077304" cy="805680"/>
            <a:chOff x="386200" y="241393"/>
            <a:chExt cx="3077304" cy="805680"/>
          </a:xfrm>
        </p:grpSpPr>
        <p:sp>
          <p:nvSpPr>
            <p:cNvPr id="3" name="TextBox 2"/>
            <p:cNvSpPr txBox="1"/>
            <p:nvPr/>
          </p:nvSpPr>
          <p:spPr>
            <a:xfrm>
              <a:off x="386200" y="241393"/>
              <a:ext cx="2524559" cy="646331"/>
            </a:xfrm>
            <a:prstGeom prst="rect">
              <a:avLst/>
            </a:prstGeom>
            <a:noFill/>
          </p:spPr>
          <p:txBody>
            <a:bodyPr wrap="square" rtlCol="0">
              <a:spAutoFit/>
            </a:bodyPr>
            <a:lstStyle/>
            <a:p>
              <a:r>
                <a:rPr lang="en-US" sz="3600" dirty="0">
                  <a:solidFill>
                    <a:schemeClr val="accent1">
                      <a:lumMod val="50000"/>
                    </a:schemeClr>
                  </a:solidFill>
                  <a:latin typeface="Oswald" pitchFamily="50"/>
                </a:rPr>
                <a:t>Our Team</a:t>
              </a:r>
            </a:p>
          </p:txBody>
        </p:sp>
        <p:sp>
          <p:nvSpPr>
            <p:cNvPr id="51" name="TextBox 50"/>
            <p:cNvSpPr txBox="1"/>
            <p:nvPr/>
          </p:nvSpPr>
          <p:spPr>
            <a:xfrm>
              <a:off x="413359" y="811111"/>
              <a:ext cx="3050145" cy="235962"/>
            </a:xfrm>
            <a:prstGeom prst="rect">
              <a:avLst/>
            </a:prstGeom>
            <a:noFill/>
          </p:spPr>
          <p:txBody>
            <a:bodyPr wrap="square" rtlCol="0">
              <a:spAutoFit/>
            </a:bodyPr>
            <a:lstStyle/>
            <a:p>
              <a:r>
                <a:rPr lang="en-US" sz="1400" baseline="30000" dirty="0">
                  <a:solidFill>
                    <a:schemeClr val="accent1">
                      <a:lumMod val="50000"/>
                    </a:schemeClr>
                  </a:solidFill>
                  <a:latin typeface="Oswald" pitchFamily="50"/>
                </a:rPr>
                <a:t>Meet The All Team Members</a:t>
              </a:r>
            </a:p>
          </p:txBody>
        </p:sp>
      </p:grpSp>
      <p:sp>
        <p:nvSpPr>
          <p:cNvPr id="125" name="TextBox 124"/>
          <p:cNvSpPr txBox="1"/>
          <p:nvPr/>
        </p:nvSpPr>
        <p:spPr>
          <a:xfrm>
            <a:off x="1518909" y="1581150"/>
            <a:ext cx="1542896" cy="359073"/>
          </a:xfrm>
          <a:prstGeom prst="rect">
            <a:avLst/>
          </a:prstGeom>
          <a:noFill/>
        </p:spPr>
        <p:txBody>
          <a:bodyPr wrap="square" rtlCol="0">
            <a:spAutoFit/>
          </a:bodyPr>
          <a:lstStyle/>
          <a:p>
            <a:pPr>
              <a:lnSpc>
                <a:spcPct val="65000"/>
              </a:lnSpc>
            </a:pPr>
            <a:r>
              <a:rPr lang="en-US" sz="2400" baseline="30000" dirty="0">
                <a:solidFill>
                  <a:schemeClr val="accent1">
                    <a:lumMod val="50000"/>
                  </a:schemeClr>
                </a:solidFill>
                <a:latin typeface="Oswald" pitchFamily="50"/>
              </a:rPr>
              <a:t>JOHN DOE</a:t>
            </a:r>
          </a:p>
          <a:p>
            <a:pPr>
              <a:lnSpc>
                <a:spcPct val="65000"/>
              </a:lnSpc>
            </a:pPr>
            <a:r>
              <a:rPr lang="en-US" sz="1600" baseline="30000" dirty="0">
                <a:solidFill>
                  <a:schemeClr val="accent1">
                    <a:lumMod val="75000"/>
                  </a:schemeClr>
                </a:solidFill>
                <a:latin typeface="Sansation" pitchFamily="2" charset="0"/>
              </a:rPr>
              <a:t>SEO Specialist</a:t>
            </a:r>
          </a:p>
        </p:txBody>
      </p:sp>
      <p:cxnSp>
        <p:nvCxnSpPr>
          <p:cNvPr id="187" name="Straight Connector 186"/>
          <p:cNvCxnSpPr/>
          <p:nvPr/>
        </p:nvCxnSpPr>
        <p:spPr>
          <a:xfrm>
            <a:off x="477052" y="1021195"/>
            <a:ext cx="8666948" cy="0"/>
          </a:xfrm>
          <a:prstGeom prst="line">
            <a:avLst/>
          </a:prstGeom>
          <a:ln w="19050" cap="sq">
            <a:solidFill>
              <a:schemeClr val="accent1">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431665" y="1108253"/>
            <a:ext cx="1242437" cy="1104375"/>
            <a:chOff x="431665" y="1108253"/>
            <a:chExt cx="1242437" cy="1104375"/>
          </a:xfrm>
        </p:grpSpPr>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665" y="2043063"/>
              <a:ext cx="1242437" cy="169565"/>
            </a:xfrm>
            <a:prstGeom prst="rect">
              <a:avLst/>
            </a:prstGeom>
          </p:spPr>
        </p:pic>
        <p:sp>
          <p:nvSpPr>
            <p:cNvPr id="7" name="Oval 6"/>
            <p:cNvSpPr/>
            <p:nvPr/>
          </p:nvSpPr>
          <p:spPr>
            <a:xfrm>
              <a:off x="509027" y="1108253"/>
              <a:ext cx="1011842" cy="1011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52884" y="1152110"/>
              <a:ext cx="924129" cy="924128"/>
            </a:xfrm>
            <a:prstGeom prst="ellipse">
              <a:avLst/>
            </a:prstGeom>
            <a:noFill/>
            <a:ln w="28575" cap="rnd">
              <a:solidFill>
                <a:schemeClr val="accent1">
                  <a:lumMod val="50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601062" y="1200288"/>
              <a:ext cx="827773" cy="827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TextBox 85"/>
          <p:cNvSpPr txBox="1"/>
          <p:nvPr/>
        </p:nvSpPr>
        <p:spPr>
          <a:xfrm>
            <a:off x="1518909" y="2637764"/>
            <a:ext cx="1542896" cy="359073"/>
          </a:xfrm>
          <a:prstGeom prst="rect">
            <a:avLst/>
          </a:prstGeom>
          <a:noFill/>
        </p:spPr>
        <p:txBody>
          <a:bodyPr wrap="square" rtlCol="0">
            <a:spAutoFit/>
          </a:bodyPr>
          <a:lstStyle/>
          <a:p>
            <a:pPr>
              <a:lnSpc>
                <a:spcPct val="65000"/>
              </a:lnSpc>
            </a:pPr>
            <a:r>
              <a:rPr lang="en-US" sz="2400" baseline="30000" dirty="0">
                <a:solidFill>
                  <a:schemeClr val="accent1">
                    <a:lumMod val="50000"/>
                  </a:schemeClr>
                </a:solidFill>
                <a:latin typeface="Oswald" pitchFamily="50"/>
              </a:rPr>
              <a:t>BEATY  LAW</a:t>
            </a:r>
          </a:p>
          <a:p>
            <a:pPr>
              <a:lnSpc>
                <a:spcPct val="65000"/>
              </a:lnSpc>
            </a:pPr>
            <a:r>
              <a:rPr lang="en-US" sz="1600" baseline="30000" dirty="0">
                <a:solidFill>
                  <a:schemeClr val="accent1">
                    <a:lumMod val="75000"/>
                  </a:schemeClr>
                </a:solidFill>
                <a:latin typeface="Sansation" pitchFamily="2" charset="0"/>
              </a:rPr>
              <a:t>Web Developer</a:t>
            </a:r>
          </a:p>
        </p:txBody>
      </p:sp>
      <p:grpSp>
        <p:nvGrpSpPr>
          <p:cNvPr id="8" name="Group 7"/>
          <p:cNvGrpSpPr/>
          <p:nvPr/>
        </p:nvGrpSpPr>
        <p:grpSpPr>
          <a:xfrm>
            <a:off x="431665" y="2164867"/>
            <a:ext cx="1242437" cy="1104375"/>
            <a:chOff x="431665" y="2164867"/>
            <a:chExt cx="1242437" cy="1104375"/>
          </a:xfrm>
        </p:grpSpPr>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665" y="3099677"/>
              <a:ext cx="1242437" cy="169565"/>
            </a:xfrm>
            <a:prstGeom prst="rect">
              <a:avLst/>
            </a:prstGeom>
          </p:spPr>
        </p:pic>
        <p:sp>
          <p:nvSpPr>
            <p:cNvPr id="84" name="Oval 83"/>
            <p:cNvSpPr/>
            <p:nvPr/>
          </p:nvSpPr>
          <p:spPr>
            <a:xfrm>
              <a:off x="509027" y="2164867"/>
              <a:ext cx="1011842" cy="1011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552884" y="2208724"/>
              <a:ext cx="924129" cy="924128"/>
            </a:xfrm>
            <a:prstGeom prst="ellipse">
              <a:avLst/>
            </a:prstGeom>
            <a:noFill/>
            <a:ln w="28575" cap="rnd">
              <a:solidFill>
                <a:schemeClr val="accent1">
                  <a:lumMod val="50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601062" y="2256902"/>
              <a:ext cx="827773" cy="827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TextBox 90"/>
          <p:cNvSpPr txBox="1"/>
          <p:nvPr/>
        </p:nvSpPr>
        <p:spPr>
          <a:xfrm>
            <a:off x="1518909" y="3665582"/>
            <a:ext cx="1542896" cy="580672"/>
          </a:xfrm>
          <a:prstGeom prst="rect">
            <a:avLst/>
          </a:prstGeom>
          <a:noFill/>
        </p:spPr>
        <p:txBody>
          <a:bodyPr wrap="square" rtlCol="0">
            <a:spAutoFit/>
          </a:bodyPr>
          <a:lstStyle/>
          <a:p>
            <a:pPr>
              <a:lnSpc>
                <a:spcPct val="65000"/>
              </a:lnSpc>
            </a:pPr>
            <a:r>
              <a:rPr lang="en-US" sz="2400" baseline="30000" dirty="0">
                <a:solidFill>
                  <a:schemeClr val="accent1">
                    <a:lumMod val="50000"/>
                  </a:schemeClr>
                </a:solidFill>
                <a:latin typeface="Oswald" pitchFamily="50"/>
              </a:rPr>
              <a:t>DAVID  JON</a:t>
            </a:r>
          </a:p>
          <a:p>
            <a:r>
              <a:rPr lang="en-US" sz="1600" baseline="30000" dirty="0">
                <a:solidFill>
                  <a:schemeClr val="accent1">
                    <a:lumMod val="75000"/>
                  </a:schemeClr>
                </a:solidFill>
                <a:latin typeface="Sansation" pitchFamily="2" charset="0"/>
              </a:rPr>
              <a:t>Branding Service Manager</a:t>
            </a:r>
          </a:p>
        </p:txBody>
      </p:sp>
      <p:grpSp>
        <p:nvGrpSpPr>
          <p:cNvPr id="9" name="Group 8"/>
          <p:cNvGrpSpPr/>
          <p:nvPr/>
        </p:nvGrpSpPr>
        <p:grpSpPr>
          <a:xfrm>
            <a:off x="431665" y="3235815"/>
            <a:ext cx="1242437" cy="1104375"/>
            <a:chOff x="431665" y="3235815"/>
            <a:chExt cx="1242437" cy="1104375"/>
          </a:xfrm>
        </p:grpSpPr>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665" y="4170625"/>
              <a:ext cx="1242437" cy="169565"/>
            </a:xfrm>
            <a:prstGeom prst="rect">
              <a:avLst/>
            </a:prstGeom>
          </p:spPr>
        </p:pic>
        <p:sp>
          <p:nvSpPr>
            <p:cNvPr id="89" name="Oval 88"/>
            <p:cNvSpPr/>
            <p:nvPr/>
          </p:nvSpPr>
          <p:spPr>
            <a:xfrm>
              <a:off x="509027" y="3235815"/>
              <a:ext cx="1011842" cy="1011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552884" y="3279672"/>
              <a:ext cx="924129" cy="924128"/>
            </a:xfrm>
            <a:prstGeom prst="ellipse">
              <a:avLst/>
            </a:prstGeom>
            <a:noFill/>
            <a:ln w="28575" cap="rnd">
              <a:solidFill>
                <a:schemeClr val="accent1">
                  <a:lumMod val="50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601062" y="3327850"/>
              <a:ext cx="827773" cy="827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4208252" y="1463254"/>
            <a:ext cx="1542896" cy="580672"/>
          </a:xfrm>
          <a:prstGeom prst="rect">
            <a:avLst/>
          </a:prstGeom>
          <a:noFill/>
        </p:spPr>
        <p:txBody>
          <a:bodyPr wrap="square" rtlCol="0">
            <a:spAutoFit/>
          </a:bodyPr>
          <a:lstStyle/>
          <a:p>
            <a:pPr>
              <a:lnSpc>
                <a:spcPct val="65000"/>
              </a:lnSpc>
            </a:pPr>
            <a:r>
              <a:rPr lang="en-US" sz="2400" baseline="30000" dirty="0">
                <a:solidFill>
                  <a:schemeClr val="accent1">
                    <a:lumMod val="50000"/>
                  </a:schemeClr>
                </a:solidFill>
                <a:latin typeface="Oswald" pitchFamily="50"/>
              </a:rPr>
              <a:t>LEE  CLARK</a:t>
            </a:r>
          </a:p>
          <a:p>
            <a:r>
              <a:rPr lang="en-US" sz="1600" baseline="30000" dirty="0">
                <a:solidFill>
                  <a:schemeClr val="accent1">
                    <a:lumMod val="75000"/>
                  </a:schemeClr>
                </a:solidFill>
                <a:latin typeface="Sansation" pitchFamily="2" charset="0"/>
              </a:rPr>
              <a:t>Target Keyword Specialist</a:t>
            </a:r>
          </a:p>
        </p:txBody>
      </p:sp>
      <p:grpSp>
        <p:nvGrpSpPr>
          <p:cNvPr id="24" name="Group 23"/>
          <p:cNvGrpSpPr/>
          <p:nvPr/>
        </p:nvGrpSpPr>
        <p:grpSpPr>
          <a:xfrm>
            <a:off x="3121008" y="1108253"/>
            <a:ext cx="1242437" cy="1104375"/>
            <a:chOff x="3121008" y="1108253"/>
            <a:chExt cx="1242437" cy="1104375"/>
          </a:xfrm>
        </p:grpSpPr>
        <p:pic>
          <p:nvPicPr>
            <p:cNvPr id="93" name="Picture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1008" y="2043063"/>
              <a:ext cx="1242437" cy="169565"/>
            </a:xfrm>
            <a:prstGeom prst="rect">
              <a:avLst/>
            </a:prstGeom>
          </p:spPr>
        </p:pic>
        <p:grpSp>
          <p:nvGrpSpPr>
            <p:cNvPr id="19" name="Group 18"/>
            <p:cNvGrpSpPr/>
            <p:nvPr/>
          </p:nvGrpSpPr>
          <p:grpSpPr>
            <a:xfrm>
              <a:off x="3198370" y="1108253"/>
              <a:ext cx="1011842" cy="1011842"/>
              <a:chOff x="3198370" y="1108253"/>
              <a:chExt cx="1011842" cy="1011842"/>
            </a:xfrm>
          </p:grpSpPr>
          <p:sp>
            <p:nvSpPr>
              <p:cNvPr id="94" name="Oval 93"/>
              <p:cNvSpPr/>
              <p:nvPr/>
            </p:nvSpPr>
            <p:spPr>
              <a:xfrm>
                <a:off x="3198370" y="1108253"/>
                <a:ext cx="1011842" cy="1011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3242227" y="1152110"/>
                <a:ext cx="924129" cy="924128"/>
              </a:xfrm>
              <a:prstGeom prst="ellipse">
                <a:avLst/>
              </a:prstGeom>
              <a:noFill/>
              <a:ln w="28575" cap="rnd">
                <a:solidFill>
                  <a:schemeClr val="accent1">
                    <a:lumMod val="50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3290405" y="1200288"/>
                <a:ext cx="827773" cy="827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1" name="TextBox 100"/>
          <p:cNvSpPr txBox="1"/>
          <p:nvPr/>
        </p:nvSpPr>
        <p:spPr>
          <a:xfrm>
            <a:off x="4208252" y="2508374"/>
            <a:ext cx="1542896" cy="666849"/>
          </a:xfrm>
          <a:prstGeom prst="rect">
            <a:avLst/>
          </a:prstGeom>
          <a:noFill/>
        </p:spPr>
        <p:txBody>
          <a:bodyPr wrap="square" rtlCol="0">
            <a:spAutoFit/>
          </a:bodyPr>
          <a:lstStyle/>
          <a:p>
            <a:r>
              <a:rPr lang="en-US" sz="2400" baseline="30000" dirty="0">
                <a:solidFill>
                  <a:schemeClr val="accent1">
                    <a:lumMod val="50000"/>
                  </a:schemeClr>
                </a:solidFill>
                <a:latin typeface="Oswald" pitchFamily="50"/>
              </a:rPr>
              <a:t>HART  LOVE</a:t>
            </a:r>
          </a:p>
          <a:p>
            <a:r>
              <a:rPr lang="en-US" sz="1600" baseline="30000" dirty="0">
                <a:solidFill>
                  <a:schemeClr val="accent1">
                    <a:lumMod val="75000"/>
                  </a:schemeClr>
                </a:solidFill>
                <a:latin typeface="Sansation" pitchFamily="2" charset="0"/>
              </a:rPr>
              <a:t>Affiliate Marketing Officer</a:t>
            </a:r>
          </a:p>
        </p:txBody>
      </p:sp>
      <p:grpSp>
        <p:nvGrpSpPr>
          <p:cNvPr id="23" name="Group 22"/>
          <p:cNvGrpSpPr/>
          <p:nvPr/>
        </p:nvGrpSpPr>
        <p:grpSpPr>
          <a:xfrm>
            <a:off x="3121008" y="2164867"/>
            <a:ext cx="1242437" cy="1104375"/>
            <a:chOff x="3121008" y="2164867"/>
            <a:chExt cx="1242437" cy="1104375"/>
          </a:xfrm>
        </p:grpSpPr>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1008" y="3099677"/>
              <a:ext cx="1242437" cy="169565"/>
            </a:xfrm>
            <a:prstGeom prst="rect">
              <a:avLst/>
            </a:prstGeom>
          </p:spPr>
        </p:pic>
        <p:sp>
          <p:nvSpPr>
            <p:cNvPr id="99" name="Oval 98"/>
            <p:cNvSpPr/>
            <p:nvPr/>
          </p:nvSpPr>
          <p:spPr>
            <a:xfrm>
              <a:off x="3198370" y="2164867"/>
              <a:ext cx="1011842" cy="1011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3242227" y="2208724"/>
              <a:ext cx="924129" cy="924128"/>
            </a:xfrm>
            <a:prstGeom prst="ellipse">
              <a:avLst/>
            </a:prstGeom>
            <a:noFill/>
            <a:ln w="28575" cap="rnd">
              <a:solidFill>
                <a:schemeClr val="accent1">
                  <a:lumMod val="50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3290405" y="2256902"/>
              <a:ext cx="827773" cy="827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TextBox 105"/>
          <p:cNvSpPr txBox="1"/>
          <p:nvPr/>
        </p:nvSpPr>
        <p:spPr>
          <a:xfrm>
            <a:off x="4208252" y="3708712"/>
            <a:ext cx="1542896" cy="359073"/>
          </a:xfrm>
          <a:prstGeom prst="rect">
            <a:avLst/>
          </a:prstGeom>
          <a:noFill/>
        </p:spPr>
        <p:txBody>
          <a:bodyPr wrap="square" rtlCol="0">
            <a:spAutoFit/>
          </a:bodyPr>
          <a:lstStyle/>
          <a:p>
            <a:pPr>
              <a:lnSpc>
                <a:spcPct val="65000"/>
              </a:lnSpc>
            </a:pPr>
            <a:r>
              <a:rPr lang="en-US" sz="2400" baseline="30000" dirty="0">
                <a:solidFill>
                  <a:schemeClr val="accent1">
                    <a:lumMod val="50000"/>
                  </a:schemeClr>
                </a:solidFill>
                <a:latin typeface="Oswald" pitchFamily="50"/>
              </a:rPr>
              <a:t>SEP  HAP</a:t>
            </a:r>
          </a:p>
          <a:p>
            <a:pPr>
              <a:lnSpc>
                <a:spcPct val="65000"/>
              </a:lnSpc>
            </a:pPr>
            <a:r>
              <a:rPr lang="en-US" sz="1600" baseline="30000" dirty="0">
                <a:solidFill>
                  <a:schemeClr val="accent1">
                    <a:lumMod val="75000"/>
                  </a:schemeClr>
                </a:solidFill>
                <a:latin typeface="Sansation" pitchFamily="2" charset="0"/>
              </a:rPr>
              <a:t>Website Optimizer</a:t>
            </a:r>
          </a:p>
        </p:txBody>
      </p:sp>
      <p:grpSp>
        <p:nvGrpSpPr>
          <p:cNvPr id="17" name="Group 16"/>
          <p:cNvGrpSpPr/>
          <p:nvPr/>
        </p:nvGrpSpPr>
        <p:grpSpPr>
          <a:xfrm>
            <a:off x="3024763" y="3235815"/>
            <a:ext cx="1242437" cy="1104375"/>
            <a:chOff x="3024763" y="3235815"/>
            <a:chExt cx="1242437" cy="1104375"/>
          </a:xfrm>
        </p:grpSpPr>
        <p:pic>
          <p:nvPicPr>
            <p:cNvPr id="103" name="Picture 1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4763" y="4170625"/>
              <a:ext cx="1242437" cy="169565"/>
            </a:xfrm>
            <a:prstGeom prst="rect">
              <a:avLst/>
            </a:prstGeom>
          </p:spPr>
        </p:pic>
        <p:sp>
          <p:nvSpPr>
            <p:cNvPr id="104" name="Oval 103"/>
            <p:cNvSpPr/>
            <p:nvPr/>
          </p:nvSpPr>
          <p:spPr>
            <a:xfrm>
              <a:off x="3198370" y="3235815"/>
              <a:ext cx="1011842" cy="1011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3242227" y="3279672"/>
              <a:ext cx="924129" cy="924128"/>
            </a:xfrm>
            <a:prstGeom prst="ellipse">
              <a:avLst/>
            </a:prstGeom>
            <a:noFill/>
            <a:ln w="28575" cap="rnd">
              <a:solidFill>
                <a:schemeClr val="accent1">
                  <a:lumMod val="50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3290405" y="3327850"/>
              <a:ext cx="827773" cy="827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TextBox 110"/>
          <p:cNvSpPr txBox="1"/>
          <p:nvPr/>
        </p:nvSpPr>
        <p:spPr>
          <a:xfrm>
            <a:off x="6991504" y="1377353"/>
            <a:ext cx="1542896" cy="666849"/>
          </a:xfrm>
          <a:prstGeom prst="rect">
            <a:avLst/>
          </a:prstGeom>
          <a:noFill/>
        </p:spPr>
        <p:txBody>
          <a:bodyPr wrap="square" rtlCol="0">
            <a:spAutoFit/>
          </a:bodyPr>
          <a:lstStyle/>
          <a:p>
            <a:r>
              <a:rPr lang="en-US" sz="2400" baseline="30000" dirty="0">
                <a:solidFill>
                  <a:schemeClr val="accent1">
                    <a:lumMod val="75000"/>
                  </a:schemeClr>
                </a:solidFill>
                <a:latin typeface="Oswald" pitchFamily="50"/>
              </a:rPr>
              <a:t>HEN  JONS</a:t>
            </a:r>
          </a:p>
          <a:p>
            <a:r>
              <a:rPr lang="en-US" sz="1600" baseline="30000" dirty="0">
                <a:solidFill>
                  <a:schemeClr val="accent1">
                    <a:lumMod val="75000"/>
                  </a:schemeClr>
                </a:solidFill>
                <a:latin typeface="Sansation" pitchFamily="2" charset="0"/>
              </a:rPr>
              <a:t>Social Engagement Manager</a:t>
            </a:r>
          </a:p>
        </p:txBody>
      </p:sp>
      <p:grpSp>
        <p:nvGrpSpPr>
          <p:cNvPr id="20" name="Group 19"/>
          <p:cNvGrpSpPr/>
          <p:nvPr/>
        </p:nvGrpSpPr>
        <p:grpSpPr>
          <a:xfrm>
            <a:off x="5904260" y="1108253"/>
            <a:ext cx="1242437" cy="1104375"/>
            <a:chOff x="5904260" y="1108253"/>
            <a:chExt cx="1242437" cy="1104375"/>
          </a:xfrm>
        </p:grpSpPr>
        <p:pic>
          <p:nvPicPr>
            <p:cNvPr id="108" name="Picture 1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4260" y="2043063"/>
              <a:ext cx="1242437" cy="169565"/>
            </a:xfrm>
            <a:prstGeom prst="rect">
              <a:avLst/>
            </a:prstGeom>
          </p:spPr>
        </p:pic>
        <p:sp>
          <p:nvSpPr>
            <p:cNvPr id="109" name="Oval 108"/>
            <p:cNvSpPr/>
            <p:nvPr/>
          </p:nvSpPr>
          <p:spPr>
            <a:xfrm>
              <a:off x="5981622" y="1108253"/>
              <a:ext cx="1011842" cy="1011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025479" y="1152110"/>
              <a:ext cx="924129" cy="924128"/>
            </a:xfrm>
            <a:prstGeom prst="ellipse">
              <a:avLst/>
            </a:prstGeom>
            <a:noFill/>
            <a:ln w="28575" cap="rnd">
              <a:solidFill>
                <a:schemeClr val="accent1">
                  <a:lumMod val="50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6073657" y="1200288"/>
              <a:ext cx="827773" cy="827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 name="TextBox 115"/>
          <p:cNvSpPr txBox="1"/>
          <p:nvPr/>
        </p:nvSpPr>
        <p:spPr>
          <a:xfrm>
            <a:off x="6991504" y="2527060"/>
            <a:ext cx="1542896" cy="666849"/>
          </a:xfrm>
          <a:prstGeom prst="rect">
            <a:avLst/>
          </a:prstGeom>
          <a:noFill/>
        </p:spPr>
        <p:txBody>
          <a:bodyPr wrap="square" rtlCol="0">
            <a:spAutoFit/>
          </a:bodyPr>
          <a:lstStyle/>
          <a:p>
            <a:r>
              <a:rPr lang="en-US" sz="2400" baseline="30000" dirty="0">
                <a:solidFill>
                  <a:schemeClr val="accent1">
                    <a:lumMod val="50000"/>
                  </a:schemeClr>
                </a:solidFill>
                <a:latin typeface="Oswald" pitchFamily="50"/>
              </a:rPr>
              <a:t>JERRY  BART</a:t>
            </a:r>
          </a:p>
          <a:p>
            <a:r>
              <a:rPr lang="en-US" sz="1600" baseline="30000" dirty="0">
                <a:solidFill>
                  <a:schemeClr val="accent1">
                    <a:lumMod val="75000"/>
                  </a:schemeClr>
                </a:solidFill>
                <a:latin typeface="Sansation" pitchFamily="2" charset="0"/>
              </a:rPr>
              <a:t>Creative </a:t>
            </a:r>
            <a:r>
              <a:rPr lang="en-US" sz="1600" baseline="30000" dirty="0" err="1">
                <a:solidFill>
                  <a:schemeClr val="accent1">
                    <a:lumMod val="75000"/>
                  </a:schemeClr>
                </a:solidFill>
                <a:latin typeface="Sansation" pitchFamily="2" charset="0"/>
              </a:rPr>
              <a:t>Campaing</a:t>
            </a:r>
            <a:r>
              <a:rPr lang="en-US" sz="1600" baseline="30000" dirty="0">
                <a:solidFill>
                  <a:schemeClr val="accent1">
                    <a:lumMod val="75000"/>
                  </a:schemeClr>
                </a:solidFill>
                <a:latin typeface="Sansation" pitchFamily="2" charset="0"/>
              </a:rPr>
              <a:t> Specialist</a:t>
            </a:r>
          </a:p>
        </p:txBody>
      </p:sp>
      <p:grpSp>
        <p:nvGrpSpPr>
          <p:cNvPr id="21" name="Group 20"/>
          <p:cNvGrpSpPr/>
          <p:nvPr/>
        </p:nvGrpSpPr>
        <p:grpSpPr>
          <a:xfrm>
            <a:off x="5904260" y="2164867"/>
            <a:ext cx="1242437" cy="1104375"/>
            <a:chOff x="5904260" y="2164867"/>
            <a:chExt cx="1242437" cy="1104375"/>
          </a:xfrm>
        </p:grpSpPr>
        <p:pic>
          <p:nvPicPr>
            <p:cNvPr id="113" name="Picture 1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4260" y="3099677"/>
              <a:ext cx="1242437" cy="169565"/>
            </a:xfrm>
            <a:prstGeom prst="rect">
              <a:avLst/>
            </a:prstGeom>
          </p:spPr>
        </p:pic>
        <p:sp>
          <p:nvSpPr>
            <p:cNvPr id="114" name="Oval 113"/>
            <p:cNvSpPr/>
            <p:nvPr/>
          </p:nvSpPr>
          <p:spPr>
            <a:xfrm>
              <a:off x="5981622" y="2164867"/>
              <a:ext cx="1011842" cy="1011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6025479" y="2208724"/>
              <a:ext cx="924129" cy="924128"/>
            </a:xfrm>
            <a:prstGeom prst="ellipse">
              <a:avLst/>
            </a:prstGeom>
            <a:noFill/>
            <a:ln w="28575" cap="rnd">
              <a:solidFill>
                <a:schemeClr val="accent1">
                  <a:lumMod val="50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6073657" y="2256902"/>
              <a:ext cx="827773" cy="827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TextBox 120"/>
          <p:cNvSpPr txBox="1"/>
          <p:nvPr/>
        </p:nvSpPr>
        <p:spPr>
          <a:xfrm>
            <a:off x="6991504" y="3598008"/>
            <a:ext cx="1542896" cy="666849"/>
          </a:xfrm>
          <a:prstGeom prst="rect">
            <a:avLst/>
          </a:prstGeom>
          <a:noFill/>
        </p:spPr>
        <p:txBody>
          <a:bodyPr wrap="square" rtlCol="0">
            <a:spAutoFit/>
          </a:bodyPr>
          <a:lstStyle/>
          <a:p>
            <a:r>
              <a:rPr lang="en-US" sz="2400" baseline="30000" dirty="0">
                <a:solidFill>
                  <a:schemeClr val="accent1">
                    <a:lumMod val="50000"/>
                  </a:schemeClr>
                </a:solidFill>
                <a:latin typeface="Oswald" pitchFamily="50"/>
              </a:rPr>
              <a:t>PART  JERK</a:t>
            </a:r>
          </a:p>
          <a:p>
            <a:r>
              <a:rPr lang="en-US" sz="1600" baseline="30000" dirty="0">
                <a:solidFill>
                  <a:schemeClr val="accent1">
                    <a:lumMod val="75000"/>
                  </a:schemeClr>
                </a:solidFill>
                <a:latin typeface="Sansation" pitchFamily="2" charset="0"/>
              </a:rPr>
              <a:t>Customer Support &amp; Management</a:t>
            </a:r>
          </a:p>
        </p:txBody>
      </p:sp>
      <p:grpSp>
        <p:nvGrpSpPr>
          <p:cNvPr id="22" name="Group 21"/>
          <p:cNvGrpSpPr/>
          <p:nvPr/>
        </p:nvGrpSpPr>
        <p:grpSpPr>
          <a:xfrm>
            <a:off x="5767963" y="3235815"/>
            <a:ext cx="1242437" cy="1104375"/>
            <a:chOff x="5767963" y="3235815"/>
            <a:chExt cx="1242437" cy="1104375"/>
          </a:xfrm>
        </p:grpSpPr>
        <p:pic>
          <p:nvPicPr>
            <p:cNvPr id="118" name="Picture 1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7963" y="4170625"/>
              <a:ext cx="1242437" cy="169565"/>
            </a:xfrm>
            <a:prstGeom prst="rect">
              <a:avLst/>
            </a:prstGeom>
          </p:spPr>
        </p:pic>
        <p:sp>
          <p:nvSpPr>
            <p:cNvPr id="119" name="Oval 118"/>
            <p:cNvSpPr/>
            <p:nvPr/>
          </p:nvSpPr>
          <p:spPr>
            <a:xfrm>
              <a:off x="5981622" y="3235815"/>
              <a:ext cx="1011842" cy="1011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6025479" y="3279672"/>
              <a:ext cx="924129" cy="924128"/>
            </a:xfrm>
            <a:prstGeom prst="ellipse">
              <a:avLst/>
            </a:prstGeom>
            <a:noFill/>
            <a:ln w="28575" cap="rnd">
              <a:solidFill>
                <a:schemeClr val="accent1">
                  <a:lumMod val="50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6073657" y="3327850"/>
              <a:ext cx="827773" cy="827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192" y="4237715"/>
            <a:ext cx="8934264" cy="1229635"/>
            <a:chOff x="192" y="4237715"/>
            <a:chExt cx="8934264" cy="1229635"/>
          </a:xfrm>
        </p:grpSpPr>
        <p:sp>
          <p:nvSpPr>
            <p:cNvPr id="76" name="Oval 75"/>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80" name="TextBox 79"/>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81" name="TextBox 80"/>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82" name="TextBox 81"/>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123" name="Picture 1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grpSp>
    </p:spTree>
    <p:extLst>
      <p:ext uri="{BB962C8B-B14F-4D97-AF65-F5344CB8AC3E}">
        <p14:creationId xmlns:p14="http://schemas.microsoft.com/office/powerpoint/2010/main" val="1433437075"/>
      </p:ext>
    </p:extLst>
  </p:cSld>
  <p:clrMapOvr>
    <a:masterClrMapping/>
  </p:clrMapOvr>
  <mc:AlternateContent xmlns:mc="http://schemas.openxmlformats.org/markup-compatibility/2006" xmlns:p14="http://schemas.microsoft.com/office/powerpoint/2010/main">
    <mc:Choice Requires="p14">
      <p:transition spd="slow" p14:dur="1300" advTm="1771">
        <p14:pan dir="d"/>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500"/>
                                        <p:tgtEl>
                                          <p:spTgt spid="187"/>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wipe(left)">
                                      <p:cBhvr>
                                        <p:cTn id="22" dur="500"/>
                                        <p:tgtEl>
                                          <p:spTgt spid="125"/>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wipe(left)">
                                      <p:cBhvr>
                                        <p:cTn id="33" dur="500"/>
                                        <p:tgtEl>
                                          <p:spTgt spid="86"/>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animEffect transition="in" filter="fade">
                                      <p:cBhvr>
                                        <p:cTn id="40" dur="500"/>
                                        <p:tgtEl>
                                          <p:spTgt spid="9"/>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91"/>
                                        </p:tgtEl>
                                        <p:attrNameLst>
                                          <p:attrName>style.visibility</p:attrName>
                                        </p:attrNameLst>
                                      </p:cBhvr>
                                      <p:to>
                                        <p:strVal val="visible"/>
                                      </p:to>
                                    </p:set>
                                    <p:animEffect transition="in" filter="wipe(left)">
                                      <p:cBhvr>
                                        <p:cTn id="44" dur="500"/>
                                        <p:tgtEl>
                                          <p:spTgt spid="91"/>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ppt_w</p:attrName>
                                        </p:attrNameLst>
                                      </p:cBhvr>
                                      <p:tavLst>
                                        <p:tav tm="0">
                                          <p:val>
                                            <p:fltVal val="0"/>
                                          </p:val>
                                        </p:tav>
                                        <p:tav tm="100000">
                                          <p:val>
                                            <p:strVal val="#ppt_w"/>
                                          </p:val>
                                        </p:tav>
                                      </p:tavLst>
                                    </p:anim>
                                    <p:anim calcmode="lin" valueType="num">
                                      <p:cBhvr>
                                        <p:cTn id="50" dur="500" fill="hold"/>
                                        <p:tgtEl>
                                          <p:spTgt spid="24"/>
                                        </p:tgtEl>
                                        <p:attrNameLst>
                                          <p:attrName>ppt_h</p:attrName>
                                        </p:attrNameLst>
                                      </p:cBhvr>
                                      <p:tavLst>
                                        <p:tav tm="0">
                                          <p:val>
                                            <p:fltVal val="0"/>
                                          </p:val>
                                        </p:tav>
                                        <p:tav tm="100000">
                                          <p:val>
                                            <p:strVal val="#ppt_h"/>
                                          </p:val>
                                        </p:tav>
                                      </p:tavLst>
                                    </p:anim>
                                    <p:animEffect transition="in" filter="fade">
                                      <p:cBhvr>
                                        <p:cTn id="51" dur="500"/>
                                        <p:tgtEl>
                                          <p:spTgt spid="24"/>
                                        </p:tgtEl>
                                      </p:cBhvr>
                                    </p:animEffect>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500"/>
                                        <p:tgtEl>
                                          <p:spTgt spid="96"/>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p:cTn id="60" dur="500" fill="hold"/>
                                        <p:tgtEl>
                                          <p:spTgt spid="23"/>
                                        </p:tgtEl>
                                        <p:attrNameLst>
                                          <p:attrName>ppt_w</p:attrName>
                                        </p:attrNameLst>
                                      </p:cBhvr>
                                      <p:tavLst>
                                        <p:tav tm="0">
                                          <p:val>
                                            <p:fltVal val="0"/>
                                          </p:val>
                                        </p:tav>
                                        <p:tav tm="100000">
                                          <p:val>
                                            <p:strVal val="#ppt_w"/>
                                          </p:val>
                                        </p:tav>
                                      </p:tavLst>
                                    </p:anim>
                                    <p:anim calcmode="lin" valueType="num">
                                      <p:cBhvr>
                                        <p:cTn id="61" dur="500" fill="hold"/>
                                        <p:tgtEl>
                                          <p:spTgt spid="23"/>
                                        </p:tgtEl>
                                        <p:attrNameLst>
                                          <p:attrName>ppt_h</p:attrName>
                                        </p:attrNameLst>
                                      </p:cBhvr>
                                      <p:tavLst>
                                        <p:tav tm="0">
                                          <p:val>
                                            <p:fltVal val="0"/>
                                          </p:val>
                                        </p:tav>
                                        <p:tav tm="100000">
                                          <p:val>
                                            <p:strVal val="#ppt_h"/>
                                          </p:val>
                                        </p:tav>
                                      </p:tavLst>
                                    </p:anim>
                                    <p:animEffect transition="in" filter="fade">
                                      <p:cBhvr>
                                        <p:cTn id="62" dur="500"/>
                                        <p:tgtEl>
                                          <p:spTgt spid="23"/>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101"/>
                                        </p:tgtEl>
                                        <p:attrNameLst>
                                          <p:attrName>style.visibility</p:attrName>
                                        </p:attrNameLst>
                                      </p:cBhvr>
                                      <p:to>
                                        <p:strVal val="visible"/>
                                      </p:to>
                                    </p:set>
                                    <p:animEffect transition="in" filter="wipe(left)">
                                      <p:cBhvr>
                                        <p:cTn id="66" dur="500"/>
                                        <p:tgtEl>
                                          <p:spTgt spid="101"/>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nodeType="click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p:cTn id="71" dur="500" fill="hold"/>
                                        <p:tgtEl>
                                          <p:spTgt spid="17"/>
                                        </p:tgtEl>
                                        <p:attrNameLst>
                                          <p:attrName>ppt_w</p:attrName>
                                        </p:attrNameLst>
                                      </p:cBhvr>
                                      <p:tavLst>
                                        <p:tav tm="0">
                                          <p:val>
                                            <p:fltVal val="0"/>
                                          </p:val>
                                        </p:tav>
                                        <p:tav tm="100000">
                                          <p:val>
                                            <p:strVal val="#ppt_w"/>
                                          </p:val>
                                        </p:tav>
                                      </p:tavLst>
                                    </p:anim>
                                    <p:anim calcmode="lin" valueType="num">
                                      <p:cBhvr>
                                        <p:cTn id="72" dur="500" fill="hold"/>
                                        <p:tgtEl>
                                          <p:spTgt spid="17"/>
                                        </p:tgtEl>
                                        <p:attrNameLst>
                                          <p:attrName>ppt_h</p:attrName>
                                        </p:attrNameLst>
                                      </p:cBhvr>
                                      <p:tavLst>
                                        <p:tav tm="0">
                                          <p:val>
                                            <p:fltVal val="0"/>
                                          </p:val>
                                        </p:tav>
                                        <p:tav tm="100000">
                                          <p:val>
                                            <p:strVal val="#ppt_h"/>
                                          </p:val>
                                        </p:tav>
                                      </p:tavLst>
                                    </p:anim>
                                    <p:animEffect transition="in" filter="fade">
                                      <p:cBhvr>
                                        <p:cTn id="73" dur="500"/>
                                        <p:tgtEl>
                                          <p:spTgt spid="17"/>
                                        </p:tgtEl>
                                      </p:cBhvr>
                                    </p:animEffect>
                                  </p:childTnLst>
                                </p:cTn>
                              </p:par>
                            </p:childTnLst>
                          </p:cTn>
                        </p:par>
                        <p:par>
                          <p:cTn id="74" fill="hold">
                            <p:stCondLst>
                              <p:cond delay="500"/>
                            </p:stCondLst>
                            <p:childTnLst>
                              <p:par>
                                <p:cTn id="75" presetID="22" presetClass="entr" presetSubtype="8" fill="hold" grpId="0" nodeType="afterEffect">
                                  <p:stCondLst>
                                    <p:cond delay="0"/>
                                  </p:stCondLst>
                                  <p:childTnLst>
                                    <p:set>
                                      <p:cBhvr>
                                        <p:cTn id="76" dur="1" fill="hold">
                                          <p:stCondLst>
                                            <p:cond delay="0"/>
                                          </p:stCondLst>
                                        </p:cTn>
                                        <p:tgtEl>
                                          <p:spTgt spid="106"/>
                                        </p:tgtEl>
                                        <p:attrNameLst>
                                          <p:attrName>style.visibility</p:attrName>
                                        </p:attrNameLst>
                                      </p:cBhvr>
                                      <p:to>
                                        <p:strVal val="visible"/>
                                      </p:to>
                                    </p:set>
                                    <p:animEffect transition="in" filter="wipe(left)">
                                      <p:cBhvr>
                                        <p:cTn id="77" dur="500"/>
                                        <p:tgtEl>
                                          <p:spTgt spid="106"/>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nodeType="click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p:cTn id="82" dur="500" fill="hold"/>
                                        <p:tgtEl>
                                          <p:spTgt spid="20"/>
                                        </p:tgtEl>
                                        <p:attrNameLst>
                                          <p:attrName>ppt_w</p:attrName>
                                        </p:attrNameLst>
                                      </p:cBhvr>
                                      <p:tavLst>
                                        <p:tav tm="0">
                                          <p:val>
                                            <p:fltVal val="0"/>
                                          </p:val>
                                        </p:tav>
                                        <p:tav tm="100000">
                                          <p:val>
                                            <p:strVal val="#ppt_w"/>
                                          </p:val>
                                        </p:tav>
                                      </p:tavLst>
                                    </p:anim>
                                    <p:anim calcmode="lin" valueType="num">
                                      <p:cBhvr>
                                        <p:cTn id="83" dur="500" fill="hold"/>
                                        <p:tgtEl>
                                          <p:spTgt spid="20"/>
                                        </p:tgtEl>
                                        <p:attrNameLst>
                                          <p:attrName>ppt_h</p:attrName>
                                        </p:attrNameLst>
                                      </p:cBhvr>
                                      <p:tavLst>
                                        <p:tav tm="0">
                                          <p:val>
                                            <p:fltVal val="0"/>
                                          </p:val>
                                        </p:tav>
                                        <p:tav tm="100000">
                                          <p:val>
                                            <p:strVal val="#ppt_h"/>
                                          </p:val>
                                        </p:tav>
                                      </p:tavLst>
                                    </p:anim>
                                    <p:animEffect transition="in" filter="fade">
                                      <p:cBhvr>
                                        <p:cTn id="84" dur="500"/>
                                        <p:tgtEl>
                                          <p:spTgt spid="20"/>
                                        </p:tgtEl>
                                      </p:cBhvr>
                                    </p:animEffect>
                                  </p:childTnLst>
                                </p:cTn>
                              </p:par>
                            </p:childTnLst>
                          </p:cTn>
                        </p:par>
                        <p:par>
                          <p:cTn id="85" fill="hold">
                            <p:stCondLst>
                              <p:cond delay="500"/>
                            </p:stCondLst>
                            <p:childTnLst>
                              <p:par>
                                <p:cTn id="86" presetID="22" presetClass="entr" presetSubtype="8" fill="hold" grpId="0" nodeType="afterEffect">
                                  <p:stCondLst>
                                    <p:cond delay="0"/>
                                  </p:stCondLst>
                                  <p:childTnLst>
                                    <p:set>
                                      <p:cBhvr>
                                        <p:cTn id="87" dur="1" fill="hold">
                                          <p:stCondLst>
                                            <p:cond delay="0"/>
                                          </p:stCondLst>
                                        </p:cTn>
                                        <p:tgtEl>
                                          <p:spTgt spid="111"/>
                                        </p:tgtEl>
                                        <p:attrNameLst>
                                          <p:attrName>style.visibility</p:attrName>
                                        </p:attrNameLst>
                                      </p:cBhvr>
                                      <p:to>
                                        <p:strVal val="visible"/>
                                      </p:to>
                                    </p:set>
                                    <p:animEffect transition="in" filter="wipe(left)">
                                      <p:cBhvr>
                                        <p:cTn id="88" dur="500"/>
                                        <p:tgtEl>
                                          <p:spTgt spid="111"/>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nodeType="clickEffect">
                                  <p:stCondLst>
                                    <p:cond delay="0"/>
                                  </p:stCondLst>
                                  <p:childTnLst>
                                    <p:set>
                                      <p:cBhvr>
                                        <p:cTn id="92" dur="1" fill="hold">
                                          <p:stCondLst>
                                            <p:cond delay="0"/>
                                          </p:stCondLst>
                                        </p:cTn>
                                        <p:tgtEl>
                                          <p:spTgt spid="21"/>
                                        </p:tgtEl>
                                        <p:attrNameLst>
                                          <p:attrName>style.visibility</p:attrName>
                                        </p:attrNameLst>
                                      </p:cBhvr>
                                      <p:to>
                                        <p:strVal val="visible"/>
                                      </p:to>
                                    </p:set>
                                    <p:anim calcmode="lin" valueType="num">
                                      <p:cBhvr>
                                        <p:cTn id="93" dur="500" fill="hold"/>
                                        <p:tgtEl>
                                          <p:spTgt spid="21"/>
                                        </p:tgtEl>
                                        <p:attrNameLst>
                                          <p:attrName>ppt_w</p:attrName>
                                        </p:attrNameLst>
                                      </p:cBhvr>
                                      <p:tavLst>
                                        <p:tav tm="0">
                                          <p:val>
                                            <p:fltVal val="0"/>
                                          </p:val>
                                        </p:tav>
                                        <p:tav tm="100000">
                                          <p:val>
                                            <p:strVal val="#ppt_w"/>
                                          </p:val>
                                        </p:tav>
                                      </p:tavLst>
                                    </p:anim>
                                    <p:anim calcmode="lin" valueType="num">
                                      <p:cBhvr>
                                        <p:cTn id="94" dur="500" fill="hold"/>
                                        <p:tgtEl>
                                          <p:spTgt spid="21"/>
                                        </p:tgtEl>
                                        <p:attrNameLst>
                                          <p:attrName>ppt_h</p:attrName>
                                        </p:attrNameLst>
                                      </p:cBhvr>
                                      <p:tavLst>
                                        <p:tav tm="0">
                                          <p:val>
                                            <p:fltVal val="0"/>
                                          </p:val>
                                        </p:tav>
                                        <p:tav tm="100000">
                                          <p:val>
                                            <p:strVal val="#ppt_h"/>
                                          </p:val>
                                        </p:tav>
                                      </p:tavLst>
                                    </p:anim>
                                    <p:animEffect transition="in" filter="fade">
                                      <p:cBhvr>
                                        <p:cTn id="95" dur="500"/>
                                        <p:tgtEl>
                                          <p:spTgt spid="21"/>
                                        </p:tgtEl>
                                      </p:cBhvr>
                                    </p:animEffect>
                                  </p:childTnLst>
                                </p:cTn>
                              </p:par>
                            </p:childTnLst>
                          </p:cTn>
                        </p:par>
                        <p:par>
                          <p:cTn id="96" fill="hold">
                            <p:stCondLst>
                              <p:cond delay="500"/>
                            </p:stCondLst>
                            <p:childTnLst>
                              <p:par>
                                <p:cTn id="97" presetID="22" presetClass="entr" presetSubtype="8" fill="hold" grpId="0" nodeType="afterEffect">
                                  <p:stCondLst>
                                    <p:cond delay="0"/>
                                  </p:stCondLst>
                                  <p:childTnLst>
                                    <p:set>
                                      <p:cBhvr>
                                        <p:cTn id="98" dur="1" fill="hold">
                                          <p:stCondLst>
                                            <p:cond delay="0"/>
                                          </p:stCondLst>
                                        </p:cTn>
                                        <p:tgtEl>
                                          <p:spTgt spid="116"/>
                                        </p:tgtEl>
                                        <p:attrNameLst>
                                          <p:attrName>style.visibility</p:attrName>
                                        </p:attrNameLst>
                                      </p:cBhvr>
                                      <p:to>
                                        <p:strVal val="visible"/>
                                      </p:to>
                                    </p:set>
                                    <p:animEffect transition="in" filter="wipe(left)">
                                      <p:cBhvr>
                                        <p:cTn id="99" dur="500"/>
                                        <p:tgtEl>
                                          <p:spTgt spid="116"/>
                                        </p:tgtEl>
                                      </p:cBhvr>
                                    </p:animEffect>
                                  </p:childTnLst>
                                </p:cTn>
                              </p:par>
                            </p:childTnLst>
                          </p:cTn>
                        </p:par>
                      </p:childTnLst>
                    </p:cTn>
                  </p:par>
                  <p:par>
                    <p:cTn id="100" fill="hold">
                      <p:stCondLst>
                        <p:cond delay="indefinite"/>
                      </p:stCondLst>
                      <p:childTnLst>
                        <p:par>
                          <p:cTn id="101" fill="hold">
                            <p:stCondLst>
                              <p:cond delay="0"/>
                            </p:stCondLst>
                            <p:childTnLst>
                              <p:par>
                                <p:cTn id="102" presetID="53" presetClass="entr" presetSubtype="16" fill="hold" nodeType="clickEffect">
                                  <p:stCondLst>
                                    <p:cond delay="0"/>
                                  </p:stCondLst>
                                  <p:childTnLst>
                                    <p:set>
                                      <p:cBhvr>
                                        <p:cTn id="103" dur="1" fill="hold">
                                          <p:stCondLst>
                                            <p:cond delay="0"/>
                                          </p:stCondLst>
                                        </p:cTn>
                                        <p:tgtEl>
                                          <p:spTgt spid="22"/>
                                        </p:tgtEl>
                                        <p:attrNameLst>
                                          <p:attrName>style.visibility</p:attrName>
                                        </p:attrNameLst>
                                      </p:cBhvr>
                                      <p:to>
                                        <p:strVal val="visible"/>
                                      </p:to>
                                    </p:set>
                                    <p:anim calcmode="lin" valueType="num">
                                      <p:cBhvr>
                                        <p:cTn id="104" dur="500" fill="hold"/>
                                        <p:tgtEl>
                                          <p:spTgt spid="22"/>
                                        </p:tgtEl>
                                        <p:attrNameLst>
                                          <p:attrName>ppt_w</p:attrName>
                                        </p:attrNameLst>
                                      </p:cBhvr>
                                      <p:tavLst>
                                        <p:tav tm="0">
                                          <p:val>
                                            <p:fltVal val="0"/>
                                          </p:val>
                                        </p:tav>
                                        <p:tav tm="100000">
                                          <p:val>
                                            <p:strVal val="#ppt_w"/>
                                          </p:val>
                                        </p:tav>
                                      </p:tavLst>
                                    </p:anim>
                                    <p:anim calcmode="lin" valueType="num">
                                      <p:cBhvr>
                                        <p:cTn id="105" dur="500" fill="hold"/>
                                        <p:tgtEl>
                                          <p:spTgt spid="22"/>
                                        </p:tgtEl>
                                        <p:attrNameLst>
                                          <p:attrName>ppt_h</p:attrName>
                                        </p:attrNameLst>
                                      </p:cBhvr>
                                      <p:tavLst>
                                        <p:tav tm="0">
                                          <p:val>
                                            <p:fltVal val="0"/>
                                          </p:val>
                                        </p:tav>
                                        <p:tav tm="100000">
                                          <p:val>
                                            <p:strVal val="#ppt_h"/>
                                          </p:val>
                                        </p:tav>
                                      </p:tavLst>
                                    </p:anim>
                                    <p:animEffect transition="in" filter="fade">
                                      <p:cBhvr>
                                        <p:cTn id="106" dur="500"/>
                                        <p:tgtEl>
                                          <p:spTgt spid="22"/>
                                        </p:tgtEl>
                                      </p:cBhvr>
                                    </p:animEffect>
                                  </p:childTnLst>
                                </p:cTn>
                              </p:par>
                            </p:childTnLst>
                          </p:cTn>
                        </p:par>
                        <p:par>
                          <p:cTn id="107" fill="hold">
                            <p:stCondLst>
                              <p:cond delay="500"/>
                            </p:stCondLst>
                            <p:childTnLst>
                              <p:par>
                                <p:cTn id="108" presetID="22" presetClass="entr" presetSubtype="8" fill="hold" grpId="0" nodeType="afterEffect">
                                  <p:stCondLst>
                                    <p:cond delay="0"/>
                                  </p:stCondLst>
                                  <p:childTnLst>
                                    <p:set>
                                      <p:cBhvr>
                                        <p:cTn id="109" dur="1" fill="hold">
                                          <p:stCondLst>
                                            <p:cond delay="0"/>
                                          </p:stCondLst>
                                        </p:cTn>
                                        <p:tgtEl>
                                          <p:spTgt spid="121"/>
                                        </p:tgtEl>
                                        <p:attrNameLst>
                                          <p:attrName>style.visibility</p:attrName>
                                        </p:attrNameLst>
                                      </p:cBhvr>
                                      <p:to>
                                        <p:strVal val="visible"/>
                                      </p:to>
                                    </p:set>
                                    <p:animEffect transition="in" filter="wipe(left)">
                                      <p:cBhvr>
                                        <p:cTn id="110"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86" grpId="0"/>
      <p:bldP spid="91" grpId="0"/>
      <p:bldP spid="96" grpId="0"/>
      <p:bldP spid="101" grpId="0"/>
      <p:bldP spid="106" grpId="0"/>
      <p:bldP spid="111" grpId="0"/>
      <p:bldP spid="116" grpId="0"/>
      <p:bldP spid="1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86200" y="241393"/>
            <a:ext cx="3077304" cy="805680"/>
            <a:chOff x="386200" y="241393"/>
            <a:chExt cx="3077304" cy="805680"/>
          </a:xfrm>
        </p:grpSpPr>
        <p:sp>
          <p:nvSpPr>
            <p:cNvPr id="3" name="TextBox 2"/>
            <p:cNvSpPr txBox="1"/>
            <p:nvPr/>
          </p:nvSpPr>
          <p:spPr>
            <a:xfrm>
              <a:off x="386200" y="241393"/>
              <a:ext cx="2524559" cy="646331"/>
            </a:xfrm>
            <a:prstGeom prst="rect">
              <a:avLst/>
            </a:prstGeom>
            <a:noFill/>
          </p:spPr>
          <p:txBody>
            <a:bodyPr wrap="square" rtlCol="0">
              <a:spAutoFit/>
            </a:bodyPr>
            <a:lstStyle/>
            <a:p>
              <a:r>
                <a:rPr lang="en-US" sz="3600" dirty="0">
                  <a:solidFill>
                    <a:schemeClr val="accent1">
                      <a:lumMod val="75000"/>
                    </a:schemeClr>
                  </a:solidFill>
                  <a:latin typeface="Oswald" pitchFamily="50"/>
                </a:rPr>
                <a:t>Our Team</a:t>
              </a:r>
            </a:p>
          </p:txBody>
        </p:sp>
        <p:sp>
          <p:nvSpPr>
            <p:cNvPr id="51" name="TextBox 50"/>
            <p:cNvSpPr txBox="1"/>
            <p:nvPr/>
          </p:nvSpPr>
          <p:spPr>
            <a:xfrm>
              <a:off x="413359" y="811111"/>
              <a:ext cx="30501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Meet The All Team Members</a:t>
              </a:r>
            </a:p>
          </p:txBody>
        </p:sp>
      </p:grpSp>
      <p:sp>
        <p:nvSpPr>
          <p:cNvPr id="125" name="TextBox 124"/>
          <p:cNvSpPr txBox="1"/>
          <p:nvPr/>
        </p:nvSpPr>
        <p:spPr>
          <a:xfrm>
            <a:off x="1518909" y="1581150"/>
            <a:ext cx="1542896" cy="359073"/>
          </a:xfrm>
          <a:prstGeom prst="rect">
            <a:avLst/>
          </a:prstGeom>
          <a:noFill/>
        </p:spPr>
        <p:txBody>
          <a:bodyPr wrap="square" rtlCol="0">
            <a:spAutoFit/>
          </a:bodyPr>
          <a:lstStyle/>
          <a:p>
            <a:pPr>
              <a:lnSpc>
                <a:spcPct val="65000"/>
              </a:lnSpc>
            </a:pPr>
            <a:r>
              <a:rPr lang="en-US" sz="2400" baseline="30000" dirty="0">
                <a:solidFill>
                  <a:schemeClr val="accent1">
                    <a:lumMod val="50000"/>
                  </a:schemeClr>
                </a:solidFill>
                <a:latin typeface="Oswald" pitchFamily="50"/>
              </a:rPr>
              <a:t>JOHN DOE</a:t>
            </a:r>
          </a:p>
          <a:p>
            <a:pPr>
              <a:lnSpc>
                <a:spcPct val="65000"/>
              </a:lnSpc>
            </a:pPr>
            <a:r>
              <a:rPr lang="en-US" sz="1600" baseline="30000" dirty="0">
                <a:solidFill>
                  <a:schemeClr val="accent1">
                    <a:lumMod val="75000"/>
                  </a:schemeClr>
                </a:solidFill>
                <a:latin typeface="Sansation" pitchFamily="2" charset="0"/>
              </a:rPr>
              <a:t>SEO Specialist</a:t>
            </a:r>
          </a:p>
        </p:txBody>
      </p:sp>
      <p:cxnSp>
        <p:nvCxnSpPr>
          <p:cNvPr id="187" name="Straight Connector 186"/>
          <p:cNvCxnSpPr/>
          <p:nvPr/>
        </p:nvCxnSpPr>
        <p:spPr>
          <a:xfrm>
            <a:off x="477052" y="1021195"/>
            <a:ext cx="8666948" cy="0"/>
          </a:xfrm>
          <a:prstGeom prst="line">
            <a:avLst/>
          </a:prstGeom>
          <a:ln w="19050" cap="sq">
            <a:solidFill>
              <a:schemeClr val="accent1">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431665" y="1108253"/>
            <a:ext cx="1242437" cy="1104375"/>
            <a:chOff x="431665" y="1108253"/>
            <a:chExt cx="1242437" cy="1104375"/>
          </a:xfrm>
        </p:grpSpPr>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665" y="2043063"/>
              <a:ext cx="1242437" cy="169565"/>
            </a:xfrm>
            <a:prstGeom prst="rect">
              <a:avLst/>
            </a:prstGeom>
          </p:spPr>
        </p:pic>
        <p:sp>
          <p:nvSpPr>
            <p:cNvPr id="7" name="Oval 6"/>
            <p:cNvSpPr/>
            <p:nvPr/>
          </p:nvSpPr>
          <p:spPr>
            <a:xfrm>
              <a:off x="509027" y="1108253"/>
              <a:ext cx="1011842" cy="1011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52884" y="1152110"/>
              <a:ext cx="924129" cy="924128"/>
            </a:xfrm>
            <a:prstGeom prst="ellipse">
              <a:avLst/>
            </a:prstGeom>
            <a:noFill/>
            <a:ln w="28575" cap="rnd">
              <a:solidFill>
                <a:schemeClr val="accent1">
                  <a:lumMod val="50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601062" y="1200288"/>
              <a:ext cx="827773" cy="827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4208252" y="1417989"/>
            <a:ext cx="1542896" cy="580672"/>
          </a:xfrm>
          <a:prstGeom prst="rect">
            <a:avLst/>
          </a:prstGeom>
          <a:noFill/>
        </p:spPr>
        <p:txBody>
          <a:bodyPr wrap="square" rtlCol="0">
            <a:spAutoFit/>
          </a:bodyPr>
          <a:lstStyle/>
          <a:p>
            <a:pPr>
              <a:lnSpc>
                <a:spcPct val="65000"/>
              </a:lnSpc>
            </a:pPr>
            <a:r>
              <a:rPr lang="en-US" sz="2400" baseline="30000" dirty="0">
                <a:solidFill>
                  <a:schemeClr val="accent1">
                    <a:lumMod val="50000"/>
                  </a:schemeClr>
                </a:solidFill>
                <a:latin typeface="Oswald" pitchFamily="50"/>
              </a:rPr>
              <a:t>LEE  CLARK</a:t>
            </a:r>
          </a:p>
          <a:p>
            <a:r>
              <a:rPr lang="en-US" sz="1600" baseline="30000" dirty="0">
                <a:solidFill>
                  <a:schemeClr val="accent1">
                    <a:lumMod val="75000"/>
                  </a:schemeClr>
                </a:solidFill>
                <a:latin typeface="Sansation" pitchFamily="2" charset="0"/>
              </a:rPr>
              <a:t>Target Keyword Specialist</a:t>
            </a:r>
          </a:p>
        </p:txBody>
      </p:sp>
      <p:grpSp>
        <p:nvGrpSpPr>
          <p:cNvPr id="11" name="Group 10"/>
          <p:cNvGrpSpPr/>
          <p:nvPr/>
        </p:nvGrpSpPr>
        <p:grpSpPr>
          <a:xfrm>
            <a:off x="3121008" y="1108253"/>
            <a:ext cx="1242437" cy="1104375"/>
            <a:chOff x="3121008" y="1108253"/>
            <a:chExt cx="1242437" cy="1104375"/>
          </a:xfrm>
        </p:grpSpPr>
        <p:pic>
          <p:nvPicPr>
            <p:cNvPr id="93" name="Picture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1008" y="2043063"/>
              <a:ext cx="1242437" cy="169565"/>
            </a:xfrm>
            <a:prstGeom prst="rect">
              <a:avLst/>
            </a:prstGeom>
          </p:spPr>
        </p:pic>
        <p:sp>
          <p:nvSpPr>
            <p:cNvPr id="94" name="Oval 93"/>
            <p:cNvSpPr/>
            <p:nvPr/>
          </p:nvSpPr>
          <p:spPr>
            <a:xfrm>
              <a:off x="3198370" y="1108253"/>
              <a:ext cx="1011842" cy="1011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3242227" y="1152110"/>
              <a:ext cx="924129" cy="924128"/>
            </a:xfrm>
            <a:prstGeom prst="ellipse">
              <a:avLst/>
            </a:prstGeom>
            <a:noFill/>
            <a:ln w="28575" cap="rnd">
              <a:solidFill>
                <a:schemeClr val="accent1">
                  <a:lumMod val="50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3290405" y="1200288"/>
              <a:ext cx="827773" cy="827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TextBox 110"/>
          <p:cNvSpPr txBox="1"/>
          <p:nvPr/>
        </p:nvSpPr>
        <p:spPr>
          <a:xfrm>
            <a:off x="6991504" y="1379916"/>
            <a:ext cx="1542896" cy="666849"/>
          </a:xfrm>
          <a:prstGeom prst="rect">
            <a:avLst/>
          </a:prstGeom>
          <a:noFill/>
        </p:spPr>
        <p:txBody>
          <a:bodyPr wrap="square" rtlCol="0">
            <a:spAutoFit/>
          </a:bodyPr>
          <a:lstStyle/>
          <a:p>
            <a:r>
              <a:rPr lang="en-US" sz="2400" baseline="30000" dirty="0">
                <a:solidFill>
                  <a:schemeClr val="accent1">
                    <a:lumMod val="50000"/>
                  </a:schemeClr>
                </a:solidFill>
                <a:latin typeface="Oswald" pitchFamily="50"/>
              </a:rPr>
              <a:t>HEN  JONS</a:t>
            </a:r>
          </a:p>
          <a:p>
            <a:r>
              <a:rPr lang="en-US" sz="1600" baseline="30000" dirty="0">
                <a:solidFill>
                  <a:schemeClr val="accent1">
                    <a:lumMod val="75000"/>
                  </a:schemeClr>
                </a:solidFill>
                <a:latin typeface="Sansation" pitchFamily="2" charset="0"/>
              </a:rPr>
              <a:t>Social Engagement Manager</a:t>
            </a:r>
          </a:p>
        </p:txBody>
      </p:sp>
      <p:grpSp>
        <p:nvGrpSpPr>
          <p:cNvPr id="19" name="Group 18"/>
          <p:cNvGrpSpPr/>
          <p:nvPr/>
        </p:nvGrpSpPr>
        <p:grpSpPr>
          <a:xfrm>
            <a:off x="5904260" y="1108253"/>
            <a:ext cx="1242437" cy="1104375"/>
            <a:chOff x="5904260" y="1108253"/>
            <a:chExt cx="1242437" cy="1104375"/>
          </a:xfrm>
        </p:grpSpPr>
        <p:pic>
          <p:nvPicPr>
            <p:cNvPr id="108" name="Picture 1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4260" y="2043063"/>
              <a:ext cx="1242437" cy="169565"/>
            </a:xfrm>
            <a:prstGeom prst="rect">
              <a:avLst/>
            </a:prstGeom>
          </p:spPr>
        </p:pic>
        <p:grpSp>
          <p:nvGrpSpPr>
            <p:cNvPr id="18" name="Group 17"/>
            <p:cNvGrpSpPr/>
            <p:nvPr/>
          </p:nvGrpSpPr>
          <p:grpSpPr>
            <a:xfrm>
              <a:off x="5981622" y="1108253"/>
              <a:ext cx="1011842" cy="1011842"/>
              <a:chOff x="5981622" y="1108253"/>
              <a:chExt cx="1011842" cy="1011842"/>
            </a:xfrm>
          </p:grpSpPr>
          <p:sp>
            <p:nvSpPr>
              <p:cNvPr id="109" name="Oval 108"/>
              <p:cNvSpPr/>
              <p:nvPr/>
            </p:nvSpPr>
            <p:spPr>
              <a:xfrm>
                <a:off x="5981622" y="1108253"/>
                <a:ext cx="1011842" cy="1011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025479" y="1152110"/>
                <a:ext cx="924129" cy="924128"/>
              </a:xfrm>
              <a:prstGeom prst="ellipse">
                <a:avLst/>
              </a:prstGeom>
              <a:noFill/>
              <a:ln w="28575" cap="rnd">
                <a:solidFill>
                  <a:schemeClr val="accent1">
                    <a:lumMod val="50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6073657" y="1200288"/>
                <a:ext cx="827773" cy="827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4" name="TextBox 63"/>
          <p:cNvSpPr txBox="1"/>
          <p:nvPr/>
        </p:nvSpPr>
        <p:spPr>
          <a:xfrm>
            <a:off x="653989" y="2574568"/>
            <a:ext cx="1275121" cy="759182"/>
          </a:xfrm>
          <a:prstGeom prst="rect">
            <a:avLst/>
          </a:prstGeom>
          <a:noFill/>
        </p:spPr>
        <p:txBody>
          <a:bodyPr wrap="square" rtlCol="0">
            <a:spAutoFit/>
          </a:bodyPr>
          <a:lstStyle/>
          <a:p>
            <a:pPr>
              <a:lnSpc>
                <a:spcPct val="125000"/>
              </a:lnSpc>
            </a:pPr>
            <a:r>
              <a:rPr lang="en-US" sz="1300" baseline="30000" dirty="0">
                <a:solidFill>
                  <a:schemeClr val="accent1">
                    <a:lumMod val="75000"/>
                  </a:schemeClr>
                </a:solidFill>
                <a:latin typeface="Sansation" pitchFamily="2" charset="0"/>
              </a:rPr>
              <a:t>Keyword Research</a:t>
            </a:r>
          </a:p>
          <a:p>
            <a:pPr>
              <a:lnSpc>
                <a:spcPct val="125000"/>
              </a:lnSpc>
            </a:pPr>
            <a:r>
              <a:rPr lang="en-US" sz="1300" baseline="30000" dirty="0">
                <a:solidFill>
                  <a:schemeClr val="accent1">
                    <a:lumMod val="75000"/>
                  </a:schemeClr>
                </a:solidFill>
                <a:latin typeface="Sansation" pitchFamily="2" charset="0"/>
              </a:rPr>
              <a:t>Link Building</a:t>
            </a:r>
          </a:p>
          <a:p>
            <a:pPr>
              <a:lnSpc>
                <a:spcPct val="125000"/>
              </a:lnSpc>
            </a:pPr>
            <a:r>
              <a:rPr lang="en-US" sz="1300" baseline="30000" dirty="0">
                <a:solidFill>
                  <a:schemeClr val="accent1">
                    <a:lumMod val="75000"/>
                  </a:schemeClr>
                </a:solidFill>
                <a:latin typeface="Sansation" pitchFamily="2" charset="0"/>
              </a:rPr>
              <a:t>International Search</a:t>
            </a:r>
          </a:p>
          <a:p>
            <a:pPr>
              <a:lnSpc>
                <a:spcPct val="125000"/>
              </a:lnSpc>
            </a:pPr>
            <a:r>
              <a:rPr lang="en-US" sz="1300" baseline="30000" dirty="0">
                <a:solidFill>
                  <a:schemeClr val="accent1">
                    <a:lumMod val="75000"/>
                  </a:schemeClr>
                </a:solidFill>
                <a:latin typeface="Sansation" pitchFamily="2" charset="0"/>
              </a:rPr>
              <a:t>Video SEO</a:t>
            </a:r>
          </a:p>
        </p:txBody>
      </p:sp>
      <p:sp>
        <p:nvSpPr>
          <p:cNvPr id="65" name="TextBox 64"/>
          <p:cNvSpPr txBox="1"/>
          <p:nvPr/>
        </p:nvSpPr>
        <p:spPr>
          <a:xfrm>
            <a:off x="447865" y="3431798"/>
            <a:ext cx="2462894" cy="892552"/>
          </a:xfrm>
          <a:prstGeom prst="rect">
            <a:avLst/>
          </a:prstGeom>
          <a:noFill/>
        </p:spPr>
        <p:txBody>
          <a:bodyPr wrap="square" rtlCol="0">
            <a:spAutoFit/>
          </a:bodyPr>
          <a:lstStyle/>
          <a:p>
            <a:pPr algn="just"/>
            <a:r>
              <a:rPr lang="en-US" sz="1300" i="1" baseline="30000" dirty="0">
                <a:solidFill>
                  <a:schemeClr val="accent1">
                    <a:lumMod val="75000"/>
                  </a:schemeClr>
                </a:solidFill>
                <a:latin typeface="Sansation" pitchFamily="2" charset="0"/>
              </a:rPr>
              <a:t>Started learning search engine optimization because of it. I am a self taught HTML hand coder, near expert level...I say near expert because there are probably one or two things I don’t know! : I almost exclusively do Search Engine Optimization now. </a:t>
            </a:r>
          </a:p>
        </p:txBody>
      </p:sp>
      <p:grpSp>
        <p:nvGrpSpPr>
          <p:cNvPr id="9" name="Group 8"/>
          <p:cNvGrpSpPr/>
          <p:nvPr/>
        </p:nvGrpSpPr>
        <p:grpSpPr>
          <a:xfrm>
            <a:off x="1809749" y="2638479"/>
            <a:ext cx="990600" cy="520722"/>
            <a:chOff x="994337" y="2552698"/>
            <a:chExt cx="1152852" cy="521971"/>
          </a:xfrm>
        </p:grpSpPr>
        <p:grpSp>
          <p:nvGrpSpPr>
            <p:cNvPr id="8" name="Group 7"/>
            <p:cNvGrpSpPr/>
            <p:nvPr/>
          </p:nvGrpSpPr>
          <p:grpSpPr>
            <a:xfrm>
              <a:off x="994337" y="2552698"/>
              <a:ext cx="1152852" cy="45719"/>
              <a:chOff x="1452645" y="2876550"/>
              <a:chExt cx="1626512" cy="45719"/>
            </a:xfrm>
          </p:grpSpPr>
          <p:sp>
            <p:nvSpPr>
              <p:cNvPr id="6" name="Rectangle 5"/>
              <p:cNvSpPr/>
              <p:nvPr/>
            </p:nvSpPr>
            <p:spPr>
              <a:xfrm>
                <a:off x="266214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2514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23622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2098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28122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p:cNvGrpSpPr/>
            <p:nvPr/>
          </p:nvGrpSpPr>
          <p:grpSpPr>
            <a:xfrm>
              <a:off x="994337" y="2716600"/>
              <a:ext cx="1152852" cy="45719"/>
              <a:chOff x="1452645" y="2876550"/>
              <a:chExt cx="1626512" cy="45719"/>
            </a:xfrm>
          </p:grpSpPr>
          <p:sp>
            <p:nvSpPr>
              <p:cNvPr id="81" name="Rectangle 80"/>
              <p:cNvSpPr/>
              <p:nvPr/>
            </p:nvSpPr>
            <p:spPr>
              <a:xfrm>
                <a:off x="266214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25146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23622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22098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28122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994337" y="2876550"/>
              <a:ext cx="1152852" cy="45719"/>
              <a:chOff x="1452645" y="2876550"/>
              <a:chExt cx="1626512" cy="45719"/>
            </a:xfrm>
          </p:grpSpPr>
          <p:sp>
            <p:nvSpPr>
              <p:cNvPr id="134" name="Rectangle 133"/>
              <p:cNvSpPr/>
              <p:nvPr/>
            </p:nvSpPr>
            <p:spPr>
              <a:xfrm>
                <a:off x="266214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2514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23622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22098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2812257"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p:cNvGrpSpPr/>
            <p:nvPr/>
          </p:nvGrpSpPr>
          <p:grpSpPr>
            <a:xfrm>
              <a:off x="994337" y="3028950"/>
              <a:ext cx="1152852" cy="45719"/>
              <a:chOff x="1452645" y="2876550"/>
              <a:chExt cx="1626512" cy="45719"/>
            </a:xfrm>
          </p:grpSpPr>
          <p:sp>
            <p:nvSpPr>
              <p:cNvPr id="146" name="Rectangle 145"/>
              <p:cNvSpPr/>
              <p:nvPr/>
            </p:nvSpPr>
            <p:spPr>
              <a:xfrm>
                <a:off x="266214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25146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23622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22098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20574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28122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 name="Group 20"/>
          <p:cNvGrpSpPr/>
          <p:nvPr/>
        </p:nvGrpSpPr>
        <p:grpSpPr>
          <a:xfrm>
            <a:off x="533400" y="2566962"/>
            <a:ext cx="152117" cy="644606"/>
            <a:chOff x="533400" y="2485999"/>
            <a:chExt cx="152117" cy="644606"/>
          </a:xfrm>
        </p:grpSpPr>
        <p:pic>
          <p:nvPicPr>
            <p:cNvPr id="157" name="Picture 156"/>
            <p:cNvPicPr>
              <a:picLocks noChangeAspect="1"/>
            </p:cNvPicPr>
            <p:nvPr/>
          </p:nvPicPr>
          <p:blipFill>
            <a:blip r:embed="rId3" cstate="print">
              <a:duotone>
                <a:prstClr val="black"/>
                <a:srgbClr val="376092">
                  <a:tint val="45000"/>
                  <a:satMod val="40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39776" y="2485999"/>
              <a:ext cx="139365" cy="125010"/>
            </a:xfrm>
            <a:prstGeom prst="rect">
              <a:avLst/>
            </a:prstGeom>
          </p:spPr>
        </p:pic>
        <p:pic>
          <p:nvPicPr>
            <p:cNvPr id="158" name="Picture 157"/>
            <p:cNvPicPr>
              <a:picLocks noChangeAspect="1"/>
            </p:cNvPicPr>
            <p:nvPr/>
          </p:nvPicPr>
          <p:blipFill>
            <a:blip r:embed="rId5" cstate="print">
              <a:duotone>
                <a:prstClr val="black"/>
                <a:srgbClr val="376092">
                  <a:tint val="45000"/>
                  <a:satMod val="400000"/>
                </a:srgb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59879" y="2648782"/>
              <a:ext cx="99158" cy="139561"/>
            </a:xfrm>
            <a:prstGeom prst="rect">
              <a:avLst/>
            </a:prstGeom>
          </p:spPr>
        </p:pic>
        <p:pic>
          <p:nvPicPr>
            <p:cNvPr id="159" name="Picture 158"/>
            <p:cNvPicPr>
              <a:picLocks noChangeAspect="1"/>
            </p:cNvPicPr>
            <p:nvPr/>
          </p:nvPicPr>
          <p:blipFill>
            <a:blip r:embed="rId7" cstate="print">
              <a:duotone>
                <a:prstClr val="black"/>
                <a:srgbClr val="376092">
                  <a:tint val="45000"/>
                  <a:satMod val="400000"/>
                </a:srgbClr>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533400" y="2832326"/>
              <a:ext cx="152117" cy="108765"/>
            </a:xfrm>
            <a:prstGeom prst="rect">
              <a:avLst/>
            </a:prstGeom>
          </p:spPr>
        </p:pic>
        <p:pic>
          <p:nvPicPr>
            <p:cNvPr id="160" name="Picture 159"/>
            <p:cNvPicPr>
              <a:picLocks noChangeAspect="1"/>
            </p:cNvPicPr>
            <p:nvPr/>
          </p:nvPicPr>
          <p:blipFill>
            <a:blip r:embed="rId9" cstate="print">
              <a:duotone>
                <a:prstClr val="black"/>
                <a:srgbClr val="376092">
                  <a:tint val="45000"/>
                  <a:satMod val="400000"/>
                </a:srgb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550031" y="3024110"/>
              <a:ext cx="118855" cy="106495"/>
            </a:xfrm>
            <a:prstGeom prst="rect">
              <a:avLst/>
            </a:prstGeom>
          </p:spPr>
        </p:pic>
      </p:grpSp>
      <p:sp>
        <p:nvSpPr>
          <p:cNvPr id="161" name="TextBox 160"/>
          <p:cNvSpPr txBox="1"/>
          <p:nvPr/>
        </p:nvSpPr>
        <p:spPr>
          <a:xfrm>
            <a:off x="447674" y="2317827"/>
            <a:ext cx="654339" cy="255326"/>
          </a:xfrm>
          <a:prstGeom prst="rect">
            <a:avLst/>
          </a:prstGeom>
          <a:noFill/>
        </p:spPr>
        <p:txBody>
          <a:bodyPr wrap="square" rtlCol="0">
            <a:spAutoFit/>
          </a:bodyPr>
          <a:lstStyle/>
          <a:p>
            <a:pPr>
              <a:lnSpc>
                <a:spcPct val="125000"/>
              </a:lnSpc>
            </a:pPr>
            <a:r>
              <a:rPr lang="en-US" sz="1400" baseline="30000" dirty="0">
                <a:solidFill>
                  <a:schemeClr val="accent1">
                    <a:lumMod val="50000"/>
                  </a:schemeClr>
                </a:solidFill>
                <a:latin typeface="Oswald" pitchFamily="50"/>
              </a:rPr>
              <a:t>SKILLS</a:t>
            </a:r>
          </a:p>
        </p:txBody>
      </p:sp>
      <p:cxnSp>
        <p:nvCxnSpPr>
          <p:cNvPr id="17" name="Straight Connector 16"/>
          <p:cNvCxnSpPr/>
          <p:nvPr/>
        </p:nvCxnSpPr>
        <p:spPr>
          <a:xfrm>
            <a:off x="541351" y="2493487"/>
            <a:ext cx="2292338"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541351" y="3303111"/>
            <a:ext cx="2292338"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22" name="TextBox 221"/>
          <p:cNvSpPr txBox="1"/>
          <p:nvPr/>
        </p:nvSpPr>
        <p:spPr>
          <a:xfrm>
            <a:off x="3363491" y="2574568"/>
            <a:ext cx="1275121" cy="759182"/>
          </a:xfrm>
          <a:prstGeom prst="rect">
            <a:avLst/>
          </a:prstGeom>
          <a:noFill/>
        </p:spPr>
        <p:txBody>
          <a:bodyPr wrap="square" rtlCol="0">
            <a:spAutoFit/>
          </a:bodyPr>
          <a:lstStyle/>
          <a:p>
            <a:pPr>
              <a:lnSpc>
                <a:spcPct val="125000"/>
              </a:lnSpc>
            </a:pPr>
            <a:r>
              <a:rPr lang="en-US" sz="1300" baseline="30000" dirty="0">
                <a:solidFill>
                  <a:schemeClr val="accent1">
                    <a:lumMod val="75000"/>
                  </a:schemeClr>
                </a:solidFill>
                <a:latin typeface="Sansation" pitchFamily="2" charset="0"/>
              </a:rPr>
              <a:t>Keyword Research</a:t>
            </a:r>
          </a:p>
          <a:p>
            <a:pPr>
              <a:lnSpc>
                <a:spcPct val="125000"/>
              </a:lnSpc>
            </a:pPr>
            <a:r>
              <a:rPr lang="en-US" sz="1300" baseline="30000" dirty="0">
                <a:solidFill>
                  <a:schemeClr val="accent1">
                    <a:lumMod val="75000"/>
                  </a:schemeClr>
                </a:solidFill>
                <a:latin typeface="Sansation" pitchFamily="2" charset="0"/>
              </a:rPr>
              <a:t>Link Building</a:t>
            </a:r>
          </a:p>
          <a:p>
            <a:pPr>
              <a:lnSpc>
                <a:spcPct val="125000"/>
              </a:lnSpc>
            </a:pPr>
            <a:r>
              <a:rPr lang="en-US" sz="1300" baseline="30000" dirty="0">
                <a:solidFill>
                  <a:schemeClr val="accent1">
                    <a:lumMod val="75000"/>
                  </a:schemeClr>
                </a:solidFill>
                <a:latin typeface="Sansation" pitchFamily="2" charset="0"/>
              </a:rPr>
              <a:t>International Search</a:t>
            </a:r>
          </a:p>
          <a:p>
            <a:pPr>
              <a:lnSpc>
                <a:spcPct val="125000"/>
              </a:lnSpc>
            </a:pPr>
            <a:r>
              <a:rPr lang="en-US" sz="1300" baseline="30000" dirty="0">
                <a:solidFill>
                  <a:schemeClr val="accent1">
                    <a:lumMod val="75000"/>
                  </a:schemeClr>
                </a:solidFill>
                <a:latin typeface="Sansation" pitchFamily="2" charset="0"/>
              </a:rPr>
              <a:t>Video SEO</a:t>
            </a:r>
          </a:p>
        </p:txBody>
      </p:sp>
      <p:sp>
        <p:nvSpPr>
          <p:cNvPr id="223" name="TextBox 222"/>
          <p:cNvSpPr txBox="1"/>
          <p:nvPr/>
        </p:nvSpPr>
        <p:spPr>
          <a:xfrm>
            <a:off x="3157367" y="3431798"/>
            <a:ext cx="2462894" cy="892552"/>
          </a:xfrm>
          <a:prstGeom prst="rect">
            <a:avLst/>
          </a:prstGeom>
          <a:noFill/>
        </p:spPr>
        <p:txBody>
          <a:bodyPr wrap="square" rtlCol="0">
            <a:spAutoFit/>
          </a:bodyPr>
          <a:lstStyle/>
          <a:p>
            <a:pPr algn="just"/>
            <a:r>
              <a:rPr lang="en-US" sz="1300" i="1" baseline="30000" dirty="0">
                <a:solidFill>
                  <a:schemeClr val="accent1">
                    <a:lumMod val="75000"/>
                  </a:schemeClr>
                </a:solidFill>
                <a:latin typeface="Sansation" pitchFamily="2" charset="0"/>
              </a:rPr>
              <a:t>Started learning search engine optimization because of it. I am a self taught HTML hand coder, near expert level...I say near expert because there are probably one or two things I don’t know! : I almost exclusively do Search Engine Optimization now. </a:t>
            </a:r>
          </a:p>
        </p:txBody>
      </p:sp>
      <p:grpSp>
        <p:nvGrpSpPr>
          <p:cNvPr id="224" name="Group 223"/>
          <p:cNvGrpSpPr/>
          <p:nvPr/>
        </p:nvGrpSpPr>
        <p:grpSpPr>
          <a:xfrm>
            <a:off x="4519251" y="2638479"/>
            <a:ext cx="990600" cy="520722"/>
            <a:chOff x="994337" y="2552698"/>
            <a:chExt cx="1152852" cy="521971"/>
          </a:xfrm>
        </p:grpSpPr>
        <p:grpSp>
          <p:nvGrpSpPr>
            <p:cNvPr id="225" name="Group 224"/>
            <p:cNvGrpSpPr/>
            <p:nvPr/>
          </p:nvGrpSpPr>
          <p:grpSpPr>
            <a:xfrm>
              <a:off x="994337" y="2552698"/>
              <a:ext cx="1152852" cy="45719"/>
              <a:chOff x="1452645" y="2876550"/>
              <a:chExt cx="1626512" cy="45719"/>
            </a:xfrm>
          </p:grpSpPr>
          <p:sp>
            <p:nvSpPr>
              <p:cNvPr id="262" name="Rectangle 261"/>
              <p:cNvSpPr/>
              <p:nvPr/>
            </p:nvSpPr>
            <p:spPr>
              <a:xfrm>
                <a:off x="266214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a:off x="2514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p:cNvSpPr/>
              <p:nvPr/>
            </p:nvSpPr>
            <p:spPr>
              <a:xfrm>
                <a:off x="23622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p:cNvSpPr/>
              <p:nvPr/>
            </p:nvSpPr>
            <p:spPr>
              <a:xfrm>
                <a:off x="22098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p:cNvSpPr/>
              <p:nvPr/>
            </p:nvSpPr>
            <p:spPr>
              <a:xfrm>
                <a:off x="28122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 name="Group 225"/>
            <p:cNvGrpSpPr/>
            <p:nvPr/>
          </p:nvGrpSpPr>
          <p:grpSpPr>
            <a:xfrm>
              <a:off x="994337" y="2716600"/>
              <a:ext cx="1152852" cy="45719"/>
              <a:chOff x="1452645" y="2876550"/>
              <a:chExt cx="1626512" cy="45719"/>
            </a:xfrm>
          </p:grpSpPr>
          <p:sp>
            <p:nvSpPr>
              <p:cNvPr id="251" name="Rectangle 250"/>
              <p:cNvSpPr/>
              <p:nvPr/>
            </p:nvSpPr>
            <p:spPr>
              <a:xfrm>
                <a:off x="266214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25146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p:cNvSpPr/>
              <p:nvPr/>
            </p:nvSpPr>
            <p:spPr>
              <a:xfrm>
                <a:off x="23622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p:cNvSpPr/>
              <p:nvPr/>
            </p:nvSpPr>
            <p:spPr>
              <a:xfrm>
                <a:off x="22098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28122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 name="Group 226"/>
            <p:cNvGrpSpPr/>
            <p:nvPr/>
          </p:nvGrpSpPr>
          <p:grpSpPr>
            <a:xfrm>
              <a:off x="994337" y="2876550"/>
              <a:ext cx="1152852" cy="45719"/>
              <a:chOff x="1452645" y="2876550"/>
              <a:chExt cx="1626512" cy="45719"/>
            </a:xfrm>
          </p:grpSpPr>
          <p:sp>
            <p:nvSpPr>
              <p:cNvPr id="240" name="Rectangle 239"/>
              <p:cNvSpPr/>
              <p:nvPr/>
            </p:nvSpPr>
            <p:spPr>
              <a:xfrm>
                <a:off x="266214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a:off x="2514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p:cNvSpPr/>
              <p:nvPr/>
            </p:nvSpPr>
            <p:spPr>
              <a:xfrm>
                <a:off x="23622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p:cNvSpPr/>
              <p:nvPr/>
            </p:nvSpPr>
            <p:spPr>
              <a:xfrm>
                <a:off x="22098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p:cNvSpPr/>
              <p:nvPr/>
            </p:nvSpPr>
            <p:spPr>
              <a:xfrm>
                <a:off x="2812257"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 name="Group 227"/>
            <p:cNvGrpSpPr/>
            <p:nvPr/>
          </p:nvGrpSpPr>
          <p:grpSpPr>
            <a:xfrm>
              <a:off x="994337" y="3028950"/>
              <a:ext cx="1152852" cy="45719"/>
              <a:chOff x="1452645" y="2876550"/>
              <a:chExt cx="1626512" cy="45719"/>
            </a:xfrm>
          </p:grpSpPr>
          <p:sp>
            <p:nvSpPr>
              <p:cNvPr id="229" name="Rectangle 228"/>
              <p:cNvSpPr/>
              <p:nvPr/>
            </p:nvSpPr>
            <p:spPr>
              <a:xfrm>
                <a:off x="266214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a:off x="25146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a:off x="23622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a:off x="22098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20574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p:cNvSpPr/>
              <p:nvPr/>
            </p:nvSpPr>
            <p:spPr>
              <a:xfrm>
                <a:off x="28122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3" name="Group 272"/>
          <p:cNvGrpSpPr/>
          <p:nvPr/>
        </p:nvGrpSpPr>
        <p:grpSpPr>
          <a:xfrm>
            <a:off x="3242902" y="2566962"/>
            <a:ext cx="152117" cy="644606"/>
            <a:chOff x="533400" y="2485999"/>
            <a:chExt cx="152117" cy="644606"/>
          </a:xfrm>
        </p:grpSpPr>
        <p:pic>
          <p:nvPicPr>
            <p:cNvPr id="274" name="Picture 273"/>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39776" y="2485999"/>
              <a:ext cx="139365" cy="125010"/>
            </a:xfrm>
            <a:prstGeom prst="rect">
              <a:avLst/>
            </a:prstGeom>
          </p:spPr>
        </p:pic>
        <p:pic>
          <p:nvPicPr>
            <p:cNvPr id="275" name="Picture 274"/>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59879" y="2648782"/>
              <a:ext cx="99158" cy="139561"/>
            </a:xfrm>
            <a:prstGeom prst="rect">
              <a:avLst/>
            </a:prstGeom>
          </p:spPr>
        </p:pic>
        <p:pic>
          <p:nvPicPr>
            <p:cNvPr id="276" name="Picture 275"/>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33400" y="2832326"/>
              <a:ext cx="152117" cy="108765"/>
            </a:xfrm>
            <a:prstGeom prst="rect">
              <a:avLst/>
            </a:prstGeom>
          </p:spPr>
        </p:pic>
        <p:pic>
          <p:nvPicPr>
            <p:cNvPr id="277" name="Picture 276"/>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550031" y="3024110"/>
              <a:ext cx="118855" cy="106495"/>
            </a:xfrm>
            <a:prstGeom prst="rect">
              <a:avLst/>
            </a:prstGeom>
          </p:spPr>
        </p:pic>
      </p:grpSp>
      <p:sp>
        <p:nvSpPr>
          <p:cNvPr id="278" name="TextBox 277"/>
          <p:cNvSpPr txBox="1"/>
          <p:nvPr/>
        </p:nvSpPr>
        <p:spPr>
          <a:xfrm>
            <a:off x="3157176" y="2317827"/>
            <a:ext cx="654339" cy="255326"/>
          </a:xfrm>
          <a:prstGeom prst="rect">
            <a:avLst/>
          </a:prstGeom>
          <a:noFill/>
        </p:spPr>
        <p:txBody>
          <a:bodyPr wrap="square" rtlCol="0">
            <a:spAutoFit/>
          </a:bodyPr>
          <a:lstStyle/>
          <a:p>
            <a:pPr>
              <a:lnSpc>
                <a:spcPct val="125000"/>
              </a:lnSpc>
            </a:pPr>
            <a:r>
              <a:rPr lang="en-US" sz="1400" baseline="30000" dirty="0">
                <a:solidFill>
                  <a:schemeClr val="accent1">
                    <a:lumMod val="50000"/>
                  </a:schemeClr>
                </a:solidFill>
                <a:latin typeface="Oswald" pitchFamily="50"/>
              </a:rPr>
              <a:t>SKILLS</a:t>
            </a:r>
          </a:p>
        </p:txBody>
      </p:sp>
      <p:cxnSp>
        <p:nvCxnSpPr>
          <p:cNvPr id="279" name="Straight Connector 278"/>
          <p:cNvCxnSpPr/>
          <p:nvPr/>
        </p:nvCxnSpPr>
        <p:spPr>
          <a:xfrm>
            <a:off x="3250853" y="2493487"/>
            <a:ext cx="2292338"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3250853" y="3303111"/>
            <a:ext cx="2292338"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81" name="TextBox 280"/>
          <p:cNvSpPr txBox="1"/>
          <p:nvPr/>
        </p:nvSpPr>
        <p:spPr>
          <a:xfrm>
            <a:off x="6170957" y="2574568"/>
            <a:ext cx="1275121" cy="759182"/>
          </a:xfrm>
          <a:prstGeom prst="rect">
            <a:avLst/>
          </a:prstGeom>
          <a:noFill/>
        </p:spPr>
        <p:txBody>
          <a:bodyPr wrap="square" rtlCol="0">
            <a:spAutoFit/>
          </a:bodyPr>
          <a:lstStyle/>
          <a:p>
            <a:pPr>
              <a:lnSpc>
                <a:spcPct val="125000"/>
              </a:lnSpc>
            </a:pPr>
            <a:r>
              <a:rPr lang="en-US" sz="1300" baseline="30000" dirty="0">
                <a:solidFill>
                  <a:schemeClr val="accent1">
                    <a:lumMod val="75000"/>
                  </a:schemeClr>
                </a:solidFill>
                <a:latin typeface="Sansation" pitchFamily="2" charset="0"/>
              </a:rPr>
              <a:t>Keyword Research</a:t>
            </a:r>
          </a:p>
          <a:p>
            <a:pPr>
              <a:lnSpc>
                <a:spcPct val="125000"/>
              </a:lnSpc>
            </a:pPr>
            <a:r>
              <a:rPr lang="en-US" sz="1300" baseline="30000" dirty="0">
                <a:solidFill>
                  <a:schemeClr val="accent1">
                    <a:lumMod val="75000"/>
                  </a:schemeClr>
                </a:solidFill>
                <a:latin typeface="Sansation" pitchFamily="2" charset="0"/>
              </a:rPr>
              <a:t>Link Building</a:t>
            </a:r>
          </a:p>
          <a:p>
            <a:pPr>
              <a:lnSpc>
                <a:spcPct val="125000"/>
              </a:lnSpc>
            </a:pPr>
            <a:r>
              <a:rPr lang="en-US" sz="1300" baseline="30000" dirty="0">
                <a:solidFill>
                  <a:schemeClr val="accent1">
                    <a:lumMod val="75000"/>
                  </a:schemeClr>
                </a:solidFill>
                <a:latin typeface="Sansation" pitchFamily="2" charset="0"/>
              </a:rPr>
              <a:t>International Search</a:t>
            </a:r>
          </a:p>
          <a:p>
            <a:pPr>
              <a:lnSpc>
                <a:spcPct val="125000"/>
              </a:lnSpc>
            </a:pPr>
            <a:r>
              <a:rPr lang="en-US" sz="1300" baseline="30000" dirty="0">
                <a:solidFill>
                  <a:schemeClr val="accent1">
                    <a:lumMod val="75000"/>
                  </a:schemeClr>
                </a:solidFill>
                <a:latin typeface="Sansation" pitchFamily="2" charset="0"/>
              </a:rPr>
              <a:t>Video SEO</a:t>
            </a:r>
          </a:p>
        </p:txBody>
      </p:sp>
      <p:sp>
        <p:nvSpPr>
          <p:cNvPr id="282" name="TextBox 281"/>
          <p:cNvSpPr txBox="1"/>
          <p:nvPr/>
        </p:nvSpPr>
        <p:spPr>
          <a:xfrm>
            <a:off x="5964833" y="3431798"/>
            <a:ext cx="2462894" cy="892552"/>
          </a:xfrm>
          <a:prstGeom prst="rect">
            <a:avLst/>
          </a:prstGeom>
          <a:noFill/>
        </p:spPr>
        <p:txBody>
          <a:bodyPr wrap="square" rtlCol="0">
            <a:spAutoFit/>
          </a:bodyPr>
          <a:lstStyle/>
          <a:p>
            <a:pPr algn="just"/>
            <a:r>
              <a:rPr lang="en-US" sz="1300" i="1" baseline="30000" dirty="0">
                <a:solidFill>
                  <a:schemeClr val="accent1">
                    <a:lumMod val="75000"/>
                  </a:schemeClr>
                </a:solidFill>
                <a:latin typeface="Sansation" pitchFamily="2" charset="0"/>
              </a:rPr>
              <a:t>Started learning search engine optimization because of it. I am a self taught HTML hand coder, near expert level...I say near expert because there are probably one or two things I don’t know! : I almost exclusively do Search Engine Optimization now. </a:t>
            </a:r>
          </a:p>
        </p:txBody>
      </p:sp>
      <p:grpSp>
        <p:nvGrpSpPr>
          <p:cNvPr id="283" name="Group 282"/>
          <p:cNvGrpSpPr/>
          <p:nvPr/>
        </p:nvGrpSpPr>
        <p:grpSpPr>
          <a:xfrm>
            <a:off x="7326717" y="2638479"/>
            <a:ext cx="990600" cy="520722"/>
            <a:chOff x="994337" y="2552698"/>
            <a:chExt cx="1152852" cy="521971"/>
          </a:xfrm>
        </p:grpSpPr>
        <p:grpSp>
          <p:nvGrpSpPr>
            <p:cNvPr id="284" name="Group 283"/>
            <p:cNvGrpSpPr/>
            <p:nvPr/>
          </p:nvGrpSpPr>
          <p:grpSpPr>
            <a:xfrm>
              <a:off x="994337" y="2552698"/>
              <a:ext cx="1152852" cy="45719"/>
              <a:chOff x="1452645" y="2876550"/>
              <a:chExt cx="1626512" cy="45719"/>
            </a:xfrm>
          </p:grpSpPr>
          <p:sp>
            <p:nvSpPr>
              <p:cNvPr id="321" name="Rectangle 320"/>
              <p:cNvSpPr/>
              <p:nvPr/>
            </p:nvSpPr>
            <p:spPr>
              <a:xfrm>
                <a:off x="266214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a:off x="2514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p:cNvSpPr/>
              <p:nvPr/>
            </p:nvSpPr>
            <p:spPr>
              <a:xfrm>
                <a:off x="23622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p:cNvSpPr/>
              <p:nvPr/>
            </p:nvSpPr>
            <p:spPr>
              <a:xfrm>
                <a:off x="22098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ectangle 327"/>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p:cNvSpPr/>
              <p:nvPr/>
            </p:nvSpPr>
            <p:spPr>
              <a:xfrm>
                <a:off x="28122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5" name="Group 284"/>
            <p:cNvGrpSpPr/>
            <p:nvPr/>
          </p:nvGrpSpPr>
          <p:grpSpPr>
            <a:xfrm>
              <a:off x="994337" y="2716600"/>
              <a:ext cx="1152852" cy="45719"/>
              <a:chOff x="1452645" y="2876550"/>
              <a:chExt cx="1626512" cy="45719"/>
            </a:xfrm>
          </p:grpSpPr>
          <p:sp>
            <p:nvSpPr>
              <p:cNvPr id="310" name="Rectangle 309"/>
              <p:cNvSpPr/>
              <p:nvPr/>
            </p:nvSpPr>
            <p:spPr>
              <a:xfrm>
                <a:off x="266214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p:cNvSpPr/>
              <p:nvPr/>
            </p:nvSpPr>
            <p:spPr>
              <a:xfrm>
                <a:off x="25146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p:cNvSpPr/>
              <p:nvPr/>
            </p:nvSpPr>
            <p:spPr>
              <a:xfrm>
                <a:off x="23622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p:cNvSpPr/>
              <p:nvPr/>
            </p:nvSpPr>
            <p:spPr>
              <a:xfrm>
                <a:off x="22098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p:cNvSpPr/>
              <p:nvPr/>
            </p:nvSpPr>
            <p:spPr>
              <a:xfrm>
                <a:off x="28122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6" name="Group 285"/>
            <p:cNvGrpSpPr/>
            <p:nvPr/>
          </p:nvGrpSpPr>
          <p:grpSpPr>
            <a:xfrm>
              <a:off x="994337" y="2876550"/>
              <a:ext cx="1152852" cy="45719"/>
              <a:chOff x="1452645" y="2876550"/>
              <a:chExt cx="1626512" cy="45719"/>
            </a:xfrm>
          </p:grpSpPr>
          <p:sp>
            <p:nvSpPr>
              <p:cNvPr id="299" name="Rectangle 298"/>
              <p:cNvSpPr/>
              <p:nvPr/>
            </p:nvSpPr>
            <p:spPr>
              <a:xfrm>
                <a:off x="266214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a:off x="2514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a:off x="23622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p:cNvSpPr/>
              <p:nvPr/>
            </p:nvSpPr>
            <p:spPr>
              <a:xfrm>
                <a:off x="22098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Rectangle 306"/>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p:cNvSpPr/>
              <p:nvPr/>
            </p:nvSpPr>
            <p:spPr>
              <a:xfrm>
                <a:off x="2812257"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7" name="Group 286"/>
            <p:cNvGrpSpPr/>
            <p:nvPr/>
          </p:nvGrpSpPr>
          <p:grpSpPr>
            <a:xfrm>
              <a:off x="994337" y="3028950"/>
              <a:ext cx="1152852" cy="45719"/>
              <a:chOff x="1452645" y="2876550"/>
              <a:chExt cx="1626512" cy="45719"/>
            </a:xfrm>
          </p:grpSpPr>
          <p:sp>
            <p:nvSpPr>
              <p:cNvPr id="288" name="Rectangle 287"/>
              <p:cNvSpPr/>
              <p:nvPr/>
            </p:nvSpPr>
            <p:spPr>
              <a:xfrm>
                <a:off x="266214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p:cNvSpPr/>
              <p:nvPr/>
            </p:nvSpPr>
            <p:spPr>
              <a:xfrm>
                <a:off x="25146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p:cNvSpPr/>
              <p:nvPr/>
            </p:nvSpPr>
            <p:spPr>
              <a:xfrm>
                <a:off x="23622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p:cNvSpPr/>
              <p:nvPr/>
            </p:nvSpPr>
            <p:spPr>
              <a:xfrm>
                <a:off x="22098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a:off x="20574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p:cNvSpPr/>
              <p:nvPr/>
            </p:nvSpPr>
            <p:spPr>
              <a:xfrm>
                <a:off x="28122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2" name="Group 331"/>
          <p:cNvGrpSpPr/>
          <p:nvPr/>
        </p:nvGrpSpPr>
        <p:grpSpPr>
          <a:xfrm>
            <a:off x="6050368" y="2566962"/>
            <a:ext cx="152117" cy="644606"/>
            <a:chOff x="533400" y="2485999"/>
            <a:chExt cx="152117" cy="644606"/>
          </a:xfrm>
        </p:grpSpPr>
        <p:pic>
          <p:nvPicPr>
            <p:cNvPr id="333" name="Picture 3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776" y="2485999"/>
              <a:ext cx="139365" cy="125010"/>
            </a:xfrm>
            <a:prstGeom prst="rect">
              <a:avLst/>
            </a:prstGeom>
          </p:spPr>
        </p:pic>
        <p:pic>
          <p:nvPicPr>
            <p:cNvPr id="334" name="Picture 333"/>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59879" y="2648782"/>
              <a:ext cx="99158" cy="139561"/>
            </a:xfrm>
            <a:prstGeom prst="rect">
              <a:avLst/>
            </a:prstGeom>
          </p:spPr>
        </p:pic>
        <p:pic>
          <p:nvPicPr>
            <p:cNvPr id="335" name="Picture 3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3400" y="2832326"/>
              <a:ext cx="152117" cy="108765"/>
            </a:xfrm>
            <a:prstGeom prst="rect">
              <a:avLst/>
            </a:prstGeom>
          </p:spPr>
        </p:pic>
        <p:pic>
          <p:nvPicPr>
            <p:cNvPr id="336" name="Picture 335"/>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550031" y="3024110"/>
              <a:ext cx="118855" cy="106495"/>
            </a:xfrm>
            <a:prstGeom prst="rect">
              <a:avLst/>
            </a:prstGeom>
          </p:spPr>
        </p:pic>
      </p:grpSp>
      <p:sp>
        <p:nvSpPr>
          <p:cNvPr id="337" name="TextBox 336"/>
          <p:cNvSpPr txBox="1"/>
          <p:nvPr/>
        </p:nvSpPr>
        <p:spPr>
          <a:xfrm>
            <a:off x="5964642" y="2317827"/>
            <a:ext cx="654339" cy="255326"/>
          </a:xfrm>
          <a:prstGeom prst="rect">
            <a:avLst/>
          </a:prstGeom>
          <a:noFill/>
        </p:spPr>
        <p:txBody>
          <a:bodyPr wrap="square" rtlCol="0">
            <a:spAutoFit/>
          </a:bodyPr>
          <a:lstStyle/>
          <a:p>
            <a:pPr>
              <a:lnSpc>
                <a:spcPct val="125000"/>
              </a:lnSpc>
            </a:pPr>
            <a:r>
              <a:rPr lang="en-US" sz="1400" baseline="30000" dirty="0">
                <a:solidFill>
                  <a:schemeClr val="accent1">
                    <a:lumMod val="50000"/>
                  </a:schemeClr>
                </a:solidFill>
                <a:latin typeface="Oswald" pitchFamily="50"/>
              </a:rPr>
              <a:t>SKILLS</a:t>
            </a:r>
          </a:p>
        </p:txBody>
      </p:sp>
      <p:cxnSp>
        <p:nvCxnSpPr>
          <p:cNvPr id="338" name="Straight Connector 337"/>
          <p:cNvCxnSpPr/>
          <p:nvPr/>
        </p:nvCxnSpPr>
        <p:spPr>
          <a:xfrm>
            <a:off x="6058319" y="2493487"/>
            <a:ext cx="2292338"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6058319" y="3303111"/>
            <a:ext cx="2292338"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18" name="Group 217"/>
          <p:cNvGrpSpPr/>
          <p:nvPr/>
        </p:nvGrpSpPr>
        <p:grpSpPr>
          <a:xfrm>
            <a:off x="192" y="4237715"/>
            <a:ext cx="8934264" cy="1229635"/>
            <a:chOff x="192" y="4237715"/>
            <a:chExt cx="8934264" cy="1229635"/>
          </a:xfrm>
        </p:grpSpPr>
        <p:sp>
          <p:nvSpPr>
            <p:cNvPr id="219" name="Oval 218"/>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0" name="Picture 3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341" name="TextBox 340"/>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342" name="TextBox 341"/>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343" name="TextBox 342"/>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344" name="Picture 3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345" name="Picture 34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grpSp>
    </p:spTree>
    <p:extLst>
      <p:ext uri="{BB962C8B-B14F-4D97-AF65-F5344CB8AC3E}">
        <p14:creationId xmlns:p14="http://schemas.microsoft.com/office/powerpoint/2010/main" val="3886335597"/>
      </p:ext>
    </p:extLst>
  </p:cSld>
  <p:clrMapOvr>
    <a:masterClrMapping/>
  </p:clrMapOvr>
  <mc:AlternateContent xmlns:mc="http://schemas.openxmlformats.org/markup-compatibility/2006" xmlns:p14="http://schemas.microsoft.com/office/powerpoint/2010/main">
    <mc:Choice Requires="p14">
      <p:transition spd="slow" p14:dur="800" advTm="1771">
        <p14:flythrough/>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vertical)">
                                      <p:cBhvr>
                                        <p:cTn id="7" dur="500"/>
                                        <p:tgtEl>
                                          <p:spTgt spid="20"/>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87"/>
                                        </p:tgtEl>
                                        <p:attrNameLst>
                                          <p:attrName>style.visibility</p:attrName>
                                        </p:attrNameLst>
                                      </p:cBhvr>
                                      <p:to>
                                        <p:strVal val="visible"/>
                                      </p:to>
                                    </p:set>
                                    <p:anim calcmode="lin" valueType="num">
                                      <p:cBhvr additive="base">
                                        <p:cTn id="11" dur="500" fill="hold"/>
                                        <p:tgtEl>
                                          <p:spTgt spid="187"/>
                                        </p:tgtEl>
                                        <p:attrNameLst>
                                          <p:attrName>ppt_x</p:attrName>
                                        </p:attrNameLst>
                                      </p:cBhvr>
                                      <p:tavLst>
                                        <p:tav tm="0">
                                          <p:val>
                                            <p:strVal val="1+#ppt_w/2"/>
                                          </p:val>
                                        </p:tav>
                                        <p:tav tm="100000">
                                          <p:val>
                                            <p:strVal val="#ppt_x"/>
                                          </p:val>
                                        </p:tav>
                                      </p:tavLst>
                                    </p:anim>
                                    <p:anim calcmode="lin" valueType="num">
                                      <p:cBhvr additive="base">
                                        <p:cTn id="12" dur="500" fill="hold"/>
                                        <p:tgtEl>
                                          <p:spTgt spid="18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25"/>
                                        </p:tgtEl>
                                        <p:attrNameLst>
                                          <p:attrName>style.visibility</p:attrName>
                                        </p:attrNameLst>
                                      </p:cBhvr>
                                      <p:to>
                                        <p:strVal val="visible"/>
                                      </p:to>
                                    </p:set>
                                    <p:animEffect transition="in" filter="wipe(left)">
                                      <p:cBhvr>
                                        <p:cTn id="21" dur="500"/>
                                        <p:tgtEl>
                                          <p:spTgt spid="125"/>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161"/>
                                        </p:tgtEl>
                                        <p:attrNameLst>
                                          <p:attrName>style.visibility</p:attrName>
                                        </p:attrNameLst>
                                      </p:cBhvr>
                                      <p:to>
                                        <p:strVal val="visible"/>
                                      </p:to>
                                    </p:set>
                                    <p:anim calcmode="lin" valueType="num">
                                      <p:cBhvr>
                                        <p:cTn id="25" dur="500" fill="hold"/>
                                        <p:tgtEl>
                                          <p:spTgt spid="161"/>
                                        </p:tgtEl>
                                        <p:attrNameLst>
                                          <p:attrName>ppt_w</p:attrName>
                                        </p:attrNameLst>
                                      </p:cBhvr>
                                      <p:tavLst>
                                        <p:tav tm="0">
                                          <p:val>
                                            <p:fltVal val="0"/>
                                          </p:val>
                                        </p:tav>
                                        <p:tav tm="100000">
                                          <p:val>
                                            <p:strVal val="#ppt_w"/>
                                          </p:val>
                                        </p:tav>
                                      </p:tavLst>
                                    </p:anim>
                                    <p:anim calcmode="lin" valueType="num">
                                      <p:cBhvr>
                                        <p:cTn id="26" dur="500" fill="hold"/>
                                        <p:tgtEl>
                                          <p:spTgt spid="161"/>
                                        </p:tgtEl>
                                        <p:attrNameLst>
                                          <p:attrName>ppt_h</p:attrName>
                                        </p:attrNameLst>
                                      </p:cBhvr>
                                      <p:tavLst>
                                        <p:tav tm="0">
                                          <p:val>
                                            <p:fltVal val="0"/>
                                          </p:val>
                                        </p:tav>
                                        <p:tav tm="100000">
                                          <p:val>
                                            <p:strVal val="#ppt_h"/>
                                          </p:val>
                                        </p:tav>
                                      </p:tavLst>
                                    </p:anim>
                                    <p:animEffect transition="in" filter="fade">
                                      <p:cBhvr>
                                        <p:cTn id="27" dur="500"/>
                                        <p:tgtEl>
                                          <p:spTgt spid="161"/>
                                        </p:tgtEl>
                                      </p:cBhvr>
                                    </p:animEffect>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par>
                          <p:cTn id="34" fill="hold">
                            <p:stCondLst>
                              <p:cond delay="2000"/>
                            </p:stCondLst>
                            <p:childTnLst>
                              <p:par>
                                <p:cTn id="35" presetID="53" presetClass="entr" presetSubtype="16" fill="hold" nodeType="afterEffect">
                                  <p:stCondLst>
                                    <p:cond delay="0"/>
                                  </p:stCondLst>
                                  <p:childTnLst>
                                    <p:set>
                                      <p:cBhvr>
                                        <p:cTn id="36" dur="1" fill="hold">
                                          <p:stCondLst>
                                            <p:cond delay="0"/>
                                          </p:stCondLst>
                                        </p:cTn>
                                        <p:tgtEl>
                                          <p:spTgt spid="162"/>
                                        </p:tgtEl>
                                        <p:attrNameLst>
                                          <p:attrName>style.visibility</p:attrName>
                                        </p:attrNameLst>
                                      </p:cBhvr>
                                      <p:to>
                                        <p:strVal val="visible"/>
                                      </p:to>
                                    </p:set>
                                    <p:anim calcmode="lin" valueType="num">
                                      <p:cBhvr>
                                        <p:cTn id="37" dur="500" fill="hold"/>
                                        <p:tgtEl>
                                          <p:spTgt spid="162"/>
                                        </p:tgtEl>
                                        <p:attrNameLst>
                                          <p:attrName>ppt_w</p:attrName>
                                        </p:attrNameLst>
                                      </p:cBhvr>
                                      <p:tavLst>
                                        <p:tav tm="0">
                                          <p:val>
                                            <p:fltVal val="0"/>
                                          </p:val>
                                        </p:tav>
                                        <p:tav tm="100000">
                                          <p:val>
                                            <p:strVal val="#ppt_w"/>
                                          </p:val>
                                        </p:tav>
                                      </p:tavLst>
                                    </p:anim>
                                    <p:anim calcmode="lin" valueType="num">
                                      <p:cBhvr>
                                        <p:cTn id="38" dur="500" fill="hold"/>
                                        <p:tgtEl>
                                          <p:spTgt spid="162"/>
                                        </p:tgtEl>
                                        <p:attrNameLst>
                                          <p:attrName>ppt_h</p:attrName>
                                        </p:attrNameLst>
                                      </p:cBhvr>
                                      <p:tavLst>
                                        <p:tav tm="0">
                                          <p:val>
                                            <p:fltVal val="0"/>
                                          </p:val>
                                        </p:tav>
                                        <p:tav tm="100000">
                                          <p:val>
                                            <p:strVal val="#ppt_h"/>
                                          </p:val>
                                        </p:tav>
                                      </p:tavLst>
                                    </p:anim>
                                    <p:animEffect transition="in" filter="fade">
                                      <p:cBhvr>
                                        <p:cTn id="39" dur="500"/>
                                        <p:tgtEl>
                                          <p:spTgt spid="162"/>
                                        </p:tgtEl>
                                      </p:cBhvr>
                                    </p:animEffect>
                                  </p:childTnLst>
                                </p:cTn>
                              </p:par>
                            </p:childTnLst>
                          </p:cTn>
                        </p:par>
                        <p:par>
                          <p:cTn id="40" fill="hold">
                            <p:stCondLst>
                              <p:cond delay="2500"/>
                            </p:stCondLst>
                            <p:childTnLst>
                              <p:par>
                                <p:cTn id="41" presetID="53" presetClass="entr" presetSubtype="16"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childTnLst>
                          </p:cTn>
                        </p:par>
                        <p:par>
                          <p:cTn id="46" fill="hold">
                            <p:stCondLst>
                              <p:cond delay="3000"/>
                            </p:stCondLst>
                            <p:childTnLst>
                              <p:par>
                                <p:cTn id="47" presetID="53" presetClass="entr" presetSubtype="16" fill="hold" grpId="0" nodeType="afterEffect">
                                  <p:stCondLst>
                                    <p:cond delay="0"/>
                                  </p:stCondLst>
                                  <p:childTnLst>
                                    <p:set>
                                      <p:cBhvr>
                                        <p:cTn id="48" dur="1" fill="hold">
                                          <p:stCondLst>
                                            <p:cond delay="0"/>
                                          </p:stCondLst>
                                        </p:cTn>
                                        <p:tgtEl>
                                          <p:spTgt spid="64"/>
                                        </p:tgtEl>
                                        <p:attrNameLst>
                                          <p:attrName>style.visibility</p:attrName>
                                        </p:attrNameLst>
                                      </p:cBhvr>
                                      <p:to>
                                        <p:strVal val="visible"/>
                                      </p:to>
                                    </p:set>
                                    <p:anim calcmode="lin" valueType="num">
                                      <p:cBhvr>
                                        <p:cTn id="49" dur="500" fill="hold"/>
                                        <p:tgtEl>
                                          <p:spTgt spid="64"/>
                                        </p:tgtEl>
                                        <p:attrNameLst>
                                          <p:attrName>ppt_w</p:attrName>
                                        </p:attrNameLst>
                                      </p:cBhvr>
                                      <p:tavLst>
                                        <p:tav tm="0">
                                          <p:val>
                                            <p:fltVal val="0"/>
                                          </p:val>
                                        </p:tav>
                                        <p:tav tm="100000">
                                          <p:val>
                                            <p:strVal val="#ppt_w"/>
                                          </p:val>
                                        </p:tav>
                                      </p:tavLst>
                                    </p:anim>
                                    <p:anim calcmode="lin" valueType="num">
                                      <p:cBhvr>
                                        <p:cTn id="50" dur="500" fill="hold"/>
                                        <p:tgtEl>
                                          <p:spTgt spid="64"/>
                                        </p:tgtEl>
                                        <p:attrNameLst>
                                          <p:attrName>ppt_h</p:attrName>
                                        </p:attrNameLst>
                                      </p:cBhvr>
                                      <p:tavLst>
                                        <p:tav tm="0">
                                          <p:val>
                                            <p:fltVal val="0"/>
                                          </p:val>
                                        </p:tav>
                                        <p:tav tm="100000">
                                          <p:val>
                                            <p:strVal val="#ppt_h"/>
                                          </p:val>
                                        </p:tav>
                                      </p:tavLst>
                                    </p:anim>
                                    <p:animEffect transition="in" filter="fade">
                                      <p:cBhvr>
                                        <p:cTn id="51" dur="500"/>
                                        <p:tgtEl>
                                          <p:spTgt spid="64"/>
                                        </p:tgtEl>
                                      </p:cBhvr>
                                    </p:animEffect>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4000"/>
                            </p:stCondLst>
                            <p:childTnLst>
                              <p:par>
                                <p:cTn id="57" presetID="10" presetClass="entr" presetSubtype="0" fill="hold" grpId="0" nodeType="after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96"/>
                                        </p:tgtEl>
                                        <p:attrNameLst>
                                          <p:attrName>style.visibility</p:attrName>
                                        </p:attrNameLst>
                                      </p:cBhvr>
                                      <p:to>
                                        <p:strVal val="visible"/>
                                      </p:to>
                                    </p:set>
                                    <p:animEffect transition="in" filter="wipe(left)">
                                      <p:cBhvr>
                                        <p:cTn id="68" dur="500"/>
                                        <p:tgtEl>
                                          <p:spTgt spid="96"/>
                                        </p:tgtEl>
                                      </p:cBhvr>
                                    </p:animEffect>
                                  </p:childTnLst>
                                </p:cTn>
                              </p:par>
                            </p:childTnLst>
                          </p:cTn>
                        </p:par>
                        <p:par>
                          <p:cTn id="69" fill="hold">
                            <p:stCondLst>
                              <p:cond delay="1000"/>
                            </p:stCondLst>
                            <p:childTnLst>
                              <p:par>
                                <p:cTn id="70" presetID="53" presetClass="entr" presetSubtype="16" fill="hold" grpId="0" nodeType="afterEffect">
                                  <p:stCondLst>
                                    <p:cond delay="0"/>
                                  </p:stCondLst>
                                  <p:childTnLst>
                                    <p:set>
                                      <p:cBhvr>
                                        <p:cTn id="71" dur="1" fill="hold">
                                          <p:stCondLst>
                                            <p:cond delay="0"/>
                                          </p:stCondLst>
                                        </p:cTn>
                                        <p:tgtEl>
                                          <p:spTgt spid="278"/>
                                        </p:tgtEl>
                                        <p:attrNameLst>
                                          <p:attrName>style.visibility</p:attrName>
                                        </p:attrNameLst>
                                      </p:cBhvr>
                                      <p:to>
                                        <p:strVal val="visible"/>
                                      </p:to>
                                    </p:set>
                                    <p:anim calcmode="lin" valueType="num">
                                      <p:cBhvr>
                                        <p:cTn id="72" dur="500" fill="hold"/>
                                        <p:tgtEl>
                                          <p:spTgt spid="278"/>
                                        </p:tgtEl>
                                        <p:attrNameLst>
                                          <p:attrName>ppt_w</p:attrName>
                                        </p:attrNameLst>
                                      </p:cBhvr>
                                      <p:tavLst>
                                        <p:tav tm="0">
                                          <p:val>
                                            <p:fltVal val="0"/>
                                          </p:val>
                                        </p:tav>
                                        <p:tav tm="100000">
                                          <p:val>
                                            <p:strVal val="#ppt_w"/>
                                          </p:val>
                                        </p:tav>
                                      </p:tavLst>
                                    </p:anim>
                                    <p:anim calcmode="lin" valueType="num">
                                      <p:cBhvr>
                                        <p:cTn id="73" dur="500" fill="hold"/>
                                        <p:tgtEl>
                                          <p:spTgt spid="278"/>
                                        </p:tgtEl>
                                        <p:attrNameLst>
                                          <p:attrName>ppt_h</p:attrName>
                                        </p:attrNameLst>
                                      </p:cBhvr>
                                      <p:tavLst>
                                        <p:tav tm="0">
                                          <p:val>
                                            <p:fltVal val="0"/>
                                          </p:val>
                                        </p:tav>
                                        <p:tav tm="100000">
                                          <p:val>
                                            <p:strVal val="#ppt_h"/>
                                          </p:val>
                                        </p:tav>
                                      </p:tavLst>
                                    </p:anim>
                                    <p:animEffect transition="in" filter="fade">
                                      <p:cBhvr>
                                        <p:cTn id="74" dur="500"/>
                                        <p:tgtEl>
                                          <p:spTgt spid="278"/>
                                        </p:tgtEl>
                                      </p:cBhvr>
                                    </p:animEffect>
                                  </p:childTnLst>
                                </p:cTn>
                              </p:par>
                            </p:childTnLst>
                          </p:cTn>
                        </p:par>
                        <p:par>
                          <p:cTn id="75" fill="hold">
                            <p:stCondLst>
                              <p:cond delay="1500"/>
                            </p:stCondLst>
                            <p:childTnLst>
                              <p:par>
                                <p:cTn id="76" presetID="53" presetClass="entr" presetSubtype="16" fill="hold" nodeType="afterEffect">
                                  <p:stCondLst>
                                    <p:cond delay="0"/>
                                  </p:stCondLst>
                                  <p:childTnLst>
                                    <p:set>
                                      <p:cBhvr>
                                        <p:cTn id="77" dur="1" fill="hold">
                                          <p:stCondLst>
                                            <p:cond delay="0"/>
                                          </p:stCondLst>
                                        </p:cTn>
                                        <p:tgtEl>
                                          <p:spTgt spid="279"/>
                                        </p:tgtEl>
                                        <p:attrNameLst>
                                          <p:attrName>style.visibility</p:attrName>
                                        </p:attrNameLst>
                                      </p:cBhvr>
                                      <p:to>
                                        <p:strVal val="visible"/>
                                      </p:to>
                                    </p:set>
                                    <p:anim calcmode="lin" valueType="num">
                                      <p:cBhvr>
                                        <p:cTn id="78" dur="500" fill="hold"/>
                                        <p:tgtEl>
                                          <p:spTgt spid="279"/>
                                        </p:tgtEl>
                                        <p:attrNameLst>
                                          <p:attrName>ppt_w</p:attrName>
                                        </p:attrNameLst>
                                      </p:cBhvr>
                                      <p:tavLst>
                                        <p:tav tm="0">
                                          <p:val>
                                            <p:fltVal val="0"/>
                                          </p:val>
                                        </p:tav>
                                        <p:tav tm="100000">
                                          <p:val>
                                            <p:strVal val="#ppt_w"/>
                                          </p:val>
                                        </p:tav>
                                      </p:tavLst>
                                    </p:anim>
                                    <p:anim calcmode="lin" valueType="num">
                                      <p:cBhvr>
                                        <p:cTn id="79" dur="500" fill="hold"/>
                                        <p:tgtEl>
                                          <p:spTgt spid="279"/>
                                        </p:tgtEl>
                                        <p:attrNameLst>
                                          <p:attrName>ppt_h</p:attrName>
                                        </p:attrNameLst>
                                      </p:cBhvr>
                                      <p:tavLst>
                                        <p:tav tm="0">
                                          <p:val>
                                            <p:fltVal val="0"/>
                                          </p:val>
                                        </p:tav>
                                        <p:tav tm="100000">
                                          <p:val>
                                            <p:strVal val="#ppt_h"/>
                                          </p:val>
                                        </p:tav>
                                      </p:tavLst>
                                    </p:anim>
                                    <p:animEffect transition="in" filter="fade">
                                      <p:cBhvr>
                                        <p:cTn id="80" dur="500"/>
                                        <p:tgtEl>
                                          <p:spTgt spid="279"/>
                                        </p:tgtEl>
                                      </p:cBhvr>
                                    </p:animEffect>
                                  </p:childTnLst>
                                </p:cTn>
                              </p:par>
                            </p:childTnLst>
                          </p:cTn>
                        </p:par>
                        <p:par>
                          <p:cTn id="81" fill="hold">
                            <p:stCondLst>
                              <p:cond delay="2000"/>
                            </p:stCondLst>
                            <p:childTnLst>
                              <p:par>
                                <p:cTn id="82" presetID="53" presetClass="entr" presetSubtype="16" fill="hold" nodeType="afterEffect">
                                  <p:stCondLst>
                                    <p:cond delay="0"/>
                                  </p:stCondLst>
                                  <p:childTnLst>
                                    <p:set>
                                      <p:cBhvr>
                                        <p:cTn id="83" dur="1" fill="hold">
                                          <p:stCondLst>
                                            <p:cond delay="0"/>
                                          </p:stCondLst>
                                        </p:cTn>
                                        <p:tgtEl>
                                          <p:spTgt spid="280"/>
                                        </p:tgtEl>
                                        <p:attrNameLst>
                                          <p:attrName>style.visibility</p:attrName>
                                        </p:attrNameLst>
                                      </p:cBhvr>
                                      <p:to>
                                        <p:strVal val="visible"/>
                                      </p:to>
                                    </p:set>
                                    <p:anim calcmode="lin" valueType="num">
                                      <p:cBhvr>
                                        <p:cTn id="84" dur="500" fill="hold"/>
                                        <p:tgtEl>
                                          <p:spTgt spid="280"/>
                                        </p:tgtEl>
                                        <p:attrNameLst>
                                          <p:attrName>ppt_w</p:attrName>
                                        </p:attrNameLst>
                                      </p:cBhvr>
                                      <p:tavLst>
                                        <p:tav tm="0">
                                          <p:val>
                                            <p:fltVal val="0"/>
                                          </p:val>
                                        </p:tav>
                                        <p:tav tm="100000">
                                          <p:val>
                                            <p:strVal val="#ppt_w"/>
                                          </p:val>
                                        </p:tav>
                                      </p:tavLst>
                                    </p:anim>
                                    <p:anim calcmode="lin" valueType="num">
                                      <p:cBhvr>
                                        <p:cTn id="85" dur="500" fill="hold"/>
                                        <p:tgtEl>
                                          <p:spTgt spid="280"/>
                                        </p:tgtEl>
                                        <p:attrNameLst>
                                          <p:attrName>ppt_h</p:attrName>
                                        </p:attrNameLst>
                                      </p:cBhvr>
                                      <p:tavLst>
                                        <p:tav tm="0">
                                          <p:val>
                                            <p:fltVal val="0"/>
                                          </p:val>
                                        </p:tav>
                                        <p:tav tm="100000">
                                          <p:val>
                                            <p:strVal val="#ppt_h"/>
                                          </p:val>
                                        </p:tav>
                                      </p:tavLst>
                                    </p:anim>
                                    <p:animEffect transition="in" filter="fade">
                                      <p:cBhvr>
                                        <p:cTn id="86" dur="500"/>
                                        <p:tgtEl>
                                          <p:spTgt spid="280"/>
                                        </p:tgtEl>
                                      </p:cBhvr>
                                    </p:animEffect>
                                  </p:childTnLst>
                                </p:cTn>
                              </p:par>
                            </p:childTnLst>
                          </p:cTn>
                        </p:par>
                        <p:par>
                          <p:cTn id="87" fill="hold">
                            <p:stCondLst>
                              <p:cond delay="2500"/>
                            </p:stCondLst>
                            <p:childTnLst>
                              <p:par>
                                <p:cTn id="88" presetID="53" presetClass="entr" presetSubtype="16" fill="hold" nodeType="afterEffect">
                                  <p:stCondLst>
                                    <p:cond delay="0"/>
                                  </p:stCondLst>
                                  <p:childTnLst>
                                    <p:set>
                                      <p:cBhvr>
                                        <p:cTn id="89" dur="1" fill="hold">
                                          <p:stCondLst>
                                            <p:cond delay="0"/>
                                          </p:stCondLst>
                                        </p:cTn>
                                        <p:tgtEl>
                                          <p:spTgt spid="273"/>
                                        </p:tgtEl>
                                        <p:attrNameLst>
                                          <p:attrName>style.visibility</p:attrName>
                                        </p:attrNameLst>
                                      </p:cBhvr>
                                      <p:to>
                                        <p:strVal val="visible"/>
                                      </p:to>
                                    </p:set>
                                    <p:anim calcmode="lin" valueType="num">
                                      <p:cBhvr>
                                        <p:cTn id="90" dur="500" fill="hold"/>
                                        <p:tgtEl>
                                          <p:spTgt spid="273"/>
                                        </p:tgtEl>
                                        <p:attrNameLst>
                                          <p:attrName>ppt_w</p:attrName>
                                        </p:attrNameLst>
                                      </p:cBhvr>
                                      <p:tavLst>
                                        <p:tav tm="0">
                                          <p:val>
                                            <p:fltVal val="0"/>
                                          </p:val>
                                        </p:tav>
                                        <p:tav tm="100000">
                                          <p:val>
                                            <p:strVal val="#ppt_w"/>
                                          </p:val>
                                        </p:tav>
                                      </p:tavLst>
                                    </p:anim>
                                    <p:anim calcmode="lin" valueType="num">
                                      <p:cBhvr>
                                        <p:cTn id="91" dur="500" fill="hold"/>
                                        <p:tgtEl>
                                          <p:spTgt spid="273"/>
                                        </p:tgtEl>
                                        <p:attrNameLst>
                                          <p:attrName>ppt_h</p:attrName>
                                        </p:attrNameLst>
                                      </p:cBhvr>
                                      <p:tavLst>
                                        <p:tav tm="0">
                                          <p:val>
                                            <p:fltVal val="0"/>
                                          </p:val>
                                        </p:tav>
                                        <p:tav tm="100000">
                                          <p:val>
                                            <p:strVal val="#ppt_h"/>
                                          </p:val>
                                        </p:tav>
                                      </p:tavLst>
                                    </p:anim>
                                    <p:animEffect transition="in" filter="fade">
                                      <p:cBhvr>
                                        <p:cTn id="92" dur="500"/>
                                        <p:tgtEl>
                                          <p:spTgt spid="273"/>
                                        </p:tgtEl>
                                      </p:cBhvr>
                                    </p:animEffect>
                                  </p:childTnLst>
                                </p:cTn>
                              </p:par>
                            </p:childTnLst>
                          </p:cTn>
                        </p:par>
                        <p:par>
                          <p:cTn id="93" fill="hold">
                            <p:stCondLst>
                              <p:cond delay="3000"/>
                            </p:stCondLst>
                            <p:childTnLst>
                              <p:par>
                                <p:cTn id="94" presetID="53" presetClass="entr" presetSubtype="16" fill="hold" grpId="0" nodeType="afterEffect">
                                  <p:stCondLst>
                                    <p:cond delay="0"/>
                                  </p:stCondLst>
                                  <p:childTnLst>
                                    <p:set>
                                      <p:cBhvr>
                                        <p:cTn id="95" dur="1" fill="hold">
                                          <p:stCondLst>
                                            <p:cond delay="0"/>
                                          </p:stCondLst>
                                        </p:cTn>
                                        <p:tgtEl>
                                          <p:spTgt spid="222"/>
                                        </p:tgtEl>
                                        <p:attrNameLst>
                                          <p:attrName>style.visibility</p:attrName>
                                        </p:attrNameLst>
                                      </p:cBhvr>
                                      <p:to>
                                        <p:strVal val="visible"/>
                                      </p:to>
                                    </p:set>
                                    <p:anim calcmode="lin" valueType="num">
                                      <p:cBhvr>
                                        <p:cTn id="96" dur="500" fill="hold"/>
                                        <p:tgtEl>
                                          <p:spTgt spid="222"/>
                                        </p:tgtEl>
                                        <p:attrNameLst>
                                          <p:attrName>ppt_w</p:attrName>
                                        </p:attrNameLst>
                                      </p:cBhvr>
                                      <p:tavLst>
                                        <p:tav tm="0">
                                          <p:val>
                                            <p:fltVal val="0"/>
                                          </p:val>
                                        </p:tav>
                                        <p:tav tm="100000">
                                          <p:val>
                                            <p:strVal val="#ppt_w"/>
                                          </p:val>
                                        </p:tav>
                                      </p:tavLst>
                                    </p:anim>
                                    <p:anim calcmode="lin" valueType="num">
                                      <p:cBhvr>
                                        <p:cTn id="97" dur="500" fill="hold"/>
                                        <p:tgtEl>
                                          <p:spTgt spid="222"/>
                                        </p:tgtEl>
                                        <p:attrNameLst>
                                          <p:attrName>ppt_h</p:attrName>
                                        </p:attrNameLst>
                                      </p:cBhvr>
                                      <p:tavLst>
                                        <p:tav tm="0">
                                          <p:val>
                                            <p:fltVal val="0"/>
                                          </p:val>
                                        </p:tav>
                                        <p:tav tm="100000">
                                          <p:val>
                                            <p:strVal val="#ppt_h"/>
                                          </p:val>
                                        </p:tav>
                                      </p:tavLst>
                                    </p:anim>
                                    <p:animEffect transition="in" filter="fade">
                                      <p:cBhvr>
                                        <p:cTn id="98" dur="500"/>
                                        <p:tgtEl>
                                          <p:spTgt spid="222"/>
                                        </p:tgtEl>
                                      </p:cBhvr>
                                    </p:animEffect>
                                  </p:childTnLst>
                                </p:cTn>
                              </p:par>
                            </p:childTnLst>
                          </p:cTn>
                        </p:par>
                        <p:par>
                          <p:cTn id="99" fill="hold">
                            <p:stCondLst>
                              <p:cond delay="3500"/>
                            </p:stCondLst>
                            <p:childTnLst>
                              <p:par>
                                <p:cTn id="100" presetID="22" presetClass="entr" presetSubtype="8" fill="hold" nodeType="afterEffect">
                                  <p:stCondLst>
                                    <p:cond delay="0"/>
                                  </p:stCondLst>
                                  <p:childTnLst>
                                    <p:set>
                                      <p:cBhvr>
                                        <p:cTn id="101" dur="1" fill="hold">
                                          <p:stCondLst>
                                            <p:cond delay="0"/>
                                          </p:stCondLst>
                                        </p:cTn>
                                        <p:tgtEl>
                                          <p:spTgt spid="224"/>
                                        </p:tgtEl>
                                        <p:attrNameLst>
                                          <p:attrName>style.visibility</p:attrName>
                                        </p:attrNameLst>
                                      </p:cBhvr>
                                      <p:to>
                                        <p:strVal val="visible"/>
                                      </p:to>
                                    </p:set>
                                    <p:animEffect transition="in" filter="wipe(left)">
                                      <p:cBhvr>
                                        <p:cTn id="102" dur="500"/>
                                        <p:tgtEl>
                                          <p:spTgt spid="224"/>
                                        </p:tgtEl>
                                      </p:cBhvr>
                                    </p:animEffect>
                                  </p:childTnLst>
                                </p:cTn>
                              </p:par>
                            </p:childTnLst>
                          </p:cTn>
                        </p:par>
                        <p:par>
                          <p:cTn id="103" fill="hold">
                            <p:stCondLst>
                              <p:cond delay="4000"/>
                            </p:stCondLst>
                            <p:childTnLst>
                              <p:par>
                                <p:cTn id="104" presetID="10" presetClass="entr" presetSubtype="0" fill="hold" grpId="0" nodeType="afterEffect">
                                  <p:stCondLst>
                                    <p:cond delay="0"/>
                                  </p:stCondLst>
                                  <p:childTnLst>
                                    <p:set>
                                      <p:cBhvr>
                                        <p:cTn id="105" dur="1" fill="hold">
                                          <p:stCondLst>
                                            <p:cond delay="0"/>
                                          </p:stCondLst>
                                        </p:cTn>
                                        <p:tgtEl>
                                          <p:spTgt spid="223"/>
                                        </p:tgtEl>
                                        <p:attrNameLst>
                                          <p:attrName>style.visibility</p:attrName>
                                        </p:attrNameLst>
                                      </p:cBhvr>
                                      <p:to>
                                        <p:strVal val="visible"/>
                                      </p:to>
                                    </p:set>
                                    <p:animEffect transition="in" filter="fade">
                                      <p:cBhvr>
                                        <p:cTn id="106" dur="500"/>
                                        <p:tgtEl>
                                          <p:spTgt spid="223"/>
                                        </p:tgtEl>
                                      </p:cBhvr>
                                    </p:animEffect>
                                  </p:childTnLst>
                                </p:cTn>
                              </p:par>
                            </p:childTnLst>
                          </p:cTn>
                        </p:par>
                      </p:childTnLst>
                    </p:cTn>
                  </p:par>
                  <p:par>
                    <p:cTn id="107" fill="hold">
                      <p:stCondLst>
                        <p:cond delay="indefinite"/>
                      </p:stCondLst>
                      <p:childTnLst>
                        <p:par>
                          <p:cTn id="108" fill="hold">
                            <p:stCondLst>
                              <p:cond delay="0"/>
                            </p:stCondLst>
                            <p:childTnLst>
                              <p:par>
                                <p:cTn id="109" presetID="53" presetClass="entr" presetSubtype="16" fill="hold" nodeType="clickEffect">
                                  <p:stCondLst>
                                    <p:cond delay="0"/>
                                  </p:stCondLst>
                                  <p:childTnLst>
                                    <p:set>
                                      <p:cBhvr>
                                        <p:cTn id="110" dur="1" fill="hold">
                                          <p:stCondLst>
                                            <p:cond delay="0"/>
                                          </p:stCondLst>
                                        </p:cTn>
                                        <p:tgtEl>
                                          <p:spTgt spid="19"/>
                                        </p:tgtEl>
                                        <p:attrNameLst>
                                          <p:attrName>style.visibility</p:attrName>
                                        </p:attrNameLst>
                                      </p:cBhvr>
                                      <p:to>
                                        <p:strVal val="visible"/>
                                      </p:to>
                                    </p:set>
                                    <p:anim calcmode="lin" valueType="num">
                                      <p:cBhvr>
                                        <p:cTn id="111" dur="500" fill="hold"/>
                                        <p:tgtEl>
                                          <p:spTgt spid="19"/>
                                        </p:tgtEl>
                                        <p:attrNameLst>
                                          <p:attrName>ppt_w</p:attrName>
                                        </p:attrNameLst>
                                      </p:cBhvr>
                                      <p:tavLst>
                                        <p:tav tm="0">
                                          <p:val>
                                            <p:fltVal val="0"/>
                                          </p:val>
                                        </p:tav>
                                        <p:tav tm="100000">
                                          <p:val>
                                            <p:strVal val="#ppt_w"/>
                                          </p:val>
                                        </p:tav>
                                      </p:tavLst>
                                    </p:anim>
                                    <p:anim calcmode="lin" valueType="num">
                                      <p:cBhvr>
                                        <p:cTn id="112" dur="500" fill="hold"/>
                                        <p:tgtEl>
                                          <p:spTgt spid="19"/>
                                        </p:tgtEl>
                                        <p:attrNameLst>
                                          <p:attrName>ppt_h</p:attrName>
                                        </p:attrNameLst>
                                      </p:cBhvr>
                                      <p:tavLst>
                                        <p:tav tm="0">
                                          <p:val>
                                            <p:fltVal val="0"/>
                                          </p:val>
                                        </p:tav>
                                        <p:tav tm="100000">
                                          <p:val>
                                            <p:strVal val="#ppt_h"/>
                                          </p:val>
                                        </p:tav>
                                      </p:tavLst>
                                    </p:anim>
                                    <p:animEffect transition="in" filter="fade">
                                      <p:cBhvr>
                                        <p:cTn id="113" dur="500"/>
                                        <p:tgtEl>
                                          <p:spTgt spid="19"/>
                                        </p:tgtEl>
                                      </p:cBhvr>
                                    </p:animEffect>
                                  </p:childTnLst>
                                </p:cTn>
                              </p:par>
                            </p:childTnLst>
                          </p:cTn>
                        </p:par>
                        <p:par>
                          <p:cTn id="114" fill="hold">
                            <p:stCondLst>
                              <p:cond delay="500"/>
                            </p:stCondLst>
                            <p:childTnLst>
                              <p:par>
                                <p:cTn id="115" presetID="22" presetClass="entr" presetSubtype="8" fill="hold" grpId="0" nodeType="afterEffect">
                                  <p:stCondLst>
                                    <p:cond delay="0"/>
                                  </p:stCondLst>
                                  <p:childTnLst>
                                    <p:set>
                                      <p:cBhvr>
                                        <p:cTn id="116" dur="1" fill="hold">
                                          <p:stCondLst>
                                            <p:cond delay="0"/>
                                          </p:stCondLst>
                                        </p:cTn>
                                        <p:tgtEl>
                                          <p:spTgt spid="111"/>
                                        </p:tgtEl>
                                        <p:attrNameLst>
                                          <p:attrName>style.visibility</p:attrName>
                                        </p:attrNameLst>
                                      </p:cBhvr>
                                      <p:to>
                                        <p:strVal val="visible"/>
                                      </p:to>
                                    </p:set>
                                    <p:animEffect transition="in" filter="wipe(left)">
                                      <p:cBhvr>
                                        <p:cTn id="117" dur="500"/>
                                        <p:tgtEl>
                                          <p:spTgt spid="111"/>
                                        </p:tgtEl>
                                      </p:cBhvr>
                                    </p:animEffect>
                                  </p:childTnLst>
                                </p:cTn>
                              </p:par>
                            </p:childTnLst>
                          </p:cTn>
                        </p:par>
                        <p:par>
                          <p:cTn id="118" fill="hold">
                            <p:stCondLst>
                              <p:cond delay="1000"/>
                            </p:stCondLst>
                            <p:childTnLst>
                              <p:par>
                                <p:cTn id="119" presetID="53" presetClass="entr" presetSubtype="16" fill="hold" grpId="0" nodeType="afterEffect">
                                  <p:stCondLst>
                                    <p:cond delay="0"/>
                                  </p:stCondLst>
                                  <p:childTnLst>
                                    <p:set>
                                      <p:cBhvr>
                                        <p:cTn id="120" dur="1" fill="hold">
                                          <p:stCondLst>
                                            <p:cond delay="0"/>
                                          </p:stCondLst>
                                        </p:cTn>
                                        <p:tgtEl>
                                          <p:spTgt spid="337"/>
                                        </p:tgtEl>
                                        <p:attrNameLst>
                                          <p:attrName>style.visibility</p:attrName>
                                        </p:attrNameLst>
                                      </p:cBhvr>
                                      <p:to>
                                        <p:strVal val="visible"/>
                                      </p:to>
                                    </p:set>
                                    <p:anim calcmode="lin" valueType="num">
                                      <p:cBhvr>
                                        <p:cTn id="121" dur="500" fill="hold"/>
                                        <p:tgtEl>
                                          <p:spTgt spid="337"/>
                                        </p:tgtEl>
                                        <p:attrNameLst>
                                          <p:attrName>ppt_w</p:attrName>
                                        </p:attrNameLst>
                                      </p:cBhvr>
                                      <p:tavLst>
                                        <p:tav tm="0">
                                          <p:val>
                                            <p:fltVal val="0"/>
                                          </p:val>
                                        </p:tav>
                                        <p:tav tm="100000">
                                          <p:val>
                                            <p:strVal val="#ppt_w"/>
                                          </p:val>
                                        </p:tav>
                                      </p:tavLst>
                                    </p:anim>
                                    <p:anim calcmode="lin" valueType="num">
                                      <p:cBhvr>
                                        <p:cTn id="122" dur="500" fill="hold"/>
                                        <p:tgtEl>
                                          <p:spTgt spid="337"/>
                                        </p:tgtEl>
                                        <p:attrNameLst>
                                          <p:attrName>ppt_h</p:attrName>
                                        </p:attrNameLst>
                                      </p:cBhvr>
                                      <p:tavLst>
                                        <p:tav tm="0">
                                          <p:val>
                                            <p:fltVal val="0"/>
                                          </p:val>
                                        </p:tav>
                                        <p:tav tm="100000">
                                          <p:val>
                                            <p:strVal val="#ppt_h"/>
                                          </p:val>
                                        </p:tav>
                                      </p:tavLst>
                                    </p:anim>
                                    <p:animEffect transition="in" filter="fade">
                                      <p:cBhvr>
                                        <p:cTn id="123" dur="500"/>
                                        <p:tgtEl>
                                          <p:spTgt spid="337"/>
                                        </p:tgtEl>
                                      </p:cBhvr>
                                    </p:animEffect>
                                  </p:childTnLst>
                                </p:cTn>
                              </p:par>
                            </p:childTnLst>
                          </p:cTn>
                        </p:par>
                        <p:par>
                          <p:cTn id="124" fill="hold">
                            <p:stCondLst>
                              <p:cond delay="1500"/>
                            </p:stCondLst>
                            <p:childTnLst>
                              <p:par>
                                <p:cTn id="125" presetID="53" presetClass="entr" presetSubtype="16" fill="hold" nodeType="afterEffect">
                                  <p:stCondLst>
                                    <p:cond delay="0"/>
                                  </p:stCondLst>
                                  <p:childTnLst>
                                    <p:set>
                                      <p:cBhvr>
                                        <p:cTn id="126" dur="1" fill="hold">
                                          <p:stCondLst>
                                            <p:cond delay="0"/>
                                          </p:stCondLst>
                                        </p:cTn>
                                        <p:tgtEl>
                                          <p:spTgt spid="338"/>
                                        </p:tgtEl>
                                        <p:attrNameLst>
                                          <p:attrName>style.visibility</p:attrName>
                                        </p:attrNameLst>
                                      </p:cBhvr>
                                      <p:to>
                                        <p:strVal val="visible"/>
                                      </p:to>
                                    </p:set>
                                    <p:anim calcmode="lin" valueType="num">
                                      <p:cBhvr>
                                        <p:cTn id="127" dur="500" fill="hold"/>
                                        <p:tgtEl>
                                          <p:spTgt spid="338"/>
                                        </p:tgtEl>
                                        <p:attrNameLst>
                                          <p:attrName>ppt_w</p:attrName>
                                        </p:attrNameLst>
                                      </p:cBhvr>
                                      <p:tavLst>
                                        <p:tav tm="0">
                                          <p:val>
                                            <p:fltVal val="0"/>
                                          </p:val>
                                        </p:tav>
                                        <p:tav tm="100000">
                                          <p:val>
                                            <p:strVal val="#ppt_w"/>
                                          </p:val>
                                        </p:tav>
                                      </p:tavLst>
                                    </p:anim>
                                    <p:anim calcmode="lin" valueType="num">
                                      <p:cBhvr>
                                        <p:cTn id="128" dur="500" fill="hold"/>
                                        <p:tgtEl>
                                          <p:spTgt spid="338"/>
                                        </p:tgtEl>
                                        <p:attrNameLst>
                                          <p:attrName>ppt_h</p:attrName>
                                        </p:attrNameLst>
                                      </p:cBhvr>
                                      <p:tavLst>
                                        <p:tav tm="0">
                                          <p:val>
                                            <p:fltVal val="0"/>
                                          </p:val>
                                        </p:tav>
                                        <p:tav tm="100000">
                                          <p:val>
                                            <p:strVal val="#ppt_h"/>
                                          </p:val>
                                        </p:tav>
                                      </p:tavLst>
                                    </p:anim>
                                    <p:animEffect transition="in" filter="fade">
                                      <p:cBhvr>
                                        <p:cTn id="129" dur="500"/>
                                        <p:tgtEl>
                                          <p:spTgt spid="338"/>
                                        </p:tgtEl>
                                      </p:cBhvr>
                                    </p:animEffect>
                                  </p:childTnLst>
                                </p:cTn>
                              </p:par>
                            </p:childTnLst>
                          </p:cTn>
                        </p:par>
                        <p:par>
                          <p:cTn id="130" fill="hold">
                            <p:stCondLst>
                              <p:cond delay="2000"/>
                            </p:stCondLst>
                            <p:childTnLst>
                              <p:par>
                                <p:cTn id="131" presetID="53" presetClass="entr" presetSubtype="16" fill="hold" nodeType="afterEffect">
                                  <p:stCondLst>
                                    <p:cond delay="0"/>
                                  </p:stCondLst>
                                  <p:childTnLst>
                                    <p:set>
                                      <p:cBhvr>
                                        <p:cTn id="132" dur="1" fill="hold">
                                          <p:stCondLst>
                                            <p:cond delay="0"/>
                                          </p:stCondLst>
                                        </p:cTn>
                                        <p:tgtEl>
                                          <p:spTgt spid="339"/>
                                        </p:tgtEl>
                                        <p:attrNameLst>
                                          <p:attrName>style.visibility</p:attrName>
                                        </p:attrNameLst>
                                      </p:cBhvr>
                                      <p:to>
                                        <p:strVal val="visible"/>
                                      </p:to>
                                    </p:set>
                                    <p:anim calcmode="lin" valueType="num">
                                      <p:cBhvr>
                                        <p:cTn id="133" dur="500" fill="hold"/>
                                        <p:tgtEl>
                                          <p:spTgt spid="339"/>
                                        </p:tgtEl>
                                        <p:attrNameLst>
                                          <p:attrName>ppt_w</p:attrName>
                                        </p:attrNameLst>
                                      </p:cBhvr>
                                      <p:tavLst>
                                        <p:tav tm="0">
                                          <p:val>
                                            <p:fltVal val="0"/>
                                          </p:val>
                                        </p:tav>
                                        <p:tav tm="100000">
                                          <p:val>
                                            <p:strVal val="#ppt_w"/>
                                          </p:val>
                                        </p:tav>
                                      </p:tavLst>
                                    </p:anim>
                                    <p:anim calcmode="lin" valueType="num">
                                      <p:cBhvr>
                                        <p:cTn id="134" dur="500" fill="hold"/>
                                        <p:tgtEl>
                                          <p:spTgt spid="339"/>
                                        </p:tgtEl>
                                        <p:attrNameLst>
                                          <p:attrName>ppt_h</p:attrName>
                                        </p:attrNameLst>
                                      </p:cBhvr>
                                      <p:tavLst>
                                        <p:tav tm="0">
                                          <p:val>
                                            <p:fltVal val="0"/>
                                          </p:val>
                                        </p:tav>
                                        <p:tav tm="100000">
                                          <p:val>
                                            <p:strVal val="#ppt_h"/>
                                          </p:val>
                                        </p:tav>
                                      </p:tavLst>
                                    </p:anim>
                                    <p:animEffect transition="in" filter="fade">
                                      <p:cBhvr>
                                        <p:cTn id="135" dur="500"/>
                                        <p:tgtEl>
                                          <p:spTgt spid="339"/>
                                        </p:tgtEl>
                                      </p:cBhvr>
                                    </p:animEffect>
                                  </p:childTnLst>
                                </p:cTn>
                              </p:par>
                            </p:childTnLst>
                          </p:cTn>
                        </p:par>
                        <p:par>
                          <p:cTn id="136" fill="hold">
                            <p:stCondLst>
                              <p:cond delay="2500"/>
                            </p:stCondLst>
                            <p:childTnLst>
                              <p:par>
                                <p:cTn id="137" presetID="53" presetClass="entr" presetSubtype="16" fill="hold" nodeType="afterEffect">
                                  <p:stCondLst>
                                    <p:cond delay="0"/>
                                  </p:stCondLst>
                                  <p:childTnLst>
                                    <p:set>
                                      <p:cBhvr>
                                        <p:cTn id="138" dur="1" fill="hold">
                                          <p:stCondLst>
                                            <p:cond delay="0"/>
                                          </p:stCondLst>
                                        </p:cTn>
                                        <p:tgtEl>
                                          <p:spTgt spid="332"/>
                                        </p:tgtEl>
                                        <p:attrNameLst>
                                          <p:attrName>style.visibility</p:attrName>
                                        </p:attrNameLst>
                                      </p:cBhvr>
                                      <p:to>
                                        <p:strVal val="visible"/>
                                      </p:to>
                                    </p:set>
                                    <p:anim calcmode="lin" valueType="num">
                                      <p:cBhvr>
                                        <p:cTn id="139" dur="500" fill="hold"/>
                                        <p:tgtEl>
                                          <p:spTgt spid="332"/>
                                        </p:tgtEl>
                                        <p:attrNameLst>
                                          <p:attrName>ppt_w</p:attrName>
                                        </p:attrNameLst>
                                      </p:cBhvr>
                                      <p:tavLst>
                                        <p:tav tm="0">
                                          <p:val>
                                            <p:fltVal val="0"/>
                                          </p:val>
                                        </p:tav>
                                        <p:tav tm="100000">
                                          <p:val>
                                            <p:strVal val="#ppt_w"/>
                                          </p:val>
                                        </p:tav>
                                      </p:tavLst>
                                    </p:anim>
                                    <p:anim calcmode="lin" valueType="num">
                                      <p:cBhvr>
                                        <p:cTn id="140" dur="500" fill="hold"/>
                                        <p:tgtEl>
                                          <p:spTgt spid="332"/>
                                        </p:tgtEl>
                                        <p:attrNameLst>
                                          <p:attrName>ppt_h</p:attrName>
                                        </p:attrNameLst>
                                      </p:cBhvr>
                                      <p:tavLst>
                                        <p:tav tm="0">
                                          <p:val>
                                            <p:fltVal val="0"/>
                                          </p:val>
                                        </p:tav>
                                        <p:tav tm="100000">
                                          <p:val>
                                            <p:strVal val="#ppt_h"/>
                                          </p:val>
                                        </p:tav>
                                      </p:tavLst>
                                    </p:anim>
                                    <p:animEffect transition="in" filter="fade">
                                      <p:cBhvr>
                                        <p:cTn id="141" dur="500"/>
                                        <p:tgtEl>
                                          <p:spTgt spid="332"/>
                                        </p:tgtEl>
                                      </p:cBhvr>
                                    </p:animEffect>
                                  </p:childTnLst>
                                </p:cTn>
                              </p:par>
                            </p:childTnLst>
                          </p:cTn>
                        </p:par>
                        <p:par>
                          <p:cTn id="142" fill="hold">
                            <p:stCondLst>
                              <p:cond delay="3000"/>
                            </p:stCondLst>
                            <p:childTnLst>
                              <p:par>
                                <p:cTn id="143" presetID="53" presetClass="entr" presetSubtype="16" fill="hold" grpId="0" nodeType="afterEffect">
                                  <p:stCondLst>
                                    <p:cond delay="0"/>
                                  </p:stCondLst>
                                  <p:childTnLst>
                                    <p:set>
                                      <p:cBhvr>
                                        <p:cTn id="144" dur="1" fill="hold">
                                          <p:stCondLst>
                                            <p:cond delay="0"/>
                                          </p:stCondLst>
                                        </p:cTn>
                                        <p:tgtEl>
                                          <p:spTgt spid="281"/>
                                        </p:tgtEl>
                                        <p:attrNameLst>
                                          <p:attrName>style.visibility</p:attrName>
                                        </p:attrNameLst>
                                      </p:cBhvr>
                                      <p:to>
                                        <p:strVal val="visible"/>
                                      </p:to>
                                    </p:set>
                                    <p:anim calcmode="lin" valueType="num">
                                      <p:cBhvr>
                                        <p:cTn id="145" dur="500" fill="hold"/>
                                        <p:tgtEl>
                                          <p:spTgt spid="281"/>
                                        </p:tgtEl>
                                        <p:attrNameLst>
                                          <p:attrName>ppt_w</p:attrName>
                                        </p:attrNameLst>
                                      </p:cBhvr>
                                      <p:tavLst>
                                        <p:tav tm="0">
                                          <p:val>
                                            <p:fltVal val="0"/>
                                          </p:val>
                                        </p:tav>
                                        <p:tav tm="100000">
                                          <p:val>
                                            <p:strVal val="#ppt_w"/>
                                          </p:val>
                                        </p:tav>
                                      </p:tavLst>
                                    </p:anim>
                                    <p:anim calcmode="lin" valueType="num">
                                      <p:cBhvr>
                                        <p:cTn id="146" dur="500" fill="hold"/>
                                        <p:tgtEl>
                                          <p:spTgt spid="281"/>
                                        </p:tgtEl>
                                        <p:attrNameLst>
                                          <p:attrName>ppt_h</p:attrName>
                                        </p:attrNameLst>
                                      </p:cBhvr>
                                      <p:tavLst>
                                        <p:tav tm="0">
                                          <p:val>
                                            <p:fltVal val="0"/>
                                          </p:val>
                                        </p:tav>
                                        <p:tav tm="100000">
                                          <p:val>
                                            <p:strVal val="#ppt_h"/>
                                          </p:val>
                                        </p:tav>
                                      </p:tavLst>
                                    </p:anim>
                                    <p:animEffect transition="in" filter="fade">
                                      <p:cBhvr>
                                        <p:cTn id="147" dur="500"/>
                                        <p:tgtEl>
                                          <p:spTgt spid="281"/>
                                        </p:tgtEl>
                                      </p:cBhvr>
                                    </p:animEffect>
                                  </p:childTnLst>
                                </p:cTn>
                              </p:par>
                            </p:childTnLst>
                          </p:cTn>
                        </p:par>
                        <p:par>
                          <p:cTn id="148" fill="hold">
                            <p:stCondLst>
                              <p:cond delay="3500"/>
                            </p:stCondLst>
                            <p:childTnLst>
                              <p:par>
                                <p:cTn id="149" presetID="22" presetClass="entr" presetSubtype="8" fill="hold" nodeType="afterEffect">
                                  <p:stCondLst>
                                    <p:cond delay="0"/>
                                  </p:stCondLst>
                                  <p:childTnLst>
                                    <p:set>
                                      <p:cBhvr>
                                        <p:cTn id="150" dur="1" fill="hold">
                                          <p:stCondLst>
                                            <p:cond delay="0"/>
                                          </p:stCondLst>
                                        </p:cTn>
                                        <p:tgtEl>
                                          <p:spTgt spid="283"/>
                                        </p:tgtEl>
                                        <p:attrNameLst>
                                          <p:attrName>style.visibility</p:attrName>
                                        </p:attrNameLst>
                                      </p:cBhvr>
                                      <p:to>
                                        <p:strVal val="visible"/>
                                      </p:to>
                                    </p:set>
                                    <p:animEffect transition="in" filter="wipe(left)">
                                      <p:cBhvr>
                                        <p:cTn id="151" dur="500"/>
                                        <p:tgtEl>
                                          <p:spTgt spid="283"/>
                                        </p:tgtEl>
                                      </p:cBhvr>
                                    </p:animEffect>
                                  </p:childTnLst>
                                </p:cTn>
                              </p:par>
                            </p:childTnLst>
                          </p:cTn>
                        </p:par>
                        <p:par>
                          <p:cTn id="152" fill="hold">
                            <p:stCondLst>
                              <p:cond delay="4000"/>
                            </p:stCondLst>
                            <p:childTnLst>
                              <p:par>
                                <p:cTn id="153" presetID="10" presetClass="entr" presetSubtype="0" fill="hold" grpId="0" nodeType="afterEffect">
                                  <p:stCondLst>
                                    <p:cond delay="0"/>
                                  </p:stCondLst>
                                  <p:childTnLst>
                                    <p:set>
                                      <p:cBhvr>
                                        <p:cTn id="154" dur="1" fill="hold">
                                          <p:stCondLst>
                                            <p:cond delay="0"/>
                                          </p:stCondLst>
                                        </p:cTn>
                                        <p:tgtEl>
                                          <p:spTgt spid="282"/>
                                        </p:tgtEl>
                                        <p:attrNameLst>
                                          <p:attrName>style.visibility</p:attrName>
                                        </p:attrNameLst>
                                      </p:cBhvr>
                                      <p:to>
                                        <p:strVal val="visible"/>
                                      </p:to>
                                    </p:set>
                                    <p:animEffect transition="in" filter="fade">
                                      <p:cBhvr>
                                        <p:cTn id="155" dur="5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96" grpId="0"/>
      <p:bldP spid="111" grpId="0"/>
      <p:bldP spid="64" grpId="0"/>
      <p:bldP spid="65" grpId="0"/>
      <p:bldP spid="161" grpId="0"/>
      <p:bldP spid="222" grpId="0"/>
      <p:bldP spid="223" grpId="0"/>
      <p:bldP spid="278" grpId="0"/>
      <p:bldP spid="281" grpId="0"/>
      <p:bldP spid="282" grpId="0"/>
      <p:bldP spid="33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86200" y="241393"/>
            <a:ext cx="3077304" cy="805680"/>
            <a:chOff x="386200" y="241393"/>
            <a:chExt cx="3077304" cy="805680"/>
          </a:xfrm>
        </p:grpSpPr>
        <p:sp>
          <p:nvSpPr>
            <p:cNvPr id="3" name="TextBox 2"/>
            <p:cNvSpPr txBox="1"/>
            <p:nvPr/>
          </p:nvSpPr>
          <p:spPr>
            <a:xfrm>
              <a:off x="386200" y="241393"/>
              <a:ext cx="2524559" cy="646331"/>
            </a:xfrm>
            <a:prstGeom prst="rect">
              <a:avLst/>
            </a:prstGeom>
            <a:noFill/>
          </p:spPr>
          <p:txBody>
            <a:bodyPr wrap="square" rtlCol="0">
              <a:spAutoFit/>
            </a:bodyPr>
            <a:lstStyle/>
            <a:p>
              <a:r>
                <a:rPr lang="en-US" sz="3600" dirty="0">
                  <a:solidFill>
                    <a:schemeClr val="accent1">
                      <a:lumMod val="50000"/>
                    </a:schemeClr>
                  </a:solidFill>
                  <a:latin typeface="Oswald" pitchFamily="50"/>
                </a:rPr>
                <a:t>Our Team</a:t>
              </a:r>
            </a:p>
          </p:txBody>
        </p:sp>
        <p:sp>
          <p:nvSpPr>
            <p:cNvPr id="51" name="TextBox 50"/>
            <p:cNvSpPr txBox="1"/>
            <p:nvPr/>
          </p:nvSpPr>
          <p:spPr>
            <a:xfrm>
              <a:off x="413359" y="811111"/>
              <a:ext cx="30501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Meet The All Team Members</a:t>
              </a:r>
            </a:p>
          </p:txBody>
        </p:sp>
      </p:grpSp>
      <p:sp>
        <p:nvSpPr>
          <p:cNvPr id="125" name="TextBox 124"/>
          <p:cNvSpPr txBox="1"/>
          <p:nvPr/>
        </p:nvSpPr>
        <p:spPr>
          <a:xfrm>
            <a:off x="2057399" y="1222077"/>
            <a:ext cx="1542896" cy="359073"/>
          </a:xfrm>
          <a:prstGeom prst="rect">
            <a:avLst/>
          </a:prstGeom>
          <a:noFill/>
        </p:spPr>
        <p:txBody>
          <a:bodyPr wrap="square" rtlCol="0">
            <a:spAutoFit/>
          </a:bodyPr>
          <a:lstStyle/>
          <a:p>
            <a:pPr>
              <a:lnSpc>
                <a:spcPct val="65000"/>
              </a:lnSpc>
            </a:pPr>
            <a:r>
              <a:rPr lang="en-US" sz="2400" baseline="30000" dirty="0">
                <a:solidFill>
                  <a:schemeClr val="accent1">
                    <a:lumMod val="50000"/>
                  </a:schemeClr>
                </a:solidFill>
                <a:latin typeface="Oswald" pitchFamily="50"/>
              </a:rPr>
              <a:t>JOHN DOE</a:t>
            </a:r>
          </a:p>
          <a:p>
            <a:pPr>
              <a:lnSpc>
                <a:spcPct val="65000"/>
              </a:lnSpc>
            </a:pPr>
            <a:r>
              <a:rPr lang="en-US" sz="1600" baseline="30000" dirty="0">
                <a:solidFill>
                  <a:schemeClr val="accent1">
                    <a:lumMod val="75000"/>
                  </a:schemeClr>
                </a:solidFill>
                <a:latin typeface="Sansation" pitchFamily="2" charset="0"/>
              </a:rPr>
              <a:t>SEO Specialist</a:t>
            </a:r>
          </a:p>
        </p:txBody>
      </p:sp>
      <p:cxnSp>
        <p:nvCxnSpPr>
          <p:cNvPr id="187" name="Straight Connector 186"/>
          <p:cNvCxnSpPr/>
          <p:nvPr/>
        </p:nvCxnSpPr>
        <p:spPr>
          <a:xfrm>
            <a:off x="477052" y="1021195"/>
            <a:ext cx="8666948" cy="0"/>
          </a:xfrm>
          <a:prstGeom prst="line">
            <a:avLst/>
          </a:prstGeom>
          <a:ln w="19050" cap="sq">
            <a:solidFill>
              <a:schemeClr val="accent1">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99762" y="1123950"/>
            <a:ext cx="1540386" cy="1594026"/>
            <a:chOff x="499762" y="1123950"/>
            <a:chExt cx="1540386" cy="1594026"/>
          </a:xfrm>
        </p:grpSpPr>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799" y="2512802"/>
              <a:ext cx="1503349" cy="205174"/>
            </a:xfrm>
            <a:prstGeom prst="rect">
              <a:avLst/>
            </a:prstGeom>
          </p:spPr>
        </p:pic>
        <p:grpSp>
          <p:nvGrpSpPr>
            <p:cNvPr id="5" name="Group 4"/>
            <p:cNvGrpSpPr/>
            <p:nvPr/>
          </p:nvGrpSpPr>
          <p:grpSpPr>
            <a:xfrm>
              <a:off x="499762" y="1123950"/>
              <a:ext cx="1481438" cy="1481438"/>
              <a:chOff x="509027" y="1108253"/>
              <a:chExt cx="1011842" cy="1011842"/>
            </a:xfrm>
          </p:grpSpPr>
          <p:sp>
            <p:nvSpPr>
              <p:cNvPr id="7" name="Oval 6"/>
              <p:cNvSpPr/>
              <p:nvPr/>
            </p:nvSpPr>
            <p:spPr>
              <a:xfrm>
                <a:off x="509027" y="1108253"/>
                <a:ext cx="1011842" cy="1011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52884" y="1152110"/>
                <a:ext cx="924129" cy="924128"/>
              </a:xfrm>
              <a:prstGeom prst="ellipse">
                <a:avLst/>
              </a:prstGeom>
              <a:noFill/>
              <a:ln w="28575" cap="rnd">
                <a:solidFill>
                  <a:schemeClr val="accent1">
                    <a:lumMod val="50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601062" y="1200288"/>
                <a:ext cx="827773" cy="827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4" name="TextBox 63"/>
          <p:cNvSpPr txBox="1"/>
          <p:nvPr/>
        </p:nvSpPr>
        <p:spPr>
          <a:xfrm>
            <a:off x="2199504" y="2114550"/>
            <a:ext cx="1275121" cy="625812"/>
          </a:xfrm>
          <a:prstGeom prst="rect">
            <a:avLst/>
          </a:prstGeom>
          <a:noFill/>
        </p:spPr>
        <p:txBody>
          <a:bodyPr wrap="square" rtlCol="0">
            <a:spAutoFit/>
          </a:bodyPr>
          <a:lstStyle/>
          <a:p>
            <a:r>
              <a:rPr lang="en-US" sz="1300" baseline="30000" dirty="0">
                <a:solidFill>
                  <a:schemeClr val="accent1">
                    <a:lumMod val="75000"/>
                  </a:schemeClr>
                </a:solidFill>
                <a:latin typeface="Sansation" pitchFamily="2" charset="0"/>
              </a:rPr>
              <a:t>Keyword Research</a:t>
            </a:r>
          </a:p>
          <a:p>
            <a:r>
              <a:rPr lang="en-US" sz="1300" baseline="30000" dirty="0">
                <a:solidFill>
                  <a:schemeClr val="accent1">
                    <a:lumMod val="75000"/>
                  </a:schemeClr>
                </a:solidFill>
                <a:latin typeface="Sansation" pitchFamily="2" charset="0"/>
              </a:rPr>
              <a:t>Link Building</a:t>
            </a:r>
          </a:p>
          <a:p>
            <a:r>
              <a:rPr lang="en-US" sz="1300" baseline="30000" dirty="0">
                <a:solidFill>
                  <a:schemeClr val="accent1">
                    <a:lumMod val="75000"/>
                  </a:schemeClr>
                </a:solidFill>
                <a:latin typeface="Sansation" pitchFamily="2" charset="0"/>
              </a:rPr>
              <a:t>International Search</a:t>
            </a:r>
          </a:p>
          <a:p>
            <a:r>
              <a:rPr lang="en-US" sz="1300" baseline="30000" dirty="0">
                <a:solidFill>
                  <a:schemeClr val="accent1">
                    <a:lumMod val="75000"/>
                  </a:schemeClr>
                </a:solidFill>
                <a:latin typeface="Sansation" pitchFamily="2" charset="0"/>
              </a:rPr>
              <a:t>Video SEO</a:t>
            </a:r>
          </a:p>
        </p:txBody>
      </p:sp>
      <p:sp>
        <p:nvSpPr>
          <p:cNvPr id="65" name="TextBox 64"/>
          <p:cNvSpPr txBox="1"/>
          <p:nvPr/>
        </p:nvSpPr>
        <p:spPr>
          <a:xfrm>
            <a:off x="2057400" y="1611848"/>
            <a:ext cx="2438400" cy="502702"/>
          </a:xfrm>
          <a:prstGeom prst="rect">
            <a:avLst/>
          </a:prstGeom>
          <a:noFill/>
        </p:spPr>
        <p:txBody>
          <a:bodyPr wrap="square" rtlCol="0">
            <a:spAutoFit/>
          </a:bodyPr>
          <a:lstStyle/>
          <a:p>
            <a:pPr algn="just"/>
            <a:r>
              <a:rPr lang="en-US" sz="1000" i="1" baseline="30000" dirty="0">
                <a:solidFill>
                  <a:schemeClr val="accent1">
                    <a:lumMod val="75000"/>
                  </a:schemeClr>
                </a:solidFill>
                <a:latin typeface="Sansation" pitchFamily="2" charset="0"/>
              </a:rPr>
              <a:t>I am a self taught HTML hand coder, near expert level...I say near expert because there are probably one or two things I don’t know! : I almost exclusively do Search Engine Optimization now. </a:t>
            </a:r>
          </a:p>
        </p:txBody>
      </p:sp>
      <p:grpSp>
        <p:nvGrpSpPr>
          <p:cNvPr id="9" name="Group 8"/>
          <p:cNvGrpSpPr/>
          <p:nvPr/>
        </p:nvGrpSpPr>
        <p:grpSpPr>
          <a:xfrm>
            <a:off x="3355264" y="2178461"/>
            <a:ext cx="988135" cy="440544"/>
            <a:chOff x="994337" y="2552698"/>
            <a:chExt cx="1152852" cy="521971"/>
          </a:xfrm>
        </p:grpSpPr>
        <p:grpSp>
          <p:nvGrpSpPr>
            <p:cNvPr id="8" name="Group 7"/>
            <p:cNvGrpSpPr/>
            <p:nvPr/>
          </p:nvGrpSpPr>
          <p:grpSpPr>
            <a:xfrm>
              <a:off x="994337" y="2552698"/>
              <a:ext cx="1152852" cy="45719"/>
              <a:chOff x="1452645" y="2876550"/>
              <a:chExt cx="1626512" cy="45719"/>
            </a:xfrm>
          </p:grpSpPr>
          <p:sp>
            <p:nvSpPr>
              <p:cNvPr id="6" name="Rectangle 5"/>
              <p:cNvSpPr/>
              <p:nvPr/>
            </p:nvSpPr>
            <p:spPr>
              <a:xfrm>
                <a:off x="266214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69" name="Rectangle 68"/>
              <p:cNvSpPr/>
              <p:nvPr/>
            </p:nvSpPr>
            <p:spPr>
              <a:xfrm>
                <a:off x="2514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23622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2098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28122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79" name="Rectangle 78"/>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grpSp>
        <p:grpSp>
          <p:nvGrpSpPr>
            <p:cNvPr id="80" name="Group 79"/>
            <p:cNvGrpSpPr/>
            <p:nvPr/>
          </p:nvGrpSpPr>
          <p:grpSpPr>
            <a:xfrm>
              <a:off x="994337" y="2716600"/>
              <a:ext cx="1152852" cy="45719"/>
              <a:chOff x="1452645" y="2876550"/>
              <a:chExt cx="1626512" cy="45719"/>
            </a:xfrm>
          </p:grpSpPr>
          <p:sp>
            <p:nvSpPr>
              <p:cNvPr id="81" name="Rectangle 80"/>
              <p:cNvSpPr/>
              <p:nvPr/>
            </p:nvSpPr>
            <p:spPr>
              <a:xfrm>
                <a:off x="266214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82" name="Rectangle 81"/>
              <p:cNvSpPr/>
              <p:nvPr/>
            </p:nvSpPr>
            <p:spPr>
              <a:xfrm>
                <a:off x="25146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123" name="Rectangle 122"/>
              <p:cNvSpPr/>
              <p:nvPr/>
            </p:nvSpPr>
            <p:spPr>
              <a:xfrm>
                <a:off x="23622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124" name="Rectangle 123"/>
              <p:cNvSpPr/>
              <p:nvPr/>
            </p:nvSpPr>
            <p:spPr>
              <a:xfrm>
                <a:off x="22098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126" name="Rectangle 125"/>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28122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132" name="Rectangle 131"/>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grpSp>
        <p:grpSp>
          <p:nvGrpSpPr>
            <p:cNvPr id="133" name="Group 132"/>
            <p:cNvGrpSpPr/>
            <p:nvPr/>
          </p:nvGrpSpPr>
          <p:grpSpPr>
            <a:xfrm>
              <a:off x="994337" y="2876550"/>
              <a:ext cx="1152852" cy="45719"/>
              <a:chOff x="1452645" y="2876550"/>
              <a:chExt cx="1626512" cy="45719"/>
            </a:xfrm>
          </p:grpSpPr>
          <p:sp>
            <p:nvSpPr>
              <p:cNvPr id="134" name="Rectangle 133"/>
              <p:cNvSpPr/>
              <p:nvPr/>
            </p:nvSpPr>
            <p:spPr>
              <a:xfrm>
                <a:off x="266214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2514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23622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22098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2812257"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grpSp>
        <p:grpSp>
          <p:nvGrpSpPr>
            <p:cNvPr id="145" name="Group 144"/>
            <p:cNvGrpSpPr/>
            <p:nvPr/>
          </p:nvGrpSpPr>
          <p:grpSpPr>
            <a:xfrm>
              <a:off x="994337" y="3028950"/>
              <a:ext cx="1152852" cy="45719"/>
              <a:chOff x="1452645" y="2876550"/>
              <a:chExt cx="1626512" cy="45719"/>
            </a:xfrm>
          </p:grpSpPr>
          <p:sp>
            <p:nvSpPr>
              <p:cNvPr id="146" name="Rectangle 145"/>
              <p:cNvSpPr/>
              <p:nvPr/>
            </p:nvSpPr>
            <p:spPr>
              <a:xfrm>
                <a:off x="266214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147" name="Rectangle 146"/>
              <p:cNvSpPr/>
              <p:nvPr/>
            </p:nvSpPr>
            <p:spPr>
              <a:xfrm>
                <a:off x="25146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148" name="Rectangle 147"/>
              <p:cNvSpPr/>
              <p:nvPr/>
            </p:nvSpPr>
            <p:spPr>
              <a:xfrm>
                <a:off x="23622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149" name="Rectangle 148"/>
              <p:cNvSpPr/>
              <p:nvPr/>
            </p:nvSpPr>
            <p:spPr>
              <a:xfrm>
                <a:off x="22098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150" name="Rectangle 149"/>
              <p:cNvSpPr/>
              <p:nvPr/>
            </p:nvSpPr>
            <p:spPr>
              <a:xfrm>
                <a:off x="20574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151" name="Rectangle 150"/>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28122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156" name="Rectangle 155"/>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grpSp>
      </p:grpSp>
      <p:grpSp>
        <p:nvGrpSpPr>
          <p:cNvPr id="21" name="Group 20"/>
          <p:cNvGrpSpPr/>
          <p:nvPr/>
        </p:nvGrpSpPr>
        <p:grpSpPr>
          <a:xfrm>
            <a:off x="2154986" y="2134703"/>
            <a:ext cx="114287" cy="484302"/>
            <a:chOff x="533400" y="2485999"/>
            <a:chExt cx="152117" cy="644606"/>
          </a:xfrm>
        </p:grpSpPr>
        <p:pic>
          <p:nvPicPr>
            <p:cNvPr id="157" name="Picture 156"/>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39776" y="2485999"/>
              <a:ext cx="139365" cy="125010"/>
            </a:xfrm>
            <a:prstGeom prst="rect">
              <a:avLst/>
            </a:prstGeom>
          </p:spPr>
        </p:pic>
        <p:pic>
          <p:nvPicPr>
            <p:cNvPr id="158" name="Picture 157"/>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59879" y="2648782"/>
              <a:ext cx="99158" cy="139561"/>
            </a:xfrm>
            <a:prstGeom prst="rect">
              <a:avLst/>
            </a:prstGeom>
          </p:spPr>
        </p:pic>
        <p:pic>
          <p:nvPicPr>
            <p:cNvPr id="159" name="Picture 158"/>
            <p:cNvPicPr>
              <a:picLocks noChangeAspect="1"/>
            </p:cNvPicPr>
            <p:nvPr/>
          </p:nvPicPr>
          <p:blipFill>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533400" y="2832326"/>
              <a:ext cx="152117" cy="108765"/>
            </a:xfrm>
            <a:prstGeom prst="rect">
              <a:avLst/>
            </a:prstGeom>
          </p:spPr>
        </p:pic>
        <p:pic>
          <p:nvPicPr>
            <p:cNvPr id="160" name="Picture 159"/>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50031" y="3024110"/>
              <a:ext cx="118855" cy="106495"/>
            </a:xfrm>
            <a:prstGeom prst="rect">
              <a:avLst/>
            </a:prstGeom>
          </p:spPr>
        </p:pic>
      </p:grpSp>
      <p:cxnSp>
        <p:nvCxnSpPr>
          <p:cNvPr id="543" name="Straight Connector 542"/>
          <p:cNvCxnSpPr/>
          <p:nvPr/>
        </p:nvCxnSpPr>
        <p:spPr>
          <a:xfrm>
            <a:off x="2158043" y="1581150"/>
            <a:ext cx="2292338"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45" name="TextBox 544"/>
          <p:cNvSpPr txBox="1"/>
          <p:nvPr/>
        </p:nvSpPr>
        <p:spPr>
          <a:xfrm>
            <a:off x="6375352" y="1272399"/>
            <a:ext cx="2392982" cy="359073"/>
          </a:xfrm>
          <a:prstGeom prst="rect">
            <a:avLst/>
          </a:prstGeom>
          <a:noFill/>
        </p:spPr>
        <p:txBody>
          <a:bodyPr wrap="square" rtlCol="0">
            <a:spAutoFit/>
          </a:bodyPr>
          <a:lstStyle/>
          <a:p>
            <a:pPr>
              <a:lnSpc>
                <a:spcPct val="65000"/>
              </a:lnSpc>
            </a:pPr>
            <a:r>
              <a:rPr lang="en-US" sz="2400" baseline="30000" dirty="0">
                <a:solidFill>
                  <a:schemeClr val="accent1">
                    <a:lumMod val="50000"/>
                  </a:schemeClr>
                </a:solidFill>
                <a:latin typeface="Oswald" pitchFamily="50"/>
              </a:rPr>
              <a:t>LEE  CLARK</a:t>
            </a:r>
          </a:p>
          <a:p>
            <a:pPr>
              <a:lnSpc>
                <a:spcPct val="65000"/>
              </a:lnSpc>
            </a:pPr>
            <a:r>
              <a:rPr lang="en-US" sz="1600" baseline="30000" dirty="0">
                <a:solidFill>
                  <a:schemeClr val="accent1">
                    <a:lumMod val="75000"/>
                  </a:schemeClr>
                </a:solidFill>
                <a:latin typeface="Sansation" pitchFamily="2" charset="0"/>
              </a:rPr>
              <a:t>Target Keyword Specialist</a:t>
            </a:r>
          </a:p>
        </p:txBody>
      </p:sp>
      <p:grpSp>
        <p:nvGrpSpPr>
          <p:cNvPr id="18" name="Group 17"/>
          <p:cNvGrpSpPr/>
          <p:nvPr/>
        </p:nvGrpSpPr>
        <p:grpSpPr>
          <a:xfrm>
            <a:off x="4817715" y="1123950"/>
            <a:ext cx="1540386" cy="1594026"/>
            <a:chOff x="4817715" y="1123950"/>
            <a:chExt cx="1540386" cy="1594026"/>
          </a:xfrm>
        </p:grpSpPr>
        <p:pic>
          <p:nvPicPr>
            <p:cNvPr id="544" name="Picture 5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4752" y="2512802"/>
              <a:ext cx="1503349" cy="205174"/>
            </a:xfrm>
            <a:prstGeom prst="rect">
              <a:avLst/>
            </a:prstGeom>
          </p:spPr>
        </p:pic>
        <p:grpSp>
          <p:nvGrpSpPr>
            <p:cNvPr id="546" name="Group 545"/>
            <p:cNvGrpSpPr/>
            <p:nvPr/>
          </p:nvGrpSpPr>
          <p:grpSpPr>
            <a:xfrm>
              <a:off x="4817715" y="1123950"/>
              <a:ext cx="1481438" cy="1481438"/>
              <a:chOff x="509027" y="1108253"/>
              <a:chExt cx="1011842" cy="1011842"/>
            </a:xfrm>
          </p:grpSpPr>
          <p:sp>
            <p:nvSpPr>
              <p:cNvPr id="547" name="Oval 546"/>
              <p:cNvSpPr/>
              <p:nvPr/>
            </p:nvSpPr>
            <p:spPr>
              <a:xfrm>
                <a:off x="509027" y="1108253"/>
                <a:ext cx="1011842" cy="1011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Oval 547"/>
              <p:cNvSpPr/>
              <p:nvPr/>
            </p:nvSpPr>
            <p:spPr>
              <a:xfrm>
                <a:off x="552884" y="1152110"/>
                <a:ext cx="924129" cy="924128"/>
              </a:xfrm>
              <a:prstGeom prst="ellipse">
                <a:avLst/>
              </a:prstGeom>
              <a:noFill/>
              <a:ln w="28575" cap="rnd">
                <a:solidFill>
                  <a:schemeClr val="accent1">
                    <a:lumMod val="50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Oval 548"/>
              <p:cNvSpPr/>
              <p:nvPr/>
            </p:nvSpPr>
            <p:spPr>
              <a:xfrm>
                <a:off x="601062" y="1200288"/>
                <a:ext cx="827773" cy="827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0" name="TextBox 549"/>
          <p:cNvSpPr txBox="1"/>
          <p:nvPr/>
        </p:nvSpPr>
        <p:spPr>
          <a:xfrm>
            <a:off x="6517457" y="2114550"/>
            <a:ext cx="1275121" cy="625812"/>
          </a:xfrm>
          <a:prstGeom prst="rect">
            <a:avLst/>
          </a:prstGeom>
          <a:noFill/>
        </p:spPr>
        <p:txBody>
          <a:bodyPr wrap="square" rtlCol="0">
            <a:spAutoFit/>
          </a:bodyPr>
          <a:lstStyle/>
          <a:p>
            <a:r>
              <a:rPr lang="en-US" sz="1300" baseline="30000" dirty="0">
                <a:solidFill>
                  <a:schemeClr val="accent1">
                    <a:lumMod val="50000"/>
                  </a:schemeClr>
                </a:solidFill>
                <a:latin typeface="Sansation" pitchFamily="2" charset="0"/>
              </a:rPr>
              <a:t>Keyword Research</a:t>
            </a:r>
          </a:p>
          <a:p>
            <a:r>
              <a:rPr lang="en-US" sz="1300" baseline="30000" dirty="0">
                <a:solidFill>
                  <a:schemeClr val="accent1">
                    <a:lumMod val="50000"/>
                  </a:schemeClr>
                </a:solidFill>
                <a:latin typeface="Sansation" pitchFamily="2" charset="0"/>
              </a:rPr>
              <a:t>Link Building</a:t>
            </a:r>
          </a:p>
          <a:p>
            <a:r>
              <a:rPr lang="en-US" sz="1300" baseline="30000" dirty="0">
                <a:solidFill>
                  <a:schemeClr val="accent1">
                    <a:lumMod val="50000"/>
                  </a:schemeClr>
                </a:solidFill>
                <a:latin typeface="Sansation" pitchFamily="2" charset="0"/>
              </a:rPr>
              <a:t>International Search</a:t>
            </a:r>
          </a:p>
          <a:p>
            <a:r>
              <a:rPr lang="en-US" sz="1300" baseline="30000" dirty="0">
                <a:solidFill>
                  <a:schemeClr val="accent1">
                    <a:lumMod val="50000"/>
                  </a:schemeClr>
                </a:solidFill>
                <a:latin typeface="Sansation" pitchFamily="2" charset="0"/>
              </a:rPr>
              <a:t>Video SEO</a:t>
            </a:r>
          </a:p>
        </p:txBody>
      </p:sp>
      <p:sp>
        <p:nvSpPr>
          <p:cNvPr id="551" name="TextBox 550"/>
          <p:cNvSpPr txBox="1"/>
          <p:nvPr/>
        </p:nvSpPr>
        <p:spPr>
          <a:xfrm>
            <a:off x="6375353" y="1611848"/>
            <a:ext cx="2438400" cy="502702"/>
          </a:xfrm>
          <a:prstGeom prst="rect">
            <a:avLst/>
          </a:prstGeom>
          <a:noFill/>
        </p:spPr>
        <p:txBody>
          <a:bodyPr wrap="square" rtlCol="0">
            <a:spAutoFit/>
          </a:bodyPr>
          <a:lstStyle/>
          <a:p>
            <a:pPr algn="just"/>
            <a:r>
              <a:rPr lang="en-US" sz="1000" i="1" baseline="30000" dirty="0">
                <a:solidFill>
                  <a:schemeClr val="accent1">
                    <a:lumMod val="75000"/>
                  </a:schemeClr>
                </a:solidFill>
                <a:latin typeface="Sansation" pitchFamily="2" charset="0"/>
              </a:rPr>
              <a:t>I am a self taught HTML hand coder, near expert level...I say near expert because there are probably one or two things I don’t know! : I almost exclusively do Search Engine Optimization now. </a:t>
            </a:r>
          </a:p>
        </p:txBody>
      </p:sp>
      <p:grpSp>
        <p:nvGrpSpPr>
          <p:cNvPr id="552" name="Group 551"/>
          <p:cNvGrpSpPr/>
          <p:nvPr/>
        </p:nvGrpSpPr>
        <p:grpSpPr>
          <a:xfrm>
            <a:off x="7673217" y="2178461"/>
            <a:ext cx="988135" cy="440544"/>
            <a:chOff x="994337" y="2552698"/>
            <a:chExt cx="1152852" cy="521971"/>
          </a:xfrm>
        </p:grpSpPr>
        <p:grpSp>
          <p:nvGrpSpPr>
            <p:cNvPr id="553" name="Group 552"/>
            <p:cNvGrpSpPr/>
            <p:nvPr/>
          </p:nvGrpSpPr>
          <p:grpSpPr>
            <a:xfrm>
              <a:off x="994337" y="2552698"/>
              <a:ext cx="1152852" cy="45719"/>
              <a:chOff x="1452645" y="2876550"/>
              <a:chExt cx="1626512" cy="45719"/>
            </a:xfrm>
          </p:grpSpPr>
          <p:sp>
            <p:nvSpPr>
              <p:cNvPr id="590" name="Rectangle 589"/>
              <p:cNvSpPr/>
              <p:nvPr/>
            </p:nvSpPr>
            <p:spPr>
              <a:xfrm>
                <a:off x="266214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p:cNvSpPr/>
              <p:nvPr/>
            </p:nvSpPr>
            <p:spPr>
              <a:xfrm>
                <a:off x="2514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Rectangle 591"/>
              <p:cNvSpPr/>
              <p:nvPr/>
            </p:nvSpPr>
            <p:spPr>
              <a:xfrm>
                <a:off x="23622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Rectangle 592"/>
              <p:cNvSpPr/>
              <p:nvPr/>
            </p:nvSpPr>
            <p:spPr>
              <a:xfrm>
                <a:off x="22098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Rectangle 593"/>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Rectangle 594"/>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Rectangle 595"/>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Rectangle 596"/>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Rectangle 597"/>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Rectangle 598"/>
              <p:cNvSpPr/>
              <p:nvPr/>
            </p:nvSpPr>
            <p:spPr>
              <a:xfrm>
                <a:off x="28122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Rectangle 599"/>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4" name="Group 553"/>
            <p:cNvGrpSpPr/>
            <p:nvPr/>
          </p:nvGrpSpPr>
          <p:grpSpPr>
            <a:xfrm>
              <a:off x="994337" y="2716600"/>
              <a:ext cx="1152852" cy="45719"/>
              <a:chOff x="1452645" y="2876550"/>
              <a:chExt cx="1626512" cy="45719"/>
            </a:xfrm>
          </p:grpSpPr>
          <p:sp>
            <p:nvSpPr>
              <p:cNvPr id="579" name="Rectangle 578"/>
              <p:cNvSpPr/>
              <p:nvPr/>
            </p:nvSpPr>
            <p:spPr>
              <a:xfrm>
                <a:off x="266214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Rectangle 579"/>
              <p:cNvSpPr/>
              <p:nvPr/>
            </p:nvSpPr>
            <p:spPr>
              <a:xfrm>
                <a:off x="25146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Rectangle 580"/>
              <p:cNvSpPr/>
              <p:nvPr/>
            </p:nvSpPr>
            <p:spPr>
              <a:xfrm>
                <a:off x="23622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Rectangle 581"/>
              <p:cNvSpPr/>
              <p:nvPr/>
            </p:nvSpPr>
            <p:spPr>
              <a:xfrm>
                <a:off x="22098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Rectangle 582"/>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Rectangle 583"/>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Rectangle 584"/>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Rectangle 585"/>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Rectangle 587"/>
              <p:cNvSpPr/>
              <p:nvPr/>
            </p:nvSpPr>
            <p:spPr>
              <a:xfrm>
                <a:off x="28122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Rectangle 588"/>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5" name="Group 554"/>
            <p:cNvGrpSpPr/>
            <p:nvPr/>
          </p:nvGrpSpPr>
          <p:grpSpPr>
            <a:xfrm>
              <a:off x="994337" y="2876550"/>
              <a:ext cx="1152852" cy="45719"/>
              <a:chOff x="1452645" y="2876550"/>
              <a:chExt cx="1626512" cy="45719"/>
            </a:xfrm>
          </p:grpSpPr>
          <p:sp>
            <p:nvSpPr>
              <p:cNvPr id="568" name="Rectangle 567"/>
              <p:cNvSpPr/>
              <p:nvPr/>
            </p:nvSpPr>
            <p:spPr>
              <a:xfrm>
                <a:off x="266214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Rectangle 568"/>
              <p:cNvSpPr/>
              <p:nvPr/>
            </p:nvSpPr>
            <p:spPr>
              <a:xfrm>
                <a:off x="2514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Rectangle 569"/>
              <p:cNvSpPr/>
              <p:nvPr/>
            </p:nvSpPr>
            <p:spPr>
              <a:xfrm>
                <a:off x="23622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Rectangle 570"/>
              <p:cNvSpPr/>
              <p:nvPr/>
            </p:nvSpPr>
            <p:spPr>
              <a:xfrm>
                <a:off x="22098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Rectangle 571"/>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Rectangle 572"/>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Rectangle 573"/>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Rectangle 574"/>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Rectangle 575"/>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Rectangle 576"/>
              <p:cNvSpPr/>
              <p:nvPr/>
            </p:nvSpPr>
            <p:spPr>
              <a:xfrm>
                <a:off x="2812257"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Rectangle 577"/>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6" name="Group 555"/>
            <p:cNvGrpSpPr/>
            <p:nvPr/>
          </p:nvGrpSpPr>
          <p:grpSpPr>
            <a:xfrm>
              <a:off x="994337" y="3028950"/>
              <a:ext cx="1152852" cy="45719"/>
              <a:chOff x="1452645" y="2876550"/>
              <a:chExt cx="1626512" cy="45719"/>
            </a:xfrm>
          </p:grpSpPr>
          <p:sp>
            <p:nvSpPr>
              <p:cNvPr id="557" name="Rectangle 556"/>
              <p:cNvSpPr/>
              <p:nvPr/>
            </p:nvSpPr>
            <p:spPr>
              <a:xfrm>
                <a:off x="266214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Rectangle 557"/>
              <p:cNvSpPr/>
              <p:nvPr/>
            </p:nvSpPr>
            <p:spPr>
              <a:xfrm>
                <a:off x="25146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Rectangle 558"/>
              <p:cNvSpPr/>
              <p:nvPr/>
            </p:nvSpPr>
            <p:spPr>
              <a:xfrm>
                <a:off x="23622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Rectangle 559"/>
              <p:cNvSpPr/>
              <p:nvPr/>
            </p:nvSpPr>
            <p:spPr>
              <a:xfrm>
                <a:off x="22098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Rectangle 560"/>
              <p:cNvSpPr/>
              <p:nvPr/>
            </p:nvSpPr>
            <p:spPr>
              <a:xfrm>
                <a:off x="20574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Rectangle 561"/>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Rectangle 562"/>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Rectangle 563"/>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Rectangle 564"/>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Rectangle 565"/>
              <p:cNvSpPr/>
              <p:nvPr/>
            </p:nvSpPr>
            <p:spPr>
              <a:xfrm>
                <a:off x="28122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Rectangle 566"/>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01" name="Group 600"/>
          <p:cNvGrpSpPr/>
          <p:nvPr/>
        </p:nvGrpSpPr>
        <p:grpSpPr>
          <a:xfrm>
            <a:off x="6472939" y="2134703"/>
            <a:ext cx="114287" cy="484302"/>
            <a:chOff x="533400" y="2485999"/>
            <a:chExt cx="152117" cy="644606"/>
          </a:xfrm>
        </p:grpSpPr>
        <p:pic>
          <p:nvPicPr>
            <p:cNvPr id="602" name="Picture 601"/>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39776" y="2485999"/>
              <a:ext cx="139365" cy="125010"/>
            </a:xfrm>
            <a:prstGeom prst="rect">
              <a:avLst/>
            </a:prstGeom>
          </p:spPr>
        </p:pic>
        <p:pic>
          <p:nvPicPr>
            <p:cNvPr id="603" name="Picture 602"/>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59879" y="2648782"/>
              <a:ext cx="99158" cy="139561"/>
            </a:xfrm>
            <a:prstGeom prst="rect">
              <a:avLst/>
            </a:prstGeom>
          </p:spPr>
        </p:pic>
        <p:pic>
          <p:nvPicPr>
            <p:cNvPr id="604" name="Picture 603"/>
            <p:cNvPicPr>
              <a:picLocks noChangeAspect="1"/>
            </p:cNvPicPr>
            <p:nvPr/>
          </p:nvPicPr>
          <p:blipFill>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533400" y="2832326"/>
              <a:ext cx="152117" cy="108765"/>
            </a:xfrm>
            <a:prstGeom prst="rect">
              <a:avLst/>
            </a:prstGeom>
          </p:spPr>
        </p:pic>
        <p:pic>
          <p:nvPicPr>
            <p:cNvPr id="605" name="Picture 604"/>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50031" y="3024110"/>
              <a:ext cx="118855" cy="106495"/>
            </a:xfrm>
            <a:prstGeom prst="rect">
              <a:avLst/>
            </a:prstGeom>
          </p:spPr>
        </p:pic>
      </p:grpSp>
      <p:cxnSp>
        <p:nvCxnSpPr>
          <p:cNvPr id="606" name="Straight Connector 605"/>
          <p:cNvCxnSpPr/>
          <p:nvPr/>
        </p:nvCxnSpPr>
        <p:spPr>
          <a:xfrm>
            <a:off x="6475996" y="1581150"/>
            <a:ext cx="2292338"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08" name="TextBox 607"/>
          <p:cNvSpPr txBox="1"/>
          <p:nvPr/>
        </p:nvSpPr>
        <p:spPr>
          <a:xfrm>
            <a:off x="2057399" y="3086276"/>
            <a:ext cx="2286000" cy="359073"/>
          </a:xfrm>
          <a:prstGeom prst="rect">
            <a:avLst/>
          </a:prstGeom>
          <a:noFill/>
        </p:spPr>
        <p:txBody>
          <a:bodyPr wrap="square" rtlCol="0">
            <a:spAutoFit/>
          </a:bodyPr>
          <a:lstStyle/>
          <a:p>
            <a:pPr>
              <a:lnSpc>
                <a:spcPct val="65000"/>
              </a:lnSpc>
            </a:pPr>
            <a:r>
              <a:rPr lang="en-US" sz="2400" baseline="30000" dirty="0">
                <a:solidFill>
                  <a:schemeClr val="accent1">
                    <a:lumMod val="50000"/>
                  </a:schemeClr>
                </a:solidFill>
                <a:latin typeface="Oswald" pitchFamily="50"/>
              </a:rPr>
              <a:t>HEN  JONS</a:t>
            </a:r>
          </a:p>
          <a:p>
            <a:pPr>
              <a:lnSpc>
                <a:spcPct val="65000"/>
              </a:lnSpc>
            </a:pPr>
            <a:r>
              <a:rPr lang="en-US" sz="1600" baseline="30000" dirty="0">
                <a:solidFill>
                  <a:schemeClr val="accent1">
                    <a:lumMod val="75000"/>
                  </a:schemeClr>
                </a:solidFill>
                <a:latin typeface="Sansation" pitchFamily="2" charset="0"/>
              </a:rPr>
              <a:t>Social Engagement Manager</a:t>
            </a:r>
          </a:p>
        </p:txBody>
      </p:sp>
      <p:grpSp>
        <p:nvGrpSpPr>
          <p:cNvPr id="19" name="Group 18"/>
          <p:cNvGrpSpPr/>
          <p:nvPr/>
        </p:nvGrpSpPr>
        <p:grpSpPr>
          <a:xfrm>
            <a:off x="499762" y="2937827"/>
            <a:ext cx="1540386" cy="1594026"/>
            <a:chOff x="499762" y="2937827"/>
            <a:chExt cx="1540386" cy="1594026"/>
          </a:xfrm>
        </p:grpSpPr>
        <p:pic>
          <p:nvPicPr>
            <p:cNvPr id="607" name="Picture 6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799" y="4326679"/>
              <a:ext cx="1503349" cy="205174"/>
            </a:xfrm>
            <a:prstGeom prst="rect">
              <a:avLst/>
            </a:prstGeom>
          </p:spPr>
        </p:pic>
        <p:grpSp>
          <p:nvGrpSpPr>
            <p:cNvPr id="609" name="Group 608"/>
            <p:cNvGrpSpPr/>
            <p:nvPr/>
          </p:nvGrpSpPr>
          <p:grpSpPr>
            <a:xfrm>
              <a:off x="499762" y="2937827"/>
              <a:ext cx="1481438" cy="1481438"/>
              <a:chOff x="509027" y="1108253"/>
              <a:chExt cx="1011842" cy="1011842"/>
            </a:xfrm>
          </p:grpSpPr>
          <p:sp>
            <p:nvSpPr>
              <p:cNvPr id="610" name="Oval 609"/>
              <p:cNvSpPr/>
              <p:nvPr/>
            </p:nvSpPr>
            <p:spPr>
              <a:xfrm>
                <a:off x="509027" y="1108253"/>
                <a:ext cx="1011842" cy="1011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Oval 610"/>
              <p:cNvSpPr/>
              <p:nvPr/>
            </p:nvSpPr>
            <p:spPr>
              <a:xfrm>
                <a:off x="552884" y="1152110"/>
                <a:ext cx="924129" cy="924128"/>
              </a:xfrm>
              <a:prstGeom prst="ellipse">
                <a:avLst/>
              </a:prstGeom>
              <a:noFill/>
              <a:ln w="28575" cap="rnd">
                <a:solidFill>
                  <a:schemeClr val="accent1">
                    <a:lumMod val="50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Oval 611"/>
              <p:cNvSpPr/>
              <p:nvPr/>
            </p:nvSpPr>
            <p:spPr>
              <a:xfrm>
                <a:off x="601062" y="1200288"/>
                <a:ext cx="827773" cy="827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13" name="TextBox 612"/>
          <p:cNvSpPr txBox="1"/>
          <p:nvPr/>
        </p:nvSpPr>
        <p:spPr>
          <a:xfrm>
            <a:off x="2199504" y="3928427"/>
            <a:ext cx="1275121" cy="625812"/>
          </a:xfrm>
          <a:prstGeom prst="rect">
            <a:avLst/>
          </a:prstGeom>
          <a:noFill/>
        </p:spPr>
        <p:txBody>
          <a:bodyPr wrap="square" rtlCol="0">
            <a:spAutoFit/>
          </a:bodyPr>
          <a:lstStyle/>
          <a:p>
            <a:r>
              <a:rPr lang="en-US" sz="1300" baseline="30000" dirty="0">
                <a:solidFill>
                  <a:schemeClr val="accent1">
                    <a:lumMod val="75000"/>
                  </a:schemeClr>
                </a:solidFill>
                <a:latin typeface="Sansation" pitchFamily="2" charset="0"/>
              </a:rPr>
              <a:t>Keyword Research</a:t>
            </a:r>
          </a:p>
          <a:p>
            <a:r>
              <a:rPr lang="en-US" sz="1300" baseline="30000" dirty="0">
                <a:solidFill>
                  <a:schemeClr val="accent1">
                    <a:lumMod val="75000"/>
                  </a:schemeClr>
                </a:solidFill>
                <a:latin typeface="Sansation" pitchFamily="2" charset="0"/>
              </a:rPr>
              <a:t>Link Building</a:t>
            </a:r>
          </a:p>
          <a:p>
            <a:r>
              <a:rPr lang="en-US" sz="1300" baseline="30000" dirty="0">
                <a:solidFill>
                  <a:schemeClr val="accent1">
                    <a:lumMod val="75000"/>
                  </a:schemeClr>
                </a:solidFill>
                <a:latin typeface="Sansation" pitchFamily="2" charset="0"/>
              </a:rPr>
              <a:t>International Search</a:t>
            </a:r>
          </a:p>
          <a:p>
            <a:r>
              <a:rPr lang="en-US" sz="1300" baseline="30000" dirty="0">
                <a:solidFill>
                  <a:schemeClr val="accent1">
                    <a:lumMod val="75000"/>
                  </a:schemeClr>
                </a:solidFill>
                <a:latin typeface="Sansation" pitchFamily="2" charset="0"/>
              </a:rPr>
              <a:t>Video SEO</a:t>
            </a:r>
          </a:p>
        </p:txBody>
      </p:sp>
      <p:sp>
        <p:nvSpPr>
          <p:cNvPr id="614" name="TextBox 613"/>
          <p:cNvSpPr txBox="1"/>
          <p:nvPr/>
        </p:nvSpPr>
        <p:spPr>
          <a:xfrm>
            <a:off x="2057400" y="3425725"/>
            <a:ext cx="2438400" cy="502702"/>
          </a:xfrm>
          <a:prstGeom prst="rect">
            <a:avLst/>
          </a:prstGeom>
          <a:noFill/>
        </p:spPr>
        <p:txBody>
          <a:bodyPr wrap="square" rtlCol="0">
            <a:spAutoFit/>
          </a:bodyPr>
          <a:lstStyle/>
          <a:p>
            <a:pPr algn="just"/>
            <a:r>
              <a:rPr lang="en-US" sz="1000" i="1" baseline="30000" dirty="0">
                <a:solidFill>
                  <a:schemeClr val="accent1">
                    <a:lumMod val="75000"/>
                  </a:schemeClr>
                </a:solidFill>
                <a:latin typeface="Sansation" pitchFamily="2" charset="0"/>
              </a:rPr>
              <a:t>I am a self taught HTML hand coder, near expert level...I say near expert because there are probably one or two things I don’t know! : I almost exclusively do Search Engine Optimization now. </a:t>
            </a:r>
          </a:p>
        </p:txBody>
      </p:sp>
      <p:grpSp>
        <p:nvGrpSpPr>
          <p:cNvPr id="615" name="Group 614"/>
          <p:cNvGrpSpPr/>
          <p:nvPr/>
        </p:nvGrpSpPr>
        <p:grpSpPr>
          <a:xfrm>
            <a:off x="3355264" y="3992338"/>
            <a:ext cx="988135" cy="440544"/>
            <a:chOff x="994337" y="2552698"/>
            <a:chExt cx="1152852" cy="521971"/>
          </a:xfrm>
        </p:grpSpPr>
        <p:grpSp>
          <p:nvGrpSpPr>
            <p:cNvPr id="616" name="Group 615"/>
            <p:cNvGrpSpPr/>
            <p:nvPr/>
          </p:nvGrpSpPr>
          <p:grpSpPr>
            <a:xfrm>
              <a:off x="994337" y="2552698"/>
              <a:ext cx="1152852" cy="45719"/>
              <a:chOff x="1452645" y="2876550"/>
              <a:chExt cx="1626512" cy="45719"/>
            </a:xfrm>
          </p:grpSpPr>
          <p:sp>
            <p:nvSpPr>
              <p:cNvPr id="653" name="Rectangle 652"/>
              <p:cNvSpPr/>
              <p:nvPr/>
            </p:nvSpPr>
            <p:spPr>
              <a:xfrm>
                <a:off x="266214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4" name="Rectangle 653"/>
              <p:cNvSpPr/>
              <p:nvPr/>
            </p:nvSpPr>
            <p:spPr>
              <a:xfrm>
                <a:off x="2514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Rectangle 654"/>
              <p:cNvSpPr/>
              <p:nvPr/>
            </p:nvSpPr>
            <p:spPr>
              <a:xfrm>
                <a:off x="23622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Rectangle 655"/>
              <p:cNvSpPr/>
              <p:nvPr/>
            </p:nvSpPr>
            <p:spPr>
              <a:xfrm>
                <a:off x="22098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Rectangle 656"/>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Rectangle 657"/>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Rectangle 658"/>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Rectangle 659"/>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Rectangle 660"/>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Rectangle 661"/>
              <p:cNvSpPr/>
              <p:nvPr/>
            </p:nvSpPr>
            <p:spPr>
              <a:xfrm>
                <a:off x="28122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Rectangle 662"/>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7" name="Group 616"/>
            <p:cNvGrpSpPr/>
            <p:nvPr/>
          </p:nvGrpSpPr>
          <p:grpSpPr>
            <a:xfrm>
              <a:off x="994337" y="2716600"/>
              <a:ext cx="1152852" cy="45719"/>
              <a:chOff x="1452645" y="2876550"/>
              <a:chExt cx="1626512" cy="45719"/>
            </a:xfrm>
          </p:grpSpPr>
          <p:sp>
            <p:nvSpPr>
              <p:cNvPr id="642" name="Rectangle 641"/>
              <p:cNvSpPr/>
              <p:nvPr/>
            </p:nvSpPr>
            <p:spPr>
              <a:xfrm>
                <a:off x="266214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Rectangle 642"/>
              <p:cNvSpPr/>
              <p:nvPr/>
            </p:nvSpPr>
            <p:spPr>
              <a:xfrm>
                <a:off x="25146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Rectangle 643"/>
              <p:cNvSpPr/>
              <p:nvPr/>
            </p:nvSpPr>
            <p:spPr>
              <a:xfrm>
                <a:off x="23622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Rectangle 644"/>
              <p:cNvSpPr/>
              <p:nvPr/>
            </p:nvSpPr>
            <p:spPr>
              <a:xfrm>
                <a:off x="22098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Rectangle 645"/>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7" name="Rectangle 646"/>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8" name="Rectangle 647"/>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Rectangle 648"/>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Rectangle 649"/>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Rectangle 650"/>
              <p:cNvSpPr/>
              <p:nvPr/>
            </p:nvSpPr>
            <p:spPr>
              <a:xfrm>
                <a:off x="28122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Rectangle 651"/>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8" name="Group 617"/>
            <p:cNvGrpSpPr/>
            <p:nvPr/>
          </p:nvGrpSpPr>
          <p:grpSpPr>
            <a:xfrm>
              <a:off x="994337" y="2876550"/>
              <a:ext cx="1152852" cy="45719"/>
              <a:chOff x="1452645" y="2876550"/>
              <a:chExt cx="1626512" cy="45719"/>
            </a:xfrm>
          </p:grpSpPr>
          <p:sp>
            <p:nvSpPr>
              <p:cNvPr id="631" name="Rectangle 630"/>
              <p:cNvSpPr/>
              <p:nvPr/>
            </p:nvSpPr>
            <p:spPr>
              <a:xfrm>
                <a:off x="266214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Rectangle 631"/>
              <p:cNvSpPr/>
              <p:nvPr/>
            </p:nvSpPr>
            <p:spPr>
              <a:xfrm>
                <a:off x="2514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Rectangle 632"/>
              <p:cNvSpPr/>
              <p:nvPr/>
            </p:nvSpPr>
            <p:spPr>
              <a:xfrm>
                <a:off x="23622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Rectangle 633"/>
              <p:cNvSpPr/>
              <p:nvPr/>
            </p:nvSpPr>
            <p:spPr>
              <a:xfrm>
                <a:off x="22098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Rectangle 634"/>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Rectangle 635"/>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Rectangle 636"/>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Rectangle 637"/>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Rectangle 638"/>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Rectangle 639"/>
              <p:cNvSpPr/>
              <p:nvPr/>
            </p:nvSpPr>
            <p:spPr>
              <a:xfrm>
                <a:off x="2812257"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Rectangle 640"/>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 name="Group 618"/>
            <p:cNvGrpSpPr/>
            <p:nvPr/>
          </p:nvGrpSpPr>
          <p:grpSpPr>
            <a:xfrm>
              <a:off x="994337" y="3028950"/>
              <a:ext cx="1152852" cy="45719"/>
              <a:chOff x="1452645" y="2876550"/>
              <a:chExt cx="1626512" cy="45719"/>
            </a:xfrm>
          </p:grpSpPr>
          <p:sp>
            <p:nvSpPr>
              <p:cNvPr id="620" name="Rectangle 619"/>
              <p:cNvSpPr/>
              <p:nvPr/>
            </p:nvSpPr>
            <p:spPr>
              <a:xfrm>
                <a:off x="266214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Rectangle 620"/>
              <p:cNvSpPr/>
              <p:nvPr/>
            </p:nvSpPr>
            <p:spPr>
              <a:xfrm>
                <a:off x="25146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Rectangle 621"/>
              <p:cNvSpPr/>
              <p:nvPr/>
            </p:nvSpPr>
            <p:spPr>
              <a:xfrm>
                <a:off x="23622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Rectangle 622"/>
              <p:cNvSpPr/>
              <p:nvPr/>
            </p:nvSpPr>
            <p:spPr>
              <a:xfrm>
                <a:off x="22098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Rectangle 623"/>
              <p:cNvSpPr/>
              <p:nvPr/>
            </p:nvSpPr>
            <p:spPr>
              <a:xfrm>
                <a:off x="20574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Rectangle 624"/>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Rectangle 625"/>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Rectangle 626"/>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Rectangle 627"/>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Rectangle 628"/>
              <p:cNvSpPr/>
              <p:nvPr/>
            </p:nvSpPr>
            <p:spPr>
              <a:xfrm>
                <a:off x="28122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Rectangle 629"/>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64" name="Group 663"/>
          <p:cNvGrpSpPr/>
          <p:nvPr/>
        </p:nvGrpSpPr>
        <p:grpSpPr>
          <a:xfrm>
            <a:off x="2154986" y="3948580"/>
            <a:ext cx="114287" cy="484302"/>
            <a:chOff x="533400" y="2485999"/>
            <a:chExt cx="152117" cy="644606"/>
          </a:xfrm>
        </p:grpSpPr>
        <p:pic>
          <p:nvPicPr>
            <p:cNvPr id="665" name="Picture 664"/>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39776" y="2485999"/>
              <a:ext cx="139365" cy="125010"/>
            </a:xfrm>
            <a:prstGeom prst="rect">
              <a:avLst/>
            </a:prstGeom>
          </p:spPr>
        </p:pic>
        <p:pic>
          <p:nvPicPr>
            <p:cNvPr id="666" name="Picture 665"/>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59879" y="2648782"/>
              <a:ext cx="99158" cy="139561"/>
            </a:xfrm>
            <a:prstGeom prst="rect">
              <a:avLst/>
            </a:prstGeom>
          </p:spPr>
        </p:pic>
        <p:pic>
          <p:nvPicPr>
            <p:cNvPr id="667" name="Picture 666"/>
            <p:cNvPicPr>
              <a:picLocks noChangeAspect="1"/>
            </p:cNvPicPr>
            <p:nvPr/>
          </p:nvPicPr>
          <p:blipFill>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533400" y="2832326"/>
              <a:ext cx="152117" cy="108765"/>
            </a:xfrm>
            <a:prstGeom prst="rect">
              <a:avLst/>
            </a:prstGeom>
          </p:spPr>
        </p:pic>
        <p:pic>
          <p:nvPicPr>
            <p:cNvPr id="668" name="Picture 667"/>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50031" y="3024110"/>
              <a:ext cx="118855" cy="106495"/>
            </a:xfrm>
            <a:prstGeom prst="rect">
              <a:avLst/>
            </a:prstGeom>
          </p:spPr>
        </p:pic>
      </p:grpSp>
      <p:cxnSp>
        <p:nvCxnSpPr>
          <p:cNvPr id="669" name="Straight Connector 668"/>
          <p:cNvCxnSpPr/>
          <p:nvPr/>
        </p:nvCxnSpPr>
        <p:spPr>
          <a:xfrm>
            <a:off x="2158043" y="3395027"/>
            <a:ext cx="2292338"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71" name="TextBox 670"/>
          <p:cNvSpPr txBox="1"/>
          <p:nvPr/>
        </p:nvSpPr>
        <p:spPr>
          <a:xfrm>
            <a:off x="6375352" y="3086276"/>
            <a:ext cx="2412582" cy="359073"/>
          </a:xfrm>
          <a:prstGeom prst="rect">
            <a:avLst/>
          </a:prstGeom>
          <a:noFill/>
        </p:spPr>
        <p:txBody>
          <a:bodyPr wrap="square" rtlCol="0">
            <a:spAutoFit/>
          </a:bodyPr>
          <a:lstStyle/>
          <a:p>
            <a:pPr>
              <a:lnSpc>
                <a:spcPct val="65000"/>
              </a:lnSpc>
            </a:pPr>
            <a:r>
              <a:rPr lang="en-US" sz="2400" baseline="30000" dirty="0">
                <a:solidFill>
                  <a:schemeClr val="accent1">
                    <a:lumMod val="50000"/>
                  </a:schemeClr>
                </a:solidFill>
                <a:latin typeface="Oswald" pitchFamily="50"/>
              </a:rPr>
              <a:t>PART  JERK</a:t>
            </a:r>
          </a:p>
          <a:p>
            <a:pPr>
              <a:lnSpc>
                <a:spcPct val="65000"/>
              </a:lnSpc>
            </a:pPr>
            <a:r>
              <a:rPr lang="en-US" sz="1600" baseline="30000" dirty="0">
                <a:solidFill>
                  <a:schemeClr val="accent1">
                    <a:lumMod val="75000"/>
                  </a:schemeClr>
                </a:solidFill>
                <a:latin typeface="Sansation" pitchFamily="2" charset="0"/>
              </a:rPr>
              <a:t>Customer Support &amp; Management</a:t>
            </a:r>
          </a:p>
        </p:txBody>
      </p:sp>
      <p:grpSp>
        <p:nvGrpSpPr>
          <p:cNvPr id="20" name="Group 19"/>
          <p:cNvGrpSpPr/>
          <p:nvPr/>
        </p:nvGrpSpPr>
        <p:grpSpPr>
          <a:xfrm>
            <a:off x="4817715" y="2937827"/>
            <a:ext cx="1540386" cy="1594026"/>
            <a:chOff x="4817715" y="2937827"/>
            <a:chExt cx="1540386" cy="1594026"/>
          </a:xfrm>
        </p:grpSpPr>
        <p:pic>
          <p:nvPicPr>
            <p:cNvPr id="670" name="Picture 6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4752" y="4326679"/>
              <a:ext cx="1503349" cy="205174"/>
            </a:xfrm>
            <a:prstGeom prst="rect">
              <a:avLst/>
            </a:prstGeom>
          </p:spPr>
        </p:pic>
        <p:grpSp>
          <p:nvGrpSpPr>
            <p:cNvPr id="672" name="Group 671"/>
            <p:cNvGrpSpPr/>
            <p:nvPr/>
          </p:nvGrpSpPr>
          <p:grpSpPr>
            <a:xfrm>
              <a:off x="4817715" y="2937827"/>
              <a:ext cx="1481438" cy="1481438"/>
              <a:chOff x="509027" y="1108253"/>
              <a:chExt cx="1011842" cy="1011842"/>
            </a:xfrm>
          </p:grpSpPr>
          <p:sp>
            <p:nvSpPr>
              <p:cNvPr id="673" name="Oval 672"/>
              <p:cNvSpPr/>
              <p:nvPr/>
            </p:nvSpPr>
            <p:spPr>
              <a:xfrm>
                <a:off x="509027" y="1108253"/>
                <a:ext cx="1011842" cy="1011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Oval 673"/>
              <p:cNvSpPr/>
              <p:nvPr/>
            </p:nvSpPr>
            <p:spPr>
              <a:xfrm>
                <a:off x="552884" y="1152110"/>
                <a:ext cx="924129" cy="924128"/>
              </a:xfrm>
              <a:prstGeom prst="ellipse">
                <a:avLst/>
              </a:prstGeom>
              <a:noFill/>
              <a:ln w="28575" cap="rnd">
                <a:solidFill>
                  <a:schemeClr val="accent1">
                    <a:lumMod val="50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Oval 674"/>
              <p:cNvSpPr/>
              <p:nvPr/>
            </p:nvSpPr>
            <p:spPr>
              <a:xfrm>
                <a:off x="601062" y="1200288"/>
                <a:ext cx="827773" cy="827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6" name="TextBox 675"/>
          <p:cNvSpPr txBox="1"/>
          <p:nvPr/>
        </p:nvSpPr>
        <p:spPr>
          <a:xfrm>
            <a:off x="6517457" y="3928427"/>
            <a:ext cx="1275121" cy="625812"/>
          </a:xfrm>
          <a:prstGeom prst="rect">
            <a:avLst/>
          </a:prstGeom>
          <a:noFill/>
        </p:spPr>
        <p:txBody>
          <a:bodyPr wrap="square" rtlCol="0">
            <a:spAutoFit/>
          </a:bodyPr>
          <a:lstStyle/>
          <a:p>
            <a:r>
              <a:rPr lang="en-US" sz="1300" baseline="30000" dirty="0">
                <a:solidFill>
                  <a:schemeClr val="accent1">
                    <a:lumMod val="75000"/>
                  </a:schemeClr>
                </a:solidFill>
                <a:latin typeface="Sansation" pitchFamily="2" charset="0"/>
              </a:rPr>
              <a:t>Keyword Research</a:t>
            </a:r>
          </a:p>
          <a:p>
            <a:r>
              <a:rPr lang="en-US" sz="1300" baseline="30000" dirty="0">
                <a:solidFill>
                  <a:schemeClr val="accent1">
                    <a:lumMod val="75000"/>
                  </a:schemeClr>
                </a:solidFill>
                <a:latin typeface="Sansation" pitchFamily="2" charset="0"/>
              </a:rPr>
              <a:t>Link Building</a:t>
            </a:r>
          </a:p>
          <a:p>
            <a:r>
              <a:rPr lang="en-US" sz="1300" baseline="30000" dirty="0">
                <a:solidFill>
                  <a:schemeClr val="accent1">
                    <a:lumMod val="75000"/>
                  </a:schemeClr>
                </a:solidFill>
                <a:latin typeface="Sansation" pitchFamily="2" charset="0"/>
              </a:rPr>
              <a:t>International Search</a:t>
            </a:r>
          </a:p>
          <a:p>
            <a:r>
              <a:rPr lang="en-US" sz="1300" baseline="30000" dirty="0">
                <a:solidFill>
                  <a:schemeClr val="accent1">
                    <a:lumMod val="75000"/>
                  </a:schemeClr>
                </a:solidFill>
                <a:latin typeface="Sansation" pitchFamily="2" charset="0"/>
              </a:rPr>
              <a:t>Video SEO</a:t>
            </a:r>
          </a:p>
        </p:txBody>
      </p:sp>
      <p:sp>
        <p:nvSpPr>
          <p:cNvPr id="677" name="TextBox 676"/>
          <p:cNvSpPr txBox="1"/>
          <p:nvPr/>
        </p:nvSpPr>
        <p:spPr>
          <a:xfrm>
            <a:off x="6375353" y="3425725"/>
            <a:ext cx="2438400" cy="502702"/>
          </a:xfrm>
          <a:prstGeom prst="rect">
            <a:avLst/>
          </a:prstGeom>
          <a:noFill/>
        </p:spPr>
        <p:txBody>
          <a:bodyPr wrap="square" rtlCol="0">
            <a:spAutoFit/>
          </a:bodyPr>
          <a:lstStyle/>
          <a:p>
            <a:pPr algn="just"/>
            <a:r>
              <a:rPr lang="en-US" sz="1000" i="1" baseline="30000" dirty="0">
                <a:solidFill>
                  <a:schemeClr val="accent1">
                    <a:lumMod val="75000"/>
                  </a:schemeClr>
                </a:solidFill>
                <a:latin typeface="Sansation" pitchFamily="2" charset="0"/>
              </a:rPr>
              <a:t>I am a self taught HTML hand coder, near expert level...I say near expert because there are probably one or two things I don’t know! : I almost exclusively do Search Engine Optimization now. </a:t>
            </a:r>
          </a:p>
        </p:txBody>
      </p:sp>
      <p:grpSp>
        <p:nvGrpSpPr>
          <p:cNvPr id="678" name="Group 677"/>
          <p:cNvGrpSpPr/>
          <p:nvPr/>
        </p:nvGrpSpPr>
        <p:grpSpPr>
          <a:xfrm>
            <a:off x="7673217" y="3992338"/>
            <a:ext cx="988135" cy="440544"/>
            <a:chOff x="994337" y="2552698"/>
            <a:chExt cx="1152852" cy="521971"/>
          </a:xfrm>
        </p:grpSpPr>
        <p:grpSp>
          <p:nvGrpSpPr>
            <p:cNvPr id="679" name="Group 678"/>
            <p:cNvGrpSpPr/>
            <p:nvPr/>
          </p:nvGrpSpPr>
          <p:grpSpPr>
            <a:xfrm>
              <a:off x="994337" y="2552698"/>
              <a:ext cx="1152852" cy="45719"/>
              <a:chOff x="1452645" y="2876550"/>
              <a:chExt cx="1626512" cy="45719"/>
            </a:xfrm>
          </p:grpSpPr>
          <p:sp>
            <p:nvSpPr>
              <p:cNvPr id="716" name="Rectangle 715"/>
              <p:cNvSpPr/>
              <p:nvPr/>
            </p:nvSpPr>
            <p:spPr>
              <a:xfrm>
                <a:off x="266214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Rectangle 716"/>
              <p:cNvSpPr/>
              <p:nvPr/>
            </p:nvSpPr>
            <p:spPr>
              <a:xfrm>
                <a:off x="2514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Rectangle 717"/>
              <p:cNvSpPr/>
              <p:nvPr/>
            </p:nvSpPr>
            <p:spPr>
              <a:xfrm>
                <a:off x="23622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Rectangle 718"/>
              <p:cNvSpPr/>
              <p:nvPr/>
            </p:nvSpPr>
            <p:spPr>
              <a:xfrm>
                <a:off x="22098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Rectangle 719"/>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Rectangle 720"/>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Rectangle 721"/>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Rectangle 722"/>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Rectangle 723"/>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Rectangle 724"/>
              <p:cNvSpPr/>
              <p:nvPr/>
            </p:nvSpPr>
            <p:spPr>
              <a:xfrm>
                <a:off x="28122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Rectangle 725"/>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0" name="Group 679"/>
            <p:cNvGrpSpPr/>
            <p:nvPr/>
          </p:nvGrpSpPr>
          <p:grpSpPr>
            <a:xfrm>
              <a:off x="994337" y="2716600"/>
              <a:ext cx="1152852" cy="45719"/>
              <a:chOff x="1452645" y="2876550"/>
              <a:chExt cx="1626512" cy="45719"/>
            </a:xfrm>
          </p:grpSpPr>
          <p:sp>
            <p:nvSpPr>
              <p:cNvPr id="705" name="Rectangle 704"/>
              <p:cNvSpPr/>
              <p:nvPr/>
            </p:nvSpPr>
            <p:spPr>
              <a:xfrm>
                <a:off x="266214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Rectangle 705"/>
              <p:cNvSpPr/>
              <p:nvPr/>
            </p:nvSpPr>
            <p:spPr>
              <a:xfrm>
                <a:off x="25146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Rectangle 706"/>
              <p:cNvSpPr/>
              <p:nvPr/>
            </p:nvSpPr>
            <p:spPr>
              <a:xfrm>
                <a:off x="23622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Rectangle 707"/>
              <p:cNvSpPr/>
              <p:nvPr/>
            </p:nvSpPr>
            <p:spPr>
              <a:xfrm>
                <a:off x="22098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Rectangle 708"/>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Rectangle 709"/>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Rectangle 710"/>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Rectangle 711"/>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Rectangle 712"/>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Rectangle 713"/>
              <p:cNvSpPr/>
              <p:nvPr/>
            </p:nvSpPr>
            <p:spPr>
              <a:xfrm>
                <a:off x="28122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Rectangle 714"/>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1" name="Group 680"/>
            <p:cNvGrpSpPr/>
            <p:nvPr/>
          </p:nvGrpSpPr>
          <p:grpSpPr>
            <a:xfrm>
              <a:off x="994337" y="2876550"/>
              <a:ext cx="1152852" cy="45719"/>
              <a:chOff x="1452645" y="2876550"/>
              <a:chExt cx="1626512" cy="45719"/>
            </a:xfrm>
          </p:grpSpPr>
          <p:sp>
            <p:nvSpPr>
              <p:cNvPr id="694" name="Rectangle 693"/>
              <p:cNvSpPr/>
              <p:nvPr/>
            </p:nvSpPr>
            <p:spPr>
              <a:xfrm>
                <a:off x="266214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Rectangle 694"/>
              <p:cNvSpPr/>
              <p:nvPr/>
            </p:nvSpPr>
            <p:spPr>
              <a:xfrm>
                <a:off x="2514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Rectangle 695"/>
              <p:cNvSpPr/>
              <p:nvPr/>
            </p:nvSpPr>
            <p:spPr>
              <a:xfrm>
                <a:off x="23622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Rectangle 696"/>
              <p:cNvSpPr/>
              <p:nvPr/>
            </p:nvSpPr>
            <p:spPr>
              <a:xfrm>
                <a:off x="22098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Rectangle 697"/>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Rectangle 698"/>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Rectangle 699"/>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Rectangle 700"/>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Rectangle 701"/>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Rectangle 702"/>
              <p:cNvSpPr/>
              <p:nvPr/>
            </p:nvSpPr>
            <p:spPr>
              <a:xfrm>
                <a:off x="2812257"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Rectangle 703"/>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2" name="Group 681"/>
            <p:cNvGrpSpPr/>
            <p:nvPr/>
          </p:nvGrpSpPr>
          <p:grpSpPr>
            <a:xfrm>
              <a:off x="994337" y="3028950"/>
              <a:ext cx="1152852" cy="45719"/>
              <a:chOff x="1452645" y="2876550"/>
              <a:chExt cx="1626512" cy="45719"/>
            </a:xfrm>
          </p:grpSpPr>
          <p:sp>
            <p:nvSpPr>
              <p:cNvPr id="683" name="Rectangle 682"/>
              <p:cNvSpPr/>
              <p:nvPr/>
            </p:nvSpPr>
            <p:spPr>
              <a:xfrm>
                <a:off x="266214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Rectangle 683"/>
              <p:cNvSpPr/>
              <p:nvPr/>
            </p:nvSpPr>
            <p:spPr>
              <a:xfrm>
                <a:off x="25146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Rectangle 684"/>
              <p:cNvSpPr/>
              <p:nvPr/>
            </p:nvSpPr>
            <p:spPr>
              <a:xfrm>
                <a:off x="23622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Rectangle 685"/>
              <p:cNvSpPr/>
              <p:nvPr/>
            </p:nvSpPr>
            <p:spPr>
              <a:xfrm>
                <a:off x="22098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Rectangle 686"/>
              <p:cNvSpPr/>
              <p:nvPr/>
            </p:nvSpPr>
            <p:spPr>
              <a:xfrm>
                <a:off x="2057400"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Rectangle 687"/>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Rectangle 688"/>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Rectangle 689"/>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Rectangle 690"/>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Rectangle 691"/>
              <p:cNvSpPr/>
              <p:nvPr/>
            </p:nvSpPr>
            <p:spPr>
              <a:xfrm>
                <a:off x="28122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Rectangle 692"/>
              <p:cNvSpPr/>
              <p:nvPr/>
            </p:nvSpPr>
            <p:spPr>
              <a:xfrm>
                <a:off x="2964657" y="2876550"/>
                <a:ext cx="1145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27" name="Group 726"/>
          <p:cNvGrpSpPr/>
          <p:nvPr/>
        </p:nvGrpSpPr>
        <p:grpSpPr>
          <a:xfrm>
            <a:off x="6472939" y="3948580"/>
            <a:ext cx="114287" cy="484302"/>
            <a:chOff x="533400" y="2485999"/>
            <a:chExt cx="152117" cy="644606"/>
          </a:xfrm>
        </p:grpSpPr>
        <p:pic>
          <p:nvPicPr>
            <p:cNvPr id="728" name="Picture 727"/>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39776" y="2485999"/>
              <a:ext cx="139365" cy="125010"/>
            </a:xfrm>
            <a:prstGeom prst="rect">
              <a:avLst/>
            </a:prstGeom>
          </p:spPr>
        </p:pic>
        <p:pic>
          <p:nvPicPr>
            <p:cNvPr id="729" name="Picture 728"/>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59879" y="2648782"/>
              <a:ext cx="99158" cy="139561"/>
            </a:xfrm>
            <a:prstGeom prst="rect">
              <a:avLst/>
            </a:prstGeom>
          </p:spPr>
        </p:pic>
        <p:pic>
          <p:nvPicPr>
            <p:cNvPr id="730" name="Picture 729"/>
            <p:cNvPicPr>
              <a:picLocks noChangeAspect="1"/>
            </p:cNvPicPr>
            <p:nvPr/>
          </p:nvPicPr>
          <p:blipFill>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533400" y="2832326"/>
              <a:ext cx="152117" cy="108765"/>
            </a:xfrm>
            <a:prstGeom prst="rect">
              <a:avLst/>
            </a:prstGeom>
          </p:spPr>
        </p:pic>
        <p:pic>
          <p:nvPicPr>
            <p:cNvPr id="731" name="Picture 7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0031" y="3024110"/>
              <a:ext cx="118855" cy="106495"/>
            </a:xfrm>
            <a:prstGeom prst="rect">
              <a:avLst/>
            </a:prstGeom>
          </p:spPr>
        </p:pic>
      </p:grpSp>
      <p:cxnSp>
        <p:nvCxnSpPr>
          <p:cNvPr id="732" name="Straight Connector 731"/>
          <p:cNvCxnSpPr/>
          <p:nvPr/>
        </p:nvCxnSpPr>
        <p:spPr>
          <a:xfrm>
            <a:off x="6475996" y="3395027"/>
            <a:ext cx="2292338"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192" y="4237715"/>
            <a:ext cx="8934264" cy="1229635"/>
            <a:chOff x="192" y="4237715"/>
            <a:chExt cx="8934264" cy="1229635"/>
          </a:xfrm>
        </p:grpSpPr>
        <p:sp>
          <p:nvSpPr>
            <p:cNvPr id="277" name="Oval 276"/>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0" name="Picture 27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281" name="TextBox 280"/>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282" name="TextBox 281"/>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283" name="TextBox 282"/>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284" name="Picture 2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285" name="Picture 28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grpSp>
    </p:spTree>
    <p:extLst>
      <p:ext uri="{BB962C8B-B14F-4D97-AF65-F5344CB8AC3E}">
        <p14:creationId xmlns:p14="http://schemas.microsoft.com/office/powerpoint/2010/main" val="1051500579"/>
      </p:ext>
    </p:extLst>
  </p:cSld>
  <p:clrMapOvr>
    <a:masterClrMapping/>
  </p:clrMapOvr>
  <mc:AlternateContent xmlns:mc="http://schemas.openxmlformats.org/markup-compatibility/2006" xmlns:p14="http://schemas.microsoft.com/office/powerpoint/2010/main">
    <mc:Choice Requires="p14">
      <p:transition spd="slow" p14:dur="800" advTm="1771">
        <p14:flythrough dir="out"/>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87"/>
                                        </p:tgtEl>
                                        <p:attrNameLst>
                                          <p:attrName>style.visibility</p:attrName>
                                        </p:attrNameLst>
                                      </p:cBhvr>
                                      <p:to>
                                        <p:strVal val="visible"/>
                                      </p:to>
                                    </p:set>
                                    <p:anim calcmode="lin" valueType="num">
                                      <p:cBhvr additive="base">
                                        <p:cTn id="11" dur="500" fill="hold"/>
                                        <p:tgtEl>
                                          <p:spTgt spid="187"/>
                                        </p:tgtEl>
                                        <p:attrNameLst>
                                          <p:attrName>ppt_x</p:attrName>
                                        </p:attrNameLst>
                                      </p:cBhvr>
                                      <p:tavLst>
                                        <p:tav tm="0">
                                          <p:val>
                                            <p:strVal val="1+#ppt_w/2"/>
                                          </p:val>
                                        </p:tav>
                                        <p:tav tm="100000">
                                          <p:val>
                                            <p:strVal val="#ppt_x"/>
                                          </p:val>
                                        </p:tav>
                                      </p:tavLst>
                                    </p:anim>
                                    <p:anim calcmode="lin" valueType="num">
                                      <p:cBhvr additive="base">
                                        <p:cTn id="12" dur="500" fill="hold"/>
                                        <p:tgtEl>
                                          <p:spTgt spid="18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Horizontal)">
                                      <p:cBhvr>
                                        <p:cTn id="17" dur="500"/>
                                        <p:tgtEl>
                                          <p:spTgt spid="1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25"/>
                                        </p:tgtEl>
                                        <p:attrNameLst>
                                          <p:attrName>style.visibility</p:attrName>
                                        </p:attrNameLst>
                                      </p:cBhvr>
                                      <p:to>
                                        <p:strVal val="visible"/>
                                      </p:to>
                                    </p:set>
                                    <p:animEffect transition="in" filter="fade">
                                      <p:cBhvr>
                                        <p:cTn id="21" dur="500"/>
                                        <p:tgtEl>
                                          <p:spTgt spid="125"/>
                                        </p:tgtEl>
                                      </p:cBhvr>
                                    </p:animEffect>
                                  </p:childTnLst>
                                </p:cTn>
                              </p:par>
                            </p:childTnLst>
                          </p:cTn>
                        </p:par>
                        <p:par>
                          <p:cTn id="22" fill="hold">
                            <p:stCondLst>
                              <p:cond delay="1000"/>
                            </p:stCondLst>
                            <p:childTnLst>
                              <p:par>
                                <p:cTn id="23" presetID="16" presetClass="entr" presetSubtype="21" fill="hold" nodeType="afterEffect">
                                  <p:stCondLst>
                                    <p:cond delay="0"/>
                                  </p:stCondLst>
                                  <p:childTnLst>
                                    <p:set>
                                      <p:cBhvr>
                                        <p:cTn id="24" dur="1" fill="hold">
                                          <p:stCondLst>
                                            <p:cond delay="0"/>
                                          </p:stCondLst>
                                        </p:cTn>
                                        <p:tgtEl>
                                          <p:spTgt spid="543"/>
                                        </p:tgtEl>
                                        <p:attrNameLst>
                                          <p:attrName>style.visibility</p:attrName>
                                        </p:attrNameLst>
                                      </p:cBhvr>
                                      <p:to>
                                        <p:strVal val="visible"/>
                                      </p:to>
                                    </p:set>
                                    <p:animEffect transition="in" filter="barn(inVertical)">
                                      <p:cBhvr>
                                        <p:cTn id="25" dur="500"/>
                                        <p:tgtEl>
                                          <p:spTgt spid="543"/>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animEffect transition="in" filter="fade">
                                      <p:cBhvr>
                                        <p:cTn id="35" dur="500"/>
                                        <p:tgtEl>
                                          <p:spTgt spid="21"/>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64"/>
                                        </p:tgtEl>
                                        <p:attrNameLst>
                                          <p:attrName>style.visibility</p:attrName>
                                        </p:attrNameLst>
                                      </p:cBhvr>
                                      <p:to>
                                        <p:strVal val="visible"/>
                                      </p:to>
                                    </p:set>
                                    <p:anim calcmode="lin" valueType="num">
                                      <p:cBhvr>
                                        <p:cTn id="39" dur="500" fill="hold"/>
                                        <p:tgtEl>
                                          <p:spTgt spid="64"/>
                                        </p:tgtEl>
                                        <p:attrNameLst>
                                          <p:attrName>ppt_w</p:attrName>
                                        </p:attrNameLst>
                                      </p:cBhvr>
                                      <p:tavLst>
                                        <p:tav tm="0">
                                          <p:val>
                                            <p:fltVal val="0"/>
                                          </p:val>
                                        </p:tav>
                                        <p:tav tm="100000">
                                          <p:val>
                                            <p:strVal val="#ppt_w"/>
                                          </p:val>
                                        </p:tav>
                                      </p:tavLst>
                                    </p:anim>
                                    <p:anim calcmode="lin" valueType="num">
                                      <p:cBhvr>
                                        <p:cTn id="40" dur="500" fill="hold"/>
                                        <p:tgtEl>
                                          <p:spTgt spid="64"/>
                                        </p:tgtEl>
                                        <p:attrNameLst>
                                          <p:attrName>ppt_h</p:attrName>
                                        </p:attrNameLst>
                                      </p:cBhvr>
                                      <p:tavLst>
                                        <p:tav tm="0">
                                          <p:val>
                                            <p:fltVal val="0"/>
                                          </p:val>
                                        </p:tav>
                                        <p:tav tm="100000">
                                          <p:val>
                                            <p:strVal val="#ppt_h"/>
                                          </p:val>
                                        </p:tav>
                                      </p:tavLst>
                                    </p:anim>
                                    <p:animEffect transition="in" filter="fade">
                                      <p:cBhvr>
                                        <p:cTn id="41" dur="500"/>
                                        <p:tgtEl>
                                          <p:spTgt spid="64"/>
                                        </p:tgtEl>
                                      </p:cBhvr>
                                    </p:animEffect>
                                  </p:childTnLst>
                                </p:cTn>
                              </p:par>
                            </p:childTnLst>
                          </p:cTn>
                        </p:par>
                        <p:par>
                          <p:cTn id="42" fill="hold">
                            <p:stCondLst>
                              <p:cond delay="3000"/>
                            </p:stCondLst>
                            <p:childTnLst>
                              <p:par>
                                <p:cTn id="43" presetID="22" presetClass="entr" presetSubtype="8"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6"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barn(inHorizontal)">
                                      <p:cBhvr>
                                        <p:cTn id="50" dur="500"/>
                                        <p:tgtEl>
                                          <p:spTgt spid="18"/>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545"/>
                                        </p:tgtEl>
                                        <p:attrNameLst>
                                          <p:attrName>style.visibility</p:attrName>
                                        </p:attrNameLst>
                                      </p:cBhvr>
                                      <p:to>
                                        <p:strVal val="visible"/>
                                      </p:to>
                                    </p:set>
                                    <p:animEffect transition="in" filter="fade">
                                      <p:cBhvr>
                                        <p:cTn id="54" dur="500"/>
                                        <p:tgtEl>
                                          <p:spTgt spid="545"/>
                                        </p:tgtEl>
                                      </p:cBhvr>
                                    </p:animEffect>
                                  </p:childTnLst>
                                </p:cTn>
                              </p:par>
                            </p:childTnLst>
                          </p:cTn>
                        </p:par>
                        <p:par>
                          <p:cTn id="55" fill="hold">
                            <p:stCondLst>
                              <p:cond delay="1000"/>
                            </p:stCondLst>
                            <p:childTnLst>
                              <p:par>
                                <p:cTn id="56" presetID="16" presetClass="entr" presetSubtype="21" fill="hold" nodeType="afterEffect">
                                  <p:stCondLst>
                                    <p:cond delay="0"/>
                                  </p:stCondLst>
                                  <p:childTnLst>
                                    <p:set>
                                      <p:cBhvr>
                                        <p:cTn id="57" dur="1" fill="hold">
                                          <p:stCondLst>
                                            <p:cond delay="0"/>
                                          </p:stCondLst>
                                        </p:cTn>
                                        <p:tgtEl>
                                          <p:spTgt spid="606"/>
                                        </p:tgtEl>
                                        <p:attrNameLst>
                                          <p:attrName>style.visibility</p:attrName>
                                        </p:attrNameLst>
                                      </p:cBhvr>
                                      <p:to>
                                        <p:strVal val="visible"/>
                                      </p:to>
                                    </p:set>
                                    <p:animEffect transition="in" filter="barn(inVertical)">
                                      <p:cBhvr>
                                        <p:cTn id="58" dur="500"/>
                                        <p:tgtEl>
                                          <p:spTgt spid="606"/>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551"/>
                                        </p:tgtEl>
                                        <p:attrNameLst>
                                          <p:attrName>style.visibility</p:attrName>
                                        </p:attrNameLst>
                                      </p:cBhvr>
                                      <p:to>
                                        <p:strVal val="visible"/>
                                      </p:to>
                                    </p:set>
                                    <p:animEffect transition="in" filter="fade">
                                      <p:cBhvr>
                                        <p:cTn id="62" dur="500"/>
                                        <p:tgtEl>
                                          <p:spTgt spid="551"/>
                                        </p:tgtEl>
                                      </p:cBhvr>
                                    </p:animEffect>
                                  </p:childTnLst>
                                </p:cTn>
                              </p:par>
                            </p:childTnLst>
                          </p:cTn>
                        </p:par>
                        <p:par>
                          <p:cTn id="63" fill="hold">
                            <p:stCondLst>
                              <p:cond delay="2000"/>
                            </p:stCondLst>
                            <p:childTnLst>
                              <p:par>
                                <p:cTn id="64" presetID="53" presetClass="entr" presetSubtype="16" fill="hold" nodeType="afterEffect">
                                  <p:stCondLst>
                                    <p:cond delay="0"/>
                                  </p:stCondLst>
                                  <p:childTnLst>
                                    <p:set>
                                      <p:cBhvr>
                                        <p:cTn id="65" dur="1" fill="hold">
                                          <p:stCondLst>
                                            <p:cond delay="0"/>
                                          </p:stCondLst>
                                        </p:cTn>
                                        <p:tgtEl>
                                          <p:spTgt spid="601"/>
                                        </p:tgtEl>
                                        <p:attrNameLst>
                                          <p:attrName>style.visibility</p:attrName>
                                        </p:attrNameLst>
                                      </p:cBhvr>
                                      <p:to>
                                        <p:strVal val="visible"/>
                                      </p:to>
                                    </p:set>
                                    <p:anim calcmode="lin" valueType="num">
                                      <p:cBhvr>
                                        <p:cTn id="66" dur="500" fill="hold"/>
                                        <p:tgtEl>
                                          <p:spTgt spid="601"/>
                                        </p:tgtEl>
                                        <p:attrNameLst>
                                          <p:attrName>ppt_w</p:attrName>
                                        </p:attrNameLst>
                                      </p:cBhvr>
                                      <p:tavLst>
                                        <p:tav tm="0">
                                          <p:val>
                                            <p:fltVal val="0"/>
                                          </p:val>
                                        </p:tav>
                                        <p:tav tm="100000">
                                          <p:val>
                                            <p:strVal val="#ppt_w"/>
                                          </p:val>
                                        </p:tav>
                                      </p:tavLst>
                                    </p:anim>
                                    <p:anim calcmode="lin" valueType="num">
                                      <p:cBhvr>
                                        <p:cTn id="67" dur="500" fill="hold"/>
                                        <p:tgtEl>
                                          <p:spTgt spid="601"/>
                                        </p:tgtEl>
                                        <p:attrNameLst>
                                          <p:attrName>ppt_h</p:attrName>
                                        </p:attrNameLst>
                                      </p:cBhvr>
                                      <p:tavLst>
                                        <p:tav tm="0">
                                          <p:val>
                                            <p:fltVal val="0"/>
                                          </p:val>
                                        </p:tav>
                                        <p:tav tm="100000">
                                          <p:val>
                                            <p:strVal val="#ppt_h"/>
                                          </p:val>
                                        </p:tav>
                                      </p:tavLst>
                                    </p:anim>
                                    <p:animEffect transition="in" filter="fade">
                                      <p:cBhvr>
                                        <p:cTn id="68" dur="500"/>
                                        <p:tgtEl>
                                          <p:spTgt spid="601"/>
                                        </p:tgtEl>
                                      </p:cBhvr>
                                    </p:animEffect>
                                  </p:childTnLst>
                                </p:cTn>
                              </p:par>
                            </p:childTnLst>
                          </p:cTn>
                        </p:par>
                        <p:par>
                          <p:cTn id="69" fill="hold">
                            <p:stCondLst>
                              <p:cond delay="2500"/>
                            </p:stCondLst>
                            <p:childTnLst>
                              <p:par>
                                <p:cTn id="70" presetID="53" presetClass="entr" presetSubtype="16" fill="hold" grpId="0" nodeType="afterEffect">
                                  <p:stCondLst>
                                    <p:cond delay="0"/>
                                  </p:stCondLst>
                                  <p:childTnLst>
                                    <p:set>
                                      <p:cBhvr>
                                        <p:cTn id="71" dur="1" fill="hold">
                                          <p:stCondLst>
                                            <p:cond delay="0"/>
                                          </p:stCondLst>
                                        </p:cTn>
                                        <p:tgtEl>
                                          <p:spTgt spid="550"/>
                                        </p:tgtEl>
                                        <p:attrNameLst>
                                          <p:attrName>style.visibility</p:attrName>
                                        </p:attrNameLst>
                                      </p:cBhvr>
                                      <p:to>
                                        <p:strVal val="visible"/>
                                      </p:to>
                                    </p:set>
                                    <p:anim calcmode="lin" valueType="num">
                                      <p:cBhvr>
                                        <p:cTn id="72" dur="500" fill="hold"/>
                                        <p:tgtEl>
                                          <p:spTgt spid="550"/>
                                        </p:tgtEl>
                                        <p:attrNameLst>
                                          <p:attrName>ppt_w</p:attrName>
                                        </p:attrNameLst>
                                      </p:cBhvr>
                                      <p:tavLst>
                                        <p:tav tm="0">
                                          <p:val>
                                            <p:fltVal val="0"/>
                                          </p:val>
                                        </p:tav>
                                        <p:tav tm="100000">
                                          <p:val>
                                            <p:strVal val="#ppt_w"/>
                                          </p:val>
                                        </p:tav>
                                      </p:tavLst>
                                    </p:anim>
                                    <p:anim calcmode="lin" valueType="num">
                                      <p:cBhvr>
                                        <p:cTn id="73" dur="500" fill="hold"/>
                                        <p:tgtEl>
                                          <p:spTgt spid="550"/>
                                        </p:tgtEl>
                                        <p:attrNameLst>
                                          <p:attrName>ppt_h</p:attrName>
                                        </p:attrNameLst>
                                      </p:cBhvr>
                                      <p:tavLst>
                                        <p:tav tm="0">
                                          <p:val>
                                            <p:fltVal val="0"/>
                                          </p:val>
                                        </p:tav>
                                        <p:tav tm="100000">
                                          <p:val>
                                            <p:strVal val="#ppt_h"/>
                                          </p:val>
                                        </p:tav>
                                      </p:tavLst>
                                    </p:anim>
                                    <p:animEffect transition="in" filter="fade">
                                      <p:cBhvr>
                                        <p:cTn id="74" dur="500"/>
                                        <p:tgtEl>
                                          <p:spTgt spid="550"/>
                                        </p:tgtEl>
                                      </p:cBhvr>
                                    </p:animEffect>
                                  </p:childTnLst>
                                </p:cTn>
                              </p:par>
                            </p:childTnLst>
                          </p:cTn>
                        </p:par>
                        <p:par>
                          <p:cTn id="75" fill="hold">
                            <p:stCondLst>
                              <p:cond delay="3000"/>
                            </p:stCondLst>
                            <p:childTnLst>
                              <p:par>
                                <p:cTn id="76" presetID="22" presetClass="entr" presetSubtype="8" fill="hold" nodeType="afterEffect">
                                  <p:stCondLst>
                                    <p:cond delay="0"/>
                                  </p:stCondLst>
                                  <p:childTnLst>
                                    <p:set>
                                      <p:cBhvr>
                                        <p:cTn id="77" dur="1" fill="hold">
                                          <p:stCondLst>
                                            <p:cond delay="0"/>
                                          </p:stCondLst>
                                        </p:cTn>
                                        <p:tgtEl>
                                          <p:spTgt spid="552"/>
                                        </p:tgtEl>
                                        <p:attrNameLst>
                                          <p:attrName>style.visibility</p:attrName>
                                        </p:attrNameLst>
                                      </p:cBhvr>
                                      <p:to>
                                        <p:strVal val="visible"/>
                                      </p:to>
                                    </p:set>
                                    <p:animEffect transition="in" filter="wipe(left)">
                                      <p:cBhvr>
                                        <p:cTn id="78" dur="500"/>
                                        <p:tgtEl>
                                          <p:spTgt spid="552"/>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6" fill="hold"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barn(inHorizontal)">
                                      <p:cBhvr>
                                        <p:cTn id="83" dur="500"/>
                                        <p:tgtEl>
                                          <p:spTgt spid="19"/>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08"/>
                                        </p:tgtEl>
                                        <p:attrNameLst>
                                          <p:attrName>style.visibility</p:attrName>
                                        </p:attrNameLst>
                                      </p:cBhvr>
                                      <p:to>
                                        <p:strVal val="visible"/>
                                      </p:to>
                                    </p:set>
                                    <p:animEffect transition="in" filter="fade">
                                      <p:cBhvr>
                                        <p:cTn id="87" dur="500"/>
                                        <p:tgtEl>
                                          <p:spTgt spid="608"/>
                                        </p:tgtEl>
                                      </p:cBhvr>
                                    </p:animEffect>
                                  </p:childTnLst>
                                </p:cTn>
                              </p:par>
                            </p:childTnLst>
                          </p:cTn>
                        </p:par>
                        <p:par>
                          <p:cTn id="88" fill="hold">
                            <p:stCondLst>
                              <p:cond delay="1000"/>
                            </p:stCondLst>
                            <p:childTnLst>
                              <p:par>
                                <p:cTn id="89" presetID="16" presetClass="entr" presetSubtype="21" fill="hold" nodeType="afterEffect">
                                  <p:stCondLst>
                                    <p:cond delay="0"/>
                                  </p:stCondLst>
                                  <p:childTnLst>
                                    <p:set>
                                      <p:cBhvr>
                                        <p:cTn id="90" dur="1" fill="hold">
                                          <p:stCondLst>
                                            <p:cond delay="0"/>
                                          </p:stCondLst>
                                        </p:cTn>
                                        <p:tgtEl>
                                          <p:spTgt spid="669"/>
                                        </p:tgtEl>
                                        <p:attrNameLst>
                                          <p:attrName>style.visibility</p:attrName>
                                        </p:attrNameLst>
                                      </p:cBhvr>
                                      <p:to>
                                        <p:strVal val="visible"/>
                                      </p:to>
                                    </p:set>
                                    <p:animEffect transition="in" filter="barn(inVertical)">
                                      <p:cBhvr>
                                        <p:cTn id="91" dur="500"/>
                                        <p:tgtEl>
                                          <p:spTgt spid="669"/>
                                        </p:tgtEl>
                                      </p:cBhvr>
                                    </p:animEffect>
                                  </p:childTnLst>
                                </p:cTn>
                              </p:par>
                            </p:childTnLst>
                          </p:cTn>
                        </p:par>
                        <p:par>
                          <p:cTn id="92" fill="hold">
                            <p:stCondLst>
                              <p:cond delay="1500"/>
                            </p:stCondLst>
                            <p:childTnLst>
                              <p:par>
                                <p:cTn id="93" presetID="10" presetClass="entr" presetSubtype="0" fill="hold" grpId="0" nodeType="afterEffect">
                                  <p:stCondLst>
                                    <p:cond delay="0"/>
                                  </p:stCondLst>
                                  <p:childTnLst>
                                    <p:set>
                                      <p:cBhvr>
                                        <p:cTn id="94" dur="1" fill="hold">
                                          <p:stCondLst>
                                            <p:cond delay="0"/>
                                          </p:stCondLst>
                                        </p:cTn>
                                        <p:tgtEl>
                                          <p:spTgt spid="614"/>
                                        </p:tgtEl>
                                        <p:attrNameLst>
                                          <p:attrName>style.visibility</p:attrName>
                                        </p:attrNameLst>
                                      </p:cBhvr>
                                      <p:to>
                                        <p:strVal val="visible"/>
                                      </p:to>
                                    </p:set>
                                    <p:animEffect transition="in" filter="fade">
                                      <p:cBhvr>
                                        <p:cTn id="95" dur="500"/>
                                        <p:tgtEl>
                                          <p:spTgt spid="614"/>
                                        </p:tgtEl>
                                      </p:cBhvr>
                                    </p:animEffect>
                                  </p:childTnLst>
                                </p:cTn>
                              </p:par>
                            </p:childTnLst>
                          </p:cTn>
                        </p:par>
                        <p:par>
                          <p:cTn id="96" fill="hold">
                            <p:stCondLst>
                              <p:cond delay="2000"/>
                            </p:stCondLst>
                            <p:childTnLst>
                              <p:par>
                                <p:cTn id="97" presetID="53" presetClass="entr" presetSubtype="16" fill="hold" nodeType="afterEffect">
                                  <p:stCondLst>
                                    <p:cond delay="0"/>
                                  </p:stCondLst>
                                  <p:childTnLst>
                                    <p:set>
                                      <p:cBhvr>
                                        <p:cTn id="98" dur="1" fill="hold">
                                          <p:stCondLst>
                                            <p:cond delay="0"/>
                                          </p:stCondLst>
                                        </p:cTn>
                                        <p:tgtEl>
                                          <p:spTgt spid="664"/>
                                        </p:tgtEl>
                                        <p:attrNameLst>
                                          <p:attrName>style.visibility</p:attrName>
                                        </p:attrNameLst>
                                      </p:cBhvr>
                                      <p:to>
                                        <p:strVal val="visible"/>
                                      </p:to>
                                    </p:set>
                                    <p:anim calcmode="lin" valueType="num">
                                      <p:cBhvr>
                                        <p:cTn id="99" dur="500" fill="hold"/>
                                        <p:tgtEl>
                                          <p:spTgt spid="664"/>
                                        </p:tgtEl>
                                        <p:attrNameLst>
                                          <p:attrName>ppt_w</p:attrName>
                                        </p:attrNameLst>
                                      </p:cBhvr>
                                      <p:tavLst>
                                        <p:tav tm="0">
                                          <p:val>
                                            <p:fltVal val="0"/>
                                          </p:val>
                                        </p:tav>
                                        <p:tav tm="100000">
                                          <p:val>
                                            <p:strVal val="#ppt_w"/>
                                          </p:val>
                                        </p:tav>
                                      </p:tavLst>
                                    </p:anim>
                                    <p:anim calcmode="lin" valueType="num">
                                      <p:cBhvr>
                                        <p:cTn id="100" dur="500" fill="hold"/>
                                        <p:tgtEl>
                                          <p:spTgt spid="664"/>
                                        </p:tgtEl>
                                        <p:attrNameLst>
                                          <p:attrName>ppt_h</p:attrName>
                                        </p:attrNameLst>
                                      </p:cBhvr>
                                      <p:tavLst>
                                        <p:tav tm="0">
                                          <p:val>
                                            <p:fltVal val="0"/>
                                          </p:val>
                                        </p:tav>
                                        <p:tav tm="100000">
                                          <p:val>
                                            <p:strVal val="#ppt_h"/>
                                          </p:val>
                                        </p:tav>
                                      </p:tavLst>
                                    </p:anim>
                                    <p:animEffect transition="in" filter="fade">
                                      <p:cBhvr>
                                        <p:cTn id="101" dur="500"/>
                                        <p:tgtEl>
                                          <p:spTgt spid="664"/>
                                        </p:tgtEl>
                                      </p:cBhvr>
                                    </p:animEffect>
                                  </p:childTnLst>
                                </p:cTn>
                              </p:par>
                            </p:childTnLst>
                          </p:cTn>
                        </p:par>
                        <p:par>
                          <p:cTn id="102" fill="hold">
                            <p:stCondLst>
                              <p:cond delay="2500"/>
                            </p:stCondLst>
                            <p:childTnLst>
                              <p:par>
                                <p:cTn id="103" presetID="53" presetClass="entr" presetSubtype="16" fill="hold" grpId="0" nodeType="afterEffect">
                                  <p:stCondLst>
                                    <p:cond delay="0"/>
                                  </p:stCondLst>
                                  <p:childTnLst>
                                    <p:set>
                                      <p:cBhvr>
                                        <p:cTn id="104" dur="1" fill="hold">
                                          <p:stCondLst>
                                            <p:cond delay="0"/>
                                          </p:stCondLst>
                                        </p:cTn>
                                        <p:tgtEl>
                                          <p:spTgt spid="613"/>
                                        </p:tgtEl>
                                        <p:attrNameLst>
                                          <p:attrName>style.visibility</p:attrName>
                                        </p:attrNameLst>
                                      </p:cBhvr>
                                      <p:to>
                                        <p:strVal val="visible"/>
                                      </p:to>
                                    </p:set>
                                    <p:anim calcmode="lin" valueType="num">
                                      <p:cBhvr>
                                        <p:cTn id="105" dur="500" fill="hold"/>
                                        <p:tgtEl>
                                          <p:spTgt spid="613"/>
                                        </p:tgtEl>
                                        <p:attrNameLst>
                                          <p:attrName>ppt_w</p:attrName>
                                        </p:attrNameLst>
                                      </p:cBhvr>
                                      <p:tavLst>
                                        <p:tav tm="0">
                                          <p:val>
                                            <p:fltVal val="0"/>
                                          </p:val>
                                        </p:tav>
                                        <p:tav tm="100000">
                                          <p:val>
                                            <p:strVal val="#ppt_w"/>
                                          </p:val>
                                        </p:tav>
                                      </p:tavLst>
                                    </p:anim>
                                    <p:anim calcmode="lin" valueType="num">
                                      <p:cBhvr>
                                        <p:cTn id="106" dur="500" fill="hold"/>
                                        <p:tgtEl>
                                          <p:spTgt spid="613"/>
                                        </p:tgtEl>
                                        <p:attrNameLst>
                                          <p:attrName>ppt_h</p:attrName>
                                        </p:attrNameLst>
                                      </p:cBhvr>
                                      <p:tavLst>
                                        <p:tav tm="0">
                                          <p:val>
                                            <p:fltVal val="0"/>
                                          </p:val>
                                        </p:tav>
                                        <p:tav tm="100000">
                                          <p:val>
                                            <p:strVal val="#ppt_h"/>
                                          </p:val>
                                        </p:tav>
                                      </p:tavLst>
                                    </p:anim>
                                    <p:animEffect transition="in" filter="fade">
                                      <p:cBhvr>
                                        <p:cTn id="107" dur="500"/>
                                        <p:tgtEl>
                                          <p:spTgt spid="613"/>
                                        </p:tgtEl>
                                      </p:cBhvr>
                                    </p:animEffect>
                                  </p:childTnLst>
                                </p:cTn>
                              </p:par>
                            </p:childTnLst>
                          </p:cTn>
                        </p:par>
                        <p:par>
                          <p:cTn id="108" fill="hold">
                            <p:stCondLst>
                              <p:cond delay="3000"/>
                            </p:stCondLst>
                            <p:childTnLst>
                              <p:par>
                                <p:cTn id="109" presetID="22" presetClass="entr" presetSubtype="8" fill="hold" nodeType="afterEffect">
                                  <p:stCondLst>
                                    <p:cond delay="0"/>
                                  </p:stCondLst>
                                  <p:childTnLst>
                                    <p:set>
                                      <p:cBhvr>
                                        <p:cTn id="110" dur="1" fill="hold">
                                          <p:stCondLst>
                                            <p:cond delay="0"/>
                                          </p:stCondLst>
                                        </p:cTn>
                                        <p:tgtEl>
                                          <p:spTgt spid="615"/>
                                        </p:tgtEl>
                                        <p:attrNameLst>
                                          <p:attrName>style.visibility</p:attrName>
                                        </p:attrNameLst>
                                      </p:cBhvr>
                                      <p:to>
                                        <p:strVal val="visible"/>
                                      </p:to>
                                    </p:set>
                                    <p:animEffect transition="in" filter="wipe(left)">
                                      <p:cBhvr>
                                        <p:cTn id="111" dur="500"/>
                                        <p:tgtEl>
                                          <p:spTgt spid="615"/>
                                        </p:tgtEl>
                                      </p:cBhvr>
                                    </p:animEffect>
                                  </p:childTnLst>
                                </p:cTn>
                              </p:par>
                            </p:childTnLst>
                          </p:cTn>
                        </p:par>
                      </p:childTnLst>
                    </p:cTn>
                  </p:par>
                  <p:par>
                    <p:cTn id="112" fill="hold">
                      <p:stCondLst>
                        <p:cond delay="indefinite"/>
                      </p:stCondLst>
                      <p:childTnLst>
                        <p:par>
                          <p:cTn id="113" fill="hold">
                            <p:stCondLst>
                              <p:cond delay="0"/>
                            </p:stCondLst>
                            <p:childTnLst>
                              <p:par>
                                <p:cTn id="114" presetID="16" presetClass="entr" presetSubtype="26" fill="hold" nodeType="clickEffect">
                                  <p:stCondLst>
                                    <p:cond delay="0"/>
                                  </p:stCondLst>
                                  <p:childTnLst>
                                    <p:set>
                                      <p:cBhvr>
                                        <p:cTn id="115" dur="1" fill="hold">
                                          <p:stCondLst>
                                            <p:cond delay="0"/>
                                          </p:stCondLst>
                                        </p:cTn>
                                        <p:tgtEl>
                                          <p:spTgt spid="20"/>
                                        </p:tgtEl>
                                        <p:attrNameLst>
                                          <p:attrName>style.visibility</p:attrName>
                                        </p:attrNameLst>
                                      </p:cBhvr>
                                      <p:to>
                                        <p:strVal val="visible"/>
                                      </p:to>
                                    </p:set>
                                    <p:animEffect transition="in" filter="barn(inHorizontal)">
                                      <p:cBhvr>
                                        <p:cTn id="116" dur="500"/>
                                        <p:tgtEl>
                                          <p:spTgt spid="20"/>
                                        </p:tgtEl>
                                      </p:cBhvr>
                                    </p:animEffect>
                                  </p:childTnLst>
                                </p:cTn>
                              </p:par>
                            </p:childTnLst>
                          </p:cTn>
                        </p:par>
                        <p:par>
                          <p:cTn id="117" fill="hold">
                            <p:stCondLst>
                              <p:cond delay="500"/>
                            </p:stCondLst>
                            <p:childTnLst>
                              <p:par>
                                <p:cTn id="118" presetID="10" presetClass="entr" presetSubtype="0" fill="hold" grpId="0" nodeType="afterEffect">
                                  <p:stCondLst>
                                    <p:cond delay="0"/>
                                  </p:stCondLst>
                                  <p:childTnLst>
                                    <p:set>
                                      <p:cBhvr>
                                        <p:cTn id="119" dur="1" fill="hold">
                                          <p:stCondLst>
                                            <p:cond delay="0"/>
                                          </p:stCondLst>
                                        </p:cTn>
                                        <p:tgtEl>
                                          <p:spTgt spid="671"/>
                                        </p:tgtEl>
                                        <p:attrNameLst>
                                          <p:attrName>style.visibility</p:attrName>
                                        </p:attrNameLst>
                                      </p:cBhvr>
                                      <p:to>
                                        <p:strVal val="visible"/>
                                      </p:to>
                                    </p:set>
                                    <p:animEffect transition="in" filter="fade">
                                      <p:cBhvr>
                                        <p:cTn id="120" dur="500"/>
                                        <p:tgtEl>
                                          <p:spTgt spid="671"/>
                                        </p:tgtEl>
                                      </p:cBhvr>
                                    </p:animEffect>
                                  </p:childTnLst>
                                </p:cTn>
                              </p:par>
                            </p:childTnLst>
                          </p:cTn>
                        </p:par>
                        <p:par>
                          <p:cTn id="121" fill="hold">
                            <p:stCondLst>
                              <p:cond delay="1000"/>
                            </p:stCondLst>
                            <p:childTnLst>
                              <p:par>
                                <p:cTn id="122" presetID="16" presetClass="entr" presetSubtype="21" fill="hold" nodeType="afterEffect">
                                  <p:stCondLst>
                                    <p:cond delay="0"/>
                                  </p:stCondLst>
                                  <p:childTnLst>
                                    <p:set>
                                      <p:cBhvr>
                                        <p:cTn id="123" dur="1" fill="hold">
                                          <p:stCondLst>
                                            <p:cond delay="0"/>
                                          </p:stCondLst>
                                        </p:cTn>
                                        <p:tgtEl>
                                          <p:spTgt spid="732"/>
                                        </p:tgtEl>
                                        <p:attrNameLst>
                                          <p:attrName>style.visibility</p:attrName>
                                        </p:attrNameLst>
                                      </p:cBhvr>
                                      <p:to>
                                        <p:strVal val="visible"/>
                                      </p:to>
                                    </p:set>
                                    <p:animEffect transition="in" filter="barn(inVertical)">
                                      <p:cBhvr>
                                        <p:cTn id="124" dur="500"/>
                                        <p:tgtEl>
                                          <p:spTgt spid="732"/>
                                        </p:tgtEl>
                                      </p:cBhvr>
                                    </p:animEffect>
                                  </p:childTnLst>
                                </p:cTn>
                              </p:par>
                            </p:childTnLst>
                          </p:cTn>
                        </p:par>
                        <p:par>
                          <p:cTn id="125" fill="hold">
                            <p:stCondLst>
                              <p:cond delay="1500"/>
                            </p:stCondLst>
                            <p:childTnLst>
                              <p:par>
                                <p:cTn id="126" presetID="10" presetClass="entr" presetSubtype="0" fill="hold" grpId="0" nodeType="afterEffect">
                                  <p:stCondLst>
                                    <p:cond delay="0"/>
                                  </p:stCondLst>
                                  <p:childTnLst>
                                    <p:set>
                                      <p:cBhvr>
                                        <p:cTn id="127" dur="1" fill="hold">
                                          <p:stCondLst>
                                            <p:cond delay="0"/>
                                          </p:stCondLst>
                                        </p:cTn>
                                        <p:tgtEl>
                                          <p:spTgt spid="677"/>
                                        </p:tgtEl>
                                        <p:attrNameLst>
                                          <p:attrName>style.visibility</p:attrName>
                                        </p:attrNameLst>
                                      </p:cBhvr>
                                      <p:to>
                                        <p:strVal val="visible"/>
                                      </p:to>
                                    </p:set>
                                    <p:animEffect transition="in" filter="fade">
                                      <p:cBhvr>
                                        <p:cTn id="128" dur="500"/>
                                        <p:tgtEl>
                                          <p:spTgt spid="677"/>
                                        </p:tgtEl>
                                      </p:cBhvr>
                                    </p:animEffect>
                                  </p:childTnLst>
                                </p:cTn>
                              </p:par>
                            </p:childTnLst>
                          </p:cTn>
                        </p:par>
                        <p:par>
                          <p:cTn id="129" fill="hold">
                            <p:stCondLst>
                              <p:cond delay="2000"/>
                            </p:stCondLst>
                            <p:childTnLst>
                              <p:par>
                                <p:cTn id="130" presetID="53" presetClass="entr" presetSubtype="16" fill="hold" nodeType="afterEffect">
                                  <p:stCondLst>
                                    <p:cond delay="0"/>
                                  </p:stCondLst>
                                  <p:childTnLst>
                                    <p:set>
                                      <p:cBhvr>
                                        <p:cTn id="131" dur="1" fill="hold">
                                          <p:stCondLst>
                                            <p:cond delay="0"/>
                                          </p:stCondLst>
                                        </p:cTn>
                                        <p:tgtEl>
                                          <p:spTgt spid="727"/>
                                        </p:tgtEl>
                                        <p:attrNameLst>
                                          <p:attrName>style.visibility</p:attrName>
                                        </p:attrNameLst>
                                      </p:cBhvr>
                                      <p:to>
                                        <p:strVal val="visible"/>
                                      </p:to>
                                    </p:set>
                                    <p:anim calcmode="lin" valueType="num">
                                      <p:cBhvr>
                                        <p:cTn id="132" dur="500" fill="hold"/>
                                        <p:tgtEl>
                                          <p:spTgt spid="727"/>
                                        </p:tgtEl>
                                        <p:attrNameLst>
                                          <p:attrName>ppt_w</p:attrName>
                                        </p:attrNameLst>
                                      </p:cBhvr>
                                      <p:tavLst>
                                        <p:tav tm="0">
                                          <p:val>
                                            <p:fltVal val="0"/>
                                          </p:val>
                                        </p:tav>
                                        <p:tav tm="100000">
                                          <p:val>
                                            <p:strVal val="#ppt_w"/>
                                          </p:val>
                                        </p:tav>
                                      </p:tavLst>
                                    </p:anim>
                                    <p:anim calcmode="lin" valueType="num">
                                      <p:cBhvr>
                                        <p:cTn id="133" dur="500" fill="hold"/>
                                        <p:tgtEl>
                                          <p:spTgt spid="727"/>
                                        </p:tgtEl>
                                        <p:attrNameLst>
                                          <p:attrName>ppt_h</p:attrName>
                                        </p:attrNameLst>
                                      </p:cBhvr>
                                      <p:tavLst>
                                        <p:tav tm="0">
                                          <p:val>
                                            <p:fltVal val="0"/>
                                          </p:val>
                                        </p:tav>
                                        <p:tav tm="100000">
                                          <p:val>
                                            <p:strVal val="#ppt_h"/>
                                          </p:val>
                                        </p:tav>
                                      </p:tavLst>
                                    </p:anim>
                                    <p:animEffect transition="in" filter="fade">
                                      <p:cBhvr>
                                        <p:cTn id="134" dur="500"/>
                                        <p:tgtEl>
                                          <p:spTgt spid="727"/>
                                        </p:tgtEl>
                                      </p:cBhvr>
                                    </p:animEffect>
                                  </p:childTnLst>
                                </p:cTn>
                              </p:par>
                            </p:childTnLst>
                          </p:cTn>
                        </p:par>
                        <p:par>
                          <p:cTn id="135" fill="hold">
                            <p:stCondLst>
                              <p:cond delay="2500"/>
                            </p:stCondLst>
                            <p:childTnLst>
                              <p:par>
                                <p:cTn id="136" presetID="53" presetClass="entr" presetSubtype="16" fill="hold" grpId="0" nodeType="afterEffect">
                                  <p:stCondLst>
                                    <p:cond delay="0"/>
                                  </p:stCondLst>
                                  <p:childTnLst>
                                    <p:set>
                                      <p:cBhvr>
                                        <p:cTn id="137" dur="1" fill="hold">
                                          <p:stCondLst>
                                            <p:cond delay="0"/>
                                          </p:stCondLst>
                                        </p:cTn>
                                        <p:tgtEl>
                                          <p:spTgt spid="676"/>
                                        </p:tgtEl>
                                        <p:attrNameLst>
                                          <p:attrName>style.visibility</p:attrName>
                                        </p:attrNameLst>
                                      </p:cBhvr>
                                      <p:to>
                                        <p:strVal val="visible"/>
                                      </p:to>
                                    </p:set>
                                    <p:anim calcmode="lin" valueType="num">
                                      <p:cBhvr>
                                        <p:cTn id="138" dur="500" fill="hold"/>
                                        <p:tgtEl>
                                          <p:spTgt spid="676"/>
                                        </p:tgtEl>
                                        <p:attrNameLst>
                                          <p:attrName>ppt_w</p:attrName>
                                        </p:attrNameLst>
                                      </p:cBhvr>
                                      <p:tavLst>
                                        <p:tav tm="0">
                                          <p:val>
                                            <p:fltVal val="0"/>
                                          </p:val>
                                        </p:tav>
                                        <p:tav tm="100000">
                                          <p:val>
                                            <p:strVal val="#ppt_w"/>
                                          </p:val>
                                        </p:tav>
                                      </p:tavLst>
                                    </p:anim>
                                    <p:anim calcmode="lin" valueType="num">
                                      <p:cBhvr>
                                        <p:cTn id="139" dur="500" fill="hold"/>
                                        <p:tgtEl>
                                          <p:spTgt spid="676"/>
                                        </p:tgtEl>
                                        <p:attrNameLst>
                                          <p:attrName>ppt_h</p:attrName>
                                        </p:attrNameLst>
                                      </p:cBhvr>
                                      <p:tavLst>
                                        <p:tav tm="0">
                                          <p:val>
                                            <p:fltVal val="0"/>
                                          </p:val>
                                        </p:tav>
                                        <p:tav tm="100000">
                                          <p:val>
                                            <p:strVal val="#ppt_h"/>
                                          </p:val>
                                        </p:tav>
                                      </p:tavLst>
                                    </p:anim>
                                    <p:animEffect transition="in" filter="fade">
                                      <p:cBhvr>
                                        <p:cTn id="140" dur="500"/>
                                        <p:tgtEl>
                                          <p:spTgt spid="676"/>
                                        </p:tgtEl>
                                      </p:cBhvr>
                                    </p:animEffect>
                                  </p:childTnLst>
                                </p:cTn>
                              </p:par>
                            </p:childTnLst>
                          </p:cTn>
                        </p:par>
                        <p:par>
                          <p:cTn id="141" fill="hold">
                            <p:stCondLst>
                              <p:cond delay="3000"/>
                            </p:stCondLst>
                            <p:childTnLst>
                              <p:par>
                                <p:cTn id="142" presetID="22" presetClass="entr" presetSubtype="8" fill="hold" nodeType="afterEffect">
                                  <p:stCondLst>
                                    <p:cond delay="0"/>
                                  </p:stCondLst>
                                  <p:childTnLst>
                                    <p:set>
                                      <p:cBhvr>
                                        <p:cTn id="143" dur="1" fill="hold">
                                          <p:stCondLst>
                                            <p:cond delay="0"/>
                                          </p:stCondLst>
                                        </p:cTn>
                                        <p:tgtEl>
                                          <p:spTgt spid="678"/>
                                        </p:tgtEl>
                                        <p:attrNameLst>
                                          <p:attrName>style.visibility</p:attrName>
                                        </p:attrNameLst>
                                      </p:cBhvr>
                                      <p:to>
                                        <p:strVal val="visible"/>
                                      </p:to>
                                    </p:set>
                                    <p:animEffect transition="in" filter="wipe(left)">
                                      <p:cBhvr>
                                        <p:cTn id="144" dur="500"/>
                                        <p:tgtEl>
                                          <p:spTgt spid="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64" grpId="0"/>
      <p:bldP spid="65" grpId="0"/>
      <p:bldP spid="545" grpId="0"/>
      <p:bldP spid="550" grpId="0"/>
      <p:bldP spid="551" grpId="0"/>
      <p:bldP spid="608" grpId="0"/>
      <p:bldP spid="613" grpId="0"/>
      <p:bldP spid="614" grpId="0"/>
      <p:bldP spid="671" grpId="0"/>
      <p:bldP spid="676" grpId="0"/>
      <p:bldP spid="67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6200" y="241393"/>
            <a:ext cx="3077304" cy="805680"/>
            <a:chOff x="386200" y="241393"/>
            <a:chExt cx="3077304" cy="805680"/>
          </a:xfrm>
        </p:grpSpPr>
        <p:sp>
          <p:nvSpPr>
            <p:cNvPr id="3" name="TextBox 2"/>
            <p:cNvSpPr txBox="1"/>
            <p:nvPr/>
          </p:nvSpPr>
          <p:spPr>
            <a:xfrm>
              <a:off x="386200" y="241393"/>
              <a:ext cx="2524559" cy="646331"/>
            </a:xfrm>
            <a:prstGeom prst="rect">
              <a:avLst/>
            </a:prstGeom>
            <a:noFill/>
          </p:spPr>
          <p:txBody>
            <a:bodyPr wrap="square" rtlCol="0">
              <a:spAutoFit/>
            </a:bodyPr>
            <a:lstStyle/>
            <a:p>
              <a:r>
                <a:rPr lang="en-US" sz="3600" dirty="0">
                  <a:solidFill>
                    <a:schemeClr val="accent1">
                      <a:lumMod val="50000"/>
                    </a:schemeClr>
                  </a:solidFill>
                  <a:latin typeface="Oswald" pitchFamily="50"/>
                </a:rPr>
                <a:t>Our Clients</a:t>
              </a:r>
            </a:p>
          </p:txBody>
        </p:sp>
        <p:sp>
          <p:nvSpPr>
            <p:cNvPr id="51" name="TextBox 50"/>
            <p:cNvSpPr txBox="1"/>
            <p:nvPr/>
          </p:nvSpPr>
          <p:spPr>
            <a:xfrm>
              <a:off x="413359" y="811111"/>
              <a:ext cx="30501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This is the Feature Clients</a:t>
              </a:r>
            </a:p>
          </p:txBody>
        </p:sp>
      </p:grpSp>
      <p:cxnSp>
        <p:nvCxnSpPr>
          <p:cNvPr id="187" name="Straight Connector 186"/>
          <p:cNvCxnSpPr/>
          <p:nvPr/>
        </p:nvCxnSpPr>
        <p:spPr>
          <a:xfrm>
            <a:off x="477052" y="1021195"/>
            <a:ext cx="8666948" cy="0"/>
          </a:xfrm>
          <a:prstGeom prst="line">
            <a:avLst/>
          </a:prstGeom>
          <a:ln w="19050" cap="sq">
            <a:solidFill>
              <a:schemeClr val="accent1">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1731315" y="1891426"/>
            <a:ext cx="2766368" cy="523220"/>
          </a:xfrm>
          <a:prstGeom prst="rect">
            <a:avLst/>
          </a:prstGeom>
          <a:noFill/>
        </p:spPr>
        <p:txBody>
          <a:bodyPr wrap="square" rtlCol="0">
            <a:spAutoFit/>
          </a:bodyPr>
          <a:lstStyle/>
          <a:p>
            <a:r>
              <a:rPr lang="en-US" sz="1400" i="1" baseline="30000" dirty="0">
                <a:solidFill>
                  <a:schemeClr val="accent1">
                    <a:lumMod val="75000"/>
                  </a:schemeClr>
                </a:solidFill>
                <a:latin typeface="Sansation" pitchFamily="2" charset="0"/>
              </a:rPr>
              <a:t>Royalty free layered Adobe Photoshop Files, Vector Graphics, Icon Sets and Add-ons for Adobe Photoshop and Illustrator, starting at $1</a:t>
            </a:r>
          </a:p>
        </p:txBody>
      </p:sp>
      <p:sp>
        <p:nvSpPr>
          <p:cNvPr id="126" name="TextBox 125"/>
          <p:cNvSpPr txBox="1"/>
          <p:nvPr/>
        </p:nvSpPr>
        <p:spPr>
          <a:xfrm>
            <a:off x="1725289" y="1716298"/>
            <a:ext cx="2766368" cy="276999"/>
          </a:xfrm>
          <a:prstGeom prst="rect">
            <a:avLst/>
          </a:prstGeom>
          <a:noFill/>
        </p:spPr>
        <p:txBody>
          <a:bodyPr wrap="square" rtlCol="0">
            <a:spAutoFit/>
          </a:bodyPr>
          <a:lstStyle/>
          <a:p>
            <a:r>
              <a:rPr lang="en-GB" baseline="30000" dirty="0">
                <a:solidFill>
                  <a:schemeClr val="accent1">
                    <a:lumMod val="50000"/>
                  </a:schemeClr>
                </a:solidFill>
                <a:latin typeface="Oswald" pitchFamily="50"/>
              </a:rPr>
              <a:t>For Graphics Vectors &amp; Print</a:t>
            </a:r>
          </a:p>
        </p:txBody>
      </p:sp>
      <p:sp>
        <p:nvSpPr>
          <p:cNvPr id="134" name="TextBox 133"/>
          <p:cNvSpPr txBox="1"/>
          <p:nvPr/>
        </p:nvSpPr>
        <p:spPr>
          <a:xfrm>
            <a:off x="1731315" y="3148110"/>
            <a:ext cx="2766368" cy="235962"/>
          </a:xfrm>
          <a:prstGeom prst="rect">
            <a:avLst/>
          </a:prstGeom>
          <a:noFill/>
        </p:spPr>
        <p:txBody>
          <a:bodyPr wrap="square" rtlCol="0">
            <a:spAutoFit/>
          </a:bodyPr>
          <a:lstStyle/>
          <a:p>
            <a:r>
              <a:rPr lang="en-GB" sz="1400" i="1" baseline="30000" dirty="0">
                <a:solidFill>
                  <a:schemeClr val="accent1">
                    <a:lumMod val="75000"/>
                  </a:schemeClr>
                </a:solidFill>
                <a:latin typeface="Sansation" pitchFamily="2" charset="0"/>
              </a:rPr>
              <a:t>Royalty-free stock photography</a:t>
            </a:r>
          </a:p>
        </p:txBody>
      </p:sp>
      <p:sp>
        <p:nvSpPr>
          <p:cNvPr id="135" name="TextBox 134"/>
          <p:cNvSpPr txBox="1"/>
          <p:nvPr/>
        </p:nvSpPr>
        <p:spPr>
          <a:xfrm>
            <a:off x="1725289" y="2972982"/>
            <a:ext cx="2766368" cy="276999"/>
          </a:xfrm>
          <a:prstGeom prst="rect">
            <a:avLst/>
          </a:prstGeom>
          <a:noFill/>
        </p:spPr>
        <p:txBody>
          <a:bodyPr wrap="square" rtlCol="0">
            <a:spAutoFit/>
          </a:bodyPr>
          <a:lstStyle/>
          <a:p>
            <a:r>
              <a:rPr lang="en-GB" baseline="30000" dirty="0">
                <a:solidFill>
                  <a:schemeClr val="accent1">
                    <a:lumMod val="50000"/>
                  </a:schemeClr>
                </a:solidFill>
                <a:latin typeface="Oswald" pitchFamily="50"/>
              </a:rPr>
              <a:t>For Stock Photography</a:t>
            </a:r>
          </a:p>
        </p:txBody>
      </p:sp>
      <p:sp>
        <p:nvSpPr>
          <p:cNvPr id="138" name="TextBox 137"/>
          <p:cNvSpPr txBox="1"/>
          <p:nvPr/>
        </p:nvSpPr>
        <p:spPr>
          <a:xfrm>
            <a:off x="1731315" y="4085506"/>
            <a:ext cx="2766368" cy="379591"/>
          </a:xfrm>
          <a:prstGeom prst="rect">
            <a:avLst/>
          </a:prstGeom>
          <a:noFill/>
        </p:spPr>
        <p:txBody>
          <a:bodyPr wrap="square" rtlCol="0">
            <a:spAutoFit/>
          </a:bodyPr>
          <a:lstStyle/>
          <a:p>
            <a:r>
              <a:rPr lang="en-US" sz="1400" i="1" baseline="30000" dirty="0">
                <a:solidFill>
                  <a:schemeClr val="accent1">
                    <a:lumMod val="75000"/>
                  </a:schemeClr>
                </a:solidFill>
                <a:latin typeface="Sansation" pitchFamily="2" charset="0"/>
              </a:rPr>
              <a:t>3D Models, Textures, Materials, </a:t>
            </a:r>
            <a:r>
              <a:rPr lang="en-US" sz="1400" i="1" baseline="30000" dirty="0" err="1">
                <a:solidFill>
                  <a:schemeClr val="accent1">
                    <a:lumMod val="75000"/>
                  </a:schemeClr>
                </a:solidFill>
                <a:latin typeface="Sansation" pitchFamily="2" charset="0"/>
              </a:rPr>
              <a:t>Shaders</a:t>
            </a:r>
            <a:r>
              <a:rPr lang="en-US" sz="1400" i="1" baseline="30000" dirty="0">
                <a:solidFill>
                  <a:schemeClr val="accent1">
                    <a:lumMod val="75000"/>
                  </a:schemeClr>
                </a:solidFill>
                <a:latin typeface="Sansation" pitchFamily="2" charset="0"/>
              </a:rPr>
              <a:t> and Concepts</a:t>
            </a:r>
          </a:p>
        </p:txBody>
      </p:sp>
      <p:sp>
        <p:nvSpPr>
          <p:cNvPr id="139" name="TextBox 138"/>
          <p:cNvSpPr txBox="1"/>
          <p:nvPr/>
        </p:nvSpPr>
        <p:spPr>
          <a:xfrm>
            <a:off x="1725289" y="3894951"/>
            <a:ext cx="2766368" cy="276999"/>
          </a:xfrm>
          <a:prstGeom prst="rect">
            <a:avLst/>
          </a:prstGeom>
          <a:noFill/>
        </p:spPr>
        <p:txBody>
          <a:bodyPr wrap="square" rtlCol="0">
            <a:spAutoFit/>
          </a:bodyPr>
          <a:lstStyle/>
          <a:p>
            <a:r>
              <a:rPr lang="en-GB" baseline="30000" dirty="0">
                <a:solidFill>
                  <a:schemeClr val="accent1">
                    <a:lumMod val="50000"/>
                  </a:schemeClr>
                </a:solidFill>
                <a:latin typeface="Oswald" pitchFamily="50"/>
              </a:rPr>
              <a:t>For 3D Models &amp; Materials</a:t>
            </a:r>
          </a:p>
        </p:txBody>
      </p:sp>
      <p:sp>
        <p:nvSpPr>
          <p:cNvPr id="140" name="TextBox 139"/>
          <p:cNvSpPr txBox="1"/>
          <p:nvPr/>
        </p:nvSpPr>
        <p:spPr>
          <a:xfrm>
            <a:off x="5330697" y="1902308"/>
            <a:ext cx="2766368" cy="523220"/>
          </a:xfrm>
          <a:prstGeom prst="rect">
            <a:avLst/>
          </a:prstGeom>
          <a:noFill/>
        </p:spPr>
        <p:txBody>
          <a:bodyPr wrap="square" rtlCol="0">
            <a:spAutoFit/>
          </a:bodyPr>
          <a:lstStyle/>
          <a:p>
            <a:r>
              <a:rPr lang="en-US" sz="1400" i="1" baseline="30000" dirty="0">
                <a:solidFill>
                  <a:schemeClr val="accent1">
                    <a:lumMod val="75000"/>
                  </a:schemeClr>
                </a:solidFill>
                <a:latin typeface="Sansation" pitchFamily="2" charset="0"/>
              </a:rPr>
              <a:t>Site templates and themes to skin popular CMS products like </a:t>
            </a:r>
            <a:r>
              <a:rPr lang="en-US" sz="1400" i="1" baseline="30000" dirty="0" err="1">
                <a:solidFill>
                  <a:schemeClr val="accent1">
                    <a:lumMod val="75000"/>
                  </a:schemeClr>
                </a:solidFill>
                <a:latin typeface="Sansation" pitchFamily="2" charset="0"/>
              </a:rPr>
              <a:t>WordPress</a:t>
            </a:r>
            <a:r>
              <a:rPr lang="en-US" sz="1400" i="1" baseline="30000" dirty="0">
                <a:solidFill>
                  <a:schemeClr val="accent1">
                    <a:lumMod val="75000"/>
                  </a:schemeClr>
                </a:solidFill>
                <a:latin typeface="Sansation" pitchFamily="2" charset="0"/>
              </a:rPr>
              <a:t>, Drupal and </a:t>
            </a:r>
            <a:r>
              <a:rPr lang="en-US" sz="1400" i="1" baseline="30000" dirty="0" err="1">
                <a:solidFill>
                  <a:schemeClr val="accent1">
                    <a:lumMod val="75000"/>
                  </a:schemeClr>
                </a:solidFill>
                <a:latin typeface="Sansation" pitchFamily="2" charset="0"/>
              </a:rPr>
              <a:t>Joomla</a:t>
            </a:r>
            <a:r>
              <a:rPr lang="en-US" sz="1400" i="1" baseline="30000" dirty="0">
                <a:solidFill>
                  <a:schemeClr val="accent1">
                    <a:lumMod val="75000"/>
                  </a:schemeClr>
                </a:solidFill>
                <a:latin typeface="Sansation" pitchFamily="2" charset="0"/>
              </a:rPr>
              <a:t>, starting at $5</a:t>
            </a:r>
          </a:p>
        </p:txBody>
      </p:sp>
      <p:sp>
        <p:nvSpPr>
          <p:cNvPr id="141" name="TextBox 140"/>
          <p:cNvSpPr txBox="1"/>
          <p:nvPr/>
        </p:nvSpPr>
        <p:spPr>
          <a:xfrm>
            <a:off x="5324671" y="1727180"/>
            <a:ext cx="2766368" cy="276999"/>
          </a:xfrm>
          <a:prstGeom prst="rect">
            <a:avLst/>
          </a:prstGeom>
          <a:noFill/>
        </p:spPr>
        <p:txBody>
          <a:bodyPr wrap="square" rtlCol="0">
            <a:spAutoFit/>
          </a:bodyPr>
          <a:lstStyle/>
          <a:p>
            <a:r>
              <a:rPr lang="en-GB" baseline="30000" dirty="0">
                <a:solidFill>
                  <a:schemeClr val="accent1">
                    <a:lumMod val="50000"/>
                  </a:schemeClr>
                </a:solidFill>
                <a:latin typeface="Oswald" pitchFamily="50"/>
              </a:rPr>
              <a:t>For Website Templates</a:t>
            </a:r>
          </a:p>
        </p:txBody>
      </p:sp>
      <p:sp>
        <p:nvSpPr>
          <p:cNvPr id="144" name="TextBox 143"/>
          <p:cNvSpPr txBox="1"/>
          <p:nvPr/>
        </p:nvSpPr>
        <p:spPr>
          <a:xfrm>
            <a:off x="5330697" y="3304192"/>
            <a:ext cx="2766368" cy="523220"/>
          </a:xfrm>
          <a:prstGeom prst="rect">
            <a:avLst/>
          </a:prstGeom>
          <a:noFill/>
        </p:spPr>
        <p:txBody>
          <a:bodyPr wrap="square" rtlCol="0">
            <a:spAutoFit/>
          </a:bodyPr>
          <a:lstStyle/>
          <a:p>
            <a:r>
              <a:rPr lang="en-US" sz="1400" i="1" baseline="30000" dirty="0">
                <a:solidFill>
                  <a:schemeClr val="accent1">
                    <a:lumMod val="75000"/>
                  </a:schemeClr>
                </a:solidFill>
                <a:latin typeface="Sansation" pitchFamily="2" charset="0"/>
              </a:rPr>
              <a:t>Royalty free stock footage, motion graphics and project files for applications such as Adobe After Effects, starting at $2</a:t>
            </a:r>
          </a:p>
        </p:txBody>
      </p:sp>
      <p:sp>
        <p:nvSpPr>
          <p:cNvPr id="145" name="TextBox 144"/>
          <p:cNvSpPr txBox="1"/>
          <p:nvPr/>
        </p:nvSpPr>
        <p:spPr>
          <a:xfrm>
            <a:off x="5324671" y="3129064"/>
            <a:ext cx="2766368" cy="276999"/>
          </a:xfrm>
          <a:prstGeom prst="rect">
            <a:avLst/>
          </a:prstGeom>
          <a:noFill/>
        </p:spPr>
        <p:txBody>
          <a:bodyPr wrap="square" rtlCol="0">
            <a:spAutoFit/>
          </a:bodyPr>
          <a:lstStyle/>
          <a:p>
            <a:r>
              <a:rPr lang="en-GB" baseline="30000" dirty="0">
                <a:solidFill>
                  <a:schemeClr val="accent1">
                    <a:lumMod val="50000"/>
                  </a:schemeClr>
                </a:solidFill>
                <a:latin typeface="Oswald" pitchFamily="50"/>
              </a:rPr>
              <a:t>For Motion Graphics</a:t>
            </a:r>
          </a:p>
        </p:txBody>
      </p:sp>
      <p:grpSp>
        <p:nvGrpSpPr>
          <p:cNvPr id="31" name="Group 30"/>
          <p:cNvGrpSpPr/>
          <p:nvPr/>
        </p:nvGrpSpPr>
        <p:grpSpPr>
          <a:xfrm>
            <a:off x="192" y="4237715"/>
            <a:ext cx="8934264" cy="1229635"/>
            <a:chOff x="192" y="4237715"/>
            <a:chExt cx="8934264" cy="1229635"/>
          </a:xfrm>
        </p:grpSpPr>
        <p:sp>
          <p:nvSpPr>
            <p:cNvPr id="32" name="Oval 31"/>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40" name="TextBox 39"/>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43" name="TextBox 42"/>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44" name="TextBox 43"/>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grpSp>
    </p:spTree>
    <p:extLst>
      <p:ext uri="{BB962C8B-B14F-4D97-AF65-F5344CB8AC3E}">
        <p14:creationId xmlns:p14="http://schemas.microsoft.com/office/powerpoint/2010/main" val="1383753700"/>
      </p:ext>
    </p:extLst>
  </p:cSld>
  <p:clrMapOvr>
    <a:masterClrMapping/>
  </p:clrMapOvr>
  <mc:AlternateContent xmlns:mc="http://schemas.openxmlformats.org/markup-compatibility/2006" xmlns:p14="http://schemas.microsoft.com/office/powerpoint/2010/main">
    <mc:Choice Requires="p14">
      <p:transition spd="slow" p14:dur="1600" advTm="1771">
        <p14:prism dir="r" isContent="1" isInverted="1"/>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500"/>
                                        <p:tgtEl>
                                          <p:spTgt spid="2"/>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87"/>
                                        </p:tgtEl>
                                        <p:attrNameLst>
                                          <p:attrName>style.visibility</p:attrName>
                                        </p:attrNameLst>
                                      </p:cBhvr>
                                      <p:to>
                                        <p:strVal val="visible"/>
                                      </p:to>
                                    </p:set>
                                    <p:anim calcmode="lin" valueType="num">
                                      <p:cBhvr additive="base">
                                        <p:cTn id="11" dur="500" fill="hold"/>
                                        <p:tgtEl>
                                          <p:spTgt spid="187"/>
                                        </p:tgtEl>
                                        <p:attrNameLst>
                                          <p:attrName>ppt_x</p:attrName>
                                        </p:attrNameLst>
                                      </p:cBhvr>
                                      <p:tavLst>
                                        <p:tav tm="0">
                                          <p:val>
                                            <p:strVal val="1+#ppt_w/2"/>
                                          </p:val>
                                        </p:tav>
                                        <p:tav tm="100000">
                                          <p:val>
                                            <p:strVal val="#ppt_x"/>
                                          </p:val>
                                        </p:tav>
                                      </p:tavLst>
                                    </p:anim>
                                    <p:anim calcmode="lin" valueType="num">
                                      <p:cBhvr additive="base">
                                        <p:cTn id="12" dur="500" fill="hold"/>
                                        <p:tgtEl>
                                          <p:spTgt spid="18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26"/>
                                        </p:tgtEl>
                                        <p:attrNameLst>
                                          <p:attrName>style.visibility</p:attrName>
                                        </p:attrNameLst>
                                      </p:cBhvr>
                                      <p:to>
                                        <p:strVal val="visible"/>
                                      </p:to>
                                    </p:set>
                                    <p:animEffect transition="in" filter="wipe(left)">
                                      <p:cBhvr>
                                        <p:cTn id="16" dur="500"/>
                                        <p:tgtEl>
                                          <p:spTgt spid="126"/>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24"/>
                                        </p:tgtEl>
                                        <p:attrNameLst>
                                          <p:attrName>style.visibility</p:attrName>
                                        </p:attrNameLst>
                                      </p:cBhvr>
                                      <p:to>
                                        <p:strVal val="visible"/>
                                      </p:to>
                                    </p:set>
                                    <p:animEffect transition="in" filter="fade">
                                      <p:cBhvr>
                                        <p:cTn id="20" dur="500"/>
                                        <p:tgtEl>
                                          <p:spTgt spid="124"/>
                                        </p:tgtEl>
                                      </p:cBhvr>
                                    </p:animEffect>
                                  </p:childTnLst>
                                </p:cTn>
                              </p:par>
                            </p:childTnLst>
                          </p:cTn>
                        </p:par>
                        <p:par>
                          <p:cTn id="21" fill="hold">
                            <p:stCondLst>
                              <p:cond delay="2000"/>
                            </p:stCondLst>
                            <p:childTnLst>
                              <p:par>
                                <p:cTn id="22" presetID="22" presetClass="entr" presetSubtype="4" fill="hold" grpId="0" nodeType="afterEffect">
                                  <p:stCondLst>
                                    <p:cond delay="0"/>
                                  </p:stCondLst>
                                  <p:childTnLst>
                                    <p:set>
                                      <p:cBhvr>
                                        <p:cTn id="23" dur="1" fill="hold">
                                          <p:stCondLst>
                                            <p:cond delay="0"/>
                                          </p:stCondLst>
                                        </p:cTn>
                                        <p:tgtEl>
                                          <p:spTgt spid="135"/>
                                        </p:tgtEl>
                                        <p:attrNameLst>
                                          <p:attrName>style.visibility</p:attrName>
                                        </p:attrNameLst>
                                      </p:cBhvr>
                                      <p:to>
                                        <p:strVal val="visible"/>
                                      </p:to>
                                    </p:set>
                                    <p:animEffect transition="in" filter="wipe(down)">
                                      <p:cBhvr>
                                        <p:cTn id="24" dur="500"/>
                                        <p:tgtEl>
                                          <p:spTgt spid="135"/>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34"/>
                                        </p:tgtEl>
                                        <p:attrNameLst>
                                          <p:attrName>style.visibility</p:attrName>
                                        </p:attrNameLst>
                                      </p:cBhvr>
                                      <p:to>
                                        <p:strVal val="visible"/>
                                      </p:to>
                                    </p:set>
                                    <p:animEffect transition="in" filter="fade">
                                      <p:cBhvr>
                                        <p:cTn id="28" dur="500"/>
                                        <p:tgtEl>
                                          <p:spTgt spid="134"/>
                                        </p:tgtEl>
                                      </p:cBhvr>
                                    </p:animEffect>
                                  </p:childTnLst>
                                </p:cTn>
                              </p:par>
                            </p:childTnLst>
                          </p:cTn>
                        </p:par>
                        <p:par>
                          <p:cTn id="29" fill="hold">
                            <p:stCondLst>
                              <p:cond delay="3000"/>
                            </p:stCondLst>
                            <p:childTnLst>
                              <p:par>
                                <p:cTn id="30" presetID="22" presetClass="entr" presetSubtype="4" fill="hold" grpId="0" nodeType="afterEffect">
                                  <p:stCondLst>
                                    <p:cond delay="0"/>
                                  </p:stCondLst>
                                  <p:childTnLst>
                                    <p:set>
                                      <p:cBhvr>
                                        <p:cTn id="31" dur="1" fill="hold">
                                          <p:stCondLst>
                                            <p:cond delay="0"/>
                                          </p:stCondLst>
                                        </p:cTn>
                                        <p:tgtEl>
                                          <p:spTgt spid="139"/>
                                        </p:tgtEl>
                                        <p:attrNameLst>
                                          <p:attrName>style.visibility</p:attrName>
                                        </p:attrNameLst>
                                      </p:cBhvr>
                                      <p:to>
                                        <p:strVal val="visible"/>
                                      </p:to>
                                    </p:set>
                                    <p:animEffect transition="in" filter="wipe(down)">
                                      <p:cBhvr>
                                        <p:cTn id="32" dur="500"/>
                                        <p:tgtEl>
                                          <p:spTgt spid="139"/>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138"/>
                                        </p:tgtEl>
                                        <p:attrNameLst>
                                          <p:attrName>style.visibility</p:attrName>
                                        </p:attrNameLst>
                                      </p:cBhvr>
                                      <p:to>
                                        <p:strVal val="visible"/>
                                      </p:to>
                                    </p:set>
                                    <p:animEffect transition="in" filter="fade">
                                      <p:cBhvr>
                                        <p:cTn id="36" dur="500"/>
                                        <p:tgtEl>
                                          <p:spTgt spid="138"/>
                                        </p:tgtEl>
                                      </p:cBhvr>
                                    </p:animEffect>
                                  </p:childTnLst>
                                </p:cTn>
                              </p:par>
                            </p:childTnLst>
                          </p:cTn>
                        </p:par>
                        <p:par>
                          <p:cTn id="37" fill="hold">
                            <p:stCondLst>
                              <p:cond delay="4000"/>
                            </p:stCondLst>
                            <p:childTnLst>
                              <p:par>
                                <p:cTn id="38" presetID="22" presetClass="entr" presetSubtype="4" fill="hold" grpId="0" nodeType="afterEffect">
                                  <p:stCondLst>
                                    <p:cond delay="0"/>
                                  </p:stCondLst>
                                  <p:childTnLst>
                                    <p:set>
                                      <p:cBhvr>
                                        <p:cTn id="39" dur="1" fill="hold">
                                          <p:stCondLst>
                                            <p:cond delay="0"/>
                                          </p:stCondLst>
                                        </p:cTn>
                                        <p:tgtEl>
                                          <p:spTgt spid="141"/>
                                        </p:tgtEl>
                                        <p:attrNameLst>
                                          <p:attrName>style.visibility</p:attrName>
                                        </p:attrNameLst>
                                      </p:cBhvr>
                                      <p:to>
                                        <p:strVal val="visible"/>
                                      </p:to>
                                    </p:set>
                                    <p:animEffect transition="in" filter="wipe(down)">
                                      <p:cBhvr>
                                        <p:cTn id="40" dur="500"/>
                                        <p:tgtEl>
                                          <p:spTgt spid="141"/>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140"/>
                                        </p:tgtEl>
                                        <p:attrNameLst>
                                          <p:attrName>style.visibility</p:attrName>
                                        </p:attrNameLst>
                                      </p:cBhvr>
                                      <p:to>
                                        <p:strVal val="visible"/>
                                      </p:to>
                                    </p:set>
                                    <p:animEffect transition="in" filter="fade">
                                      <p:cBhvr>
                                        <p:cTn id="44" dur="500"/>
                                        <p:tgtEl>
                                          <p:spTgt spid="140"/>
                                        </p:tgtEl>
                                      </p:cBhvr>
                                    </p:animEffect>
                                  </p:childTnLst>
                                </p:cTn>
                              </p:par>
                            </p:childTnLst>
                          </p:cTn>
                        </p:par>
                        <p:par>
                          <p:cTn id="45" fill="hold">
                            <p:stCondLst>
                              <p:cond delay="5000"/>
                            </p:stCondLst>
                            <p:childTnLst>
                              <p:par>
                                <p:cTn id="46" presetID="22" presetClass="entr" presetSubtype="4" fill="hold" grpId="0" nodeType="afterEffect">
                                  <p:stCondLst>
                                    <p:cond delay="0"/>
                                  </p:stCondLst>
                                  <p:childTnLst>
                                    <p:set>
                                      <p:cBhvr>
                                        <p:cTn id="47" dur="1" fill="hold">
                                          <p:stCondLst>
                                            <p:cond delay="0"/>
                                          </p:stCondLst>
                                        </p:cTn>
                                        <p:tgtEl>
                                          <p:spTgt spid="145"/>
                                        </p:tgtEl>
                                        <p:attrNameLst>
                                          <p:attrName>style.visibility</p:attrName>
                                        </p:attrNameLst>
                                      </p:cBhvr>
                                      <p:to>
                                        <p:strVal val="visible"/>
                                      </p:to>
                                    </p:set>
                                    <p:animEffect transition="in" filter="wipe(down)">
                                      <p:cBhvr>
                                        <p:cTn id="48" dur="500"/>
                                        <p:tgtEl>
                                          <p:spTgt spid="145"/>
                                        </p:tgtEl>
                                      </p:cBhvr>
                                    </p:animEffect>
                                  </p:childTnLst>
                                </p:cTn>
                              </p:par>
                            </p:childTnLst>
                          </p:cTn>
                        </p:par>
                        <p:par>
                          <p:cTn id="49" fill="hold">
                            <p:stCondLst>
                              <p:cond delay="5500"/>
                            </p:stCondLst>
                            <p:childTnLst>
                              <p:par>
                                <p:cTn id="50" presetID="10" presetClass="entr" presetSubtype="0" fill="hold" grpId="0" nodeType="afterEffect">
                                  <p:stCondLst>
                                    <p:cond delay="0"/>
                                  </p:stCondLst>
                                  <p:childTnLst>
                                    <p:set>
                                      <p:cBhvr>
                                        <p:cTn id="51" dur="1" fill="hold">
                                          <p:stCondLst>
                                            <p:cond delay="0"/>
                                          </p:stCondLst>
                                        </p:cTn>
                                        <p:tgtEl>
                                          <p:spTgt spid="144"/>
                                        </p:tgtEl>
                                        <p:attrNameLst>
                                          <p:attrName>style.visibility</p:attrName>
                                        </p:attrNameLst>
                                      </p:cBhvr>
                                      <p:to>
                                        <p:strVal val="visible"/>
                                      </p:to>
                                    </p:set>
                                    <p:animEffect transition="in" filter="fade">
                                      <p:cBhvr>
                                        <p:cTn id="52"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26" grpId="0"/>
      <p:bldP spid="134" grpId="0"/>
      <p:bldP spid="135" grpId="0"/>
      <p:bldP spid="138" grpId="0"/>
      <p:bldP spid="139" grpId="0"/>
      <p:bldP spid="140" grpId="0"/>
      <p:bldP spid="141" grpId="0"/>
      <p:bldP spid="144" grpId="0"/>
      <p:bldP spid="1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 y="2017823"/>
            <a:ext cx="9144002" cy="3193709"/>
          </a:xfrm>
          <a:prstGeom prst="rect">
            <a:avLst/>
          </a:prstGeom>
          <a:solidFill>
            <a:schemeClr val="accent1">
              <a:lumMod val="75000"/>
            </a:schemeClr>
          </a:solidFill>
          <a:ln>
            <a:noFill/>
          </a:ln>
          <a:effectLst>
            <a:outerShdw blurRad="203200" dir="1380000" sx="101000" sy="101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5326"/>
              </a:solidFill>
            </a:endParaRPr>
          </a:p>
        </p:txBody>
      </p:sp>
      <p:sp>
        <p:nvSpPr>
          <p:cNvPr id="37" name="Rectangle 36"/>
          <p:cNvSpPr/>
          <p:nvPr/>
        </p:nvSpPr>
        <p:spPr>
          <a:xfrm>
            <a:off x="1433221" y="1428751"/>
            <a:ext cx="6245476" cy="3772646"/>
          </a:xfrm>
          <a:prstGeom prst="rect">
            <a:avLst/>
          </a:prstGeom>
          <a:solidFill>
            <a:srgbClr val="00B0EE"/>
          </a:solidFill>
          <a:ln>
            <a:noFill/>
          </a:ln>
          <a:effectLst>
            <a:outerShdw blurRad="203200" dir="1380000" sx="101000" sy="101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5326"/>
              </a:solidFill>
            </a:endParaRPr>
          </a:p>
        </p:txBody>
      </p:sp>
      <p:sp>
        <p:nvSpPr>
          <p:cNvPr id="39" name="Rectangle 38"/>
          <p:cNvSpPr/>
          <p:nvPr/>
        </p:nvSpPr>
        <p:spPr>
          <a:xfrm>
            <a:off x="2809297" y="895351"/>
            <a:ext cx="3525408" cy="4297420"/>
          </a:xfrm>
          <a:prstGeom prst="rect">
            <a:avLst/>
          </a:prstGeom>
          <a:solidFill>
            <a:schemeClr val="bg1"/>
          </a:solidFill>
          <a:ln>
            <a:noFill/>
          </a:ln>
          <a:effectLst>
            <a:outerShdw blurRad="203200" dir="1380000" sx="101000" sy="101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5326"/>
              </a:solidFill>
            </a:endParaRPr>
          </a:p>
        </p:txBody>
      </p:sp>
      <p:grpSp>
        <p:nvGrpSpPr>
          <p:cNvPr id="2" name="Group 1"/>
          <p:cNvGrpSpPr/>
          <p:nvPr/>
        </p:nvGrpSpPr>
        <p:grpSpPr>
          <a:xfrm>
            <a:off x="3019681" y="4477395"/>
            <a:ext cx="3104638" cy="608955"/>
            <a:chOff x="4467650" y="3757786"/>
            <a:chExt cx="2189853" cy="429526"/>
          </a:xfrm>
        </p:grpSpPr>
        <p:pic>
          <p:nvPicPr>
            <p:cNvPr id="30" name="Picture 29"/>
            <p:cNvPicPr>
              <a:picLocks noChangeAspect="1"/>
            </p:cNvPicPr>
            <p:nvPr/>
          </p:nvPicPr>
          <p:blipFill>
            <a:blip r:embed="rId2" cstate="print">
              <a:duotone>
                <a:prstClr val="black"/>
                <a:schemeClr val="accent1">
                  <a:lumMod val="50000"/>
                  <a:tint val="45000"/>
                  <a:satMod val="400000"/>
                </a:schemeClr>
              </a:duotone>
              <a:extLst>
                <a:ext uri="{28A0092B-C50C-407E-A947-70E740481C1C}">
                  <a14:useLocalDpi xmlns:a14="http://schemas.microsoft.com/office/drawing/2010/main" val="0"/>
                </a:ext>
              </a:extLst>
            </a:blip>
            <a:stretch>
              <a:fillRect/>
            </a:stretch>
          </p:blipFill>
          <p:spPr>
            <a:xfrm>
              <a:off x="4656822" y="3757786"/>
              <a:ext cx="1809092" cy="203523"/>
            </a:xfrm>
            <a:prstGeom prst="rect">
              <a:avLst/>
            </a:prstGeom>
          </p:spPr>
        </p:pic>
        <p:sp>
          <p:nvSpPr>
            <p:cNvPr id="33" name="TextBox 32"/>
            <p:cNvSpPr txBox="1"/>
            <p:nvPr/>
          </p:nvSpPr>
          <p:spPr>
            <a:xfrm>
              <a:off x="4467650" y="3991454"/>
              <a:ext cx="592786" cy="195858"/>
            </a:xfrm>
            <a:prstGeom prst="rect">
              <a:avLst/>
            </a:prstGeom>
            <a:noFill/>
          </p:spPr>
          <p:txBody>
            <a:bodyPr wrap="none" rtlCol="0" anchor="ctr">
              <a:normAutofit/>
            </a:bodyPr>
            <a:lstStyle/>
            <a:p>
              <a:pPr algn="ctr"/>
              <a:r>
                <a:rPr lang="en-US" sz="1400" kern="0" spc="60" baseline="30000" dirty="0">
                  <a:solidFill>
                    <a:schemeClr val="accent1">
                      <a:lumMod val="50000"/>
                    </a:schemeClr>
                  </a:solidFill>
                  <a:latin typeface="Oswald" pitchFamily="50"/>
                </a:rPr>
                <a:t>Seotwitter.com</a:t>
              </a:r>
            </a:p>
          </p:txBody>
        </p:sp>
        <p:sp>
          <p:nvSpPr>
            <p:cNvPr id="34" name="TextBox 33"/>
            <p:cNvSpPr txBox="1"/>
            <p:nvPr/>
          </p:nvSpPr>
          <p:spPr>
            <a:xfrm>
              <a:off x="5232399" y="3991454"/>
              <a:ext cx="592786" cy="195858"/>
            </a:xfrm>
            <a:prstGeom prst="rect">
              <a:avLst/>
            </a:prstGeom>
            <a:noFill/>
          </p:spPr>
          <p:txBody>
            <a:bodyPr wrap="none" rtlCol="0" anchor="ctr">
              <a:normAutofit/>
            </a:bodyPr>
            <a:lstStyle/>
            <a:p>
              <a:pPr algn="ctr"/>
              <a:r>
                <a:rPr lang="en-US" sz="1400" kern="0" spc="60" baseline="30000" dirty="0" err="1">
                  <a:solidFill>
                    <a:schemeClr val="accent1">
                      <a:lumMod val="50000"/>
                    </a:schemeClr>
                  </a:solidFill>
                  <a:latin typeface="Oswald" pitchFamily="50"/>
                </a:rPr>
                <a:t>Pinterest.user</a:t>
              </a:r>
              <a:endParaRPr lang="en-US" sz="1400" kern="0" spc="60" baseline="30000" dirty="0">
                <a:solidFill>
                  <a:schemeClr val="accent1">
                    <a:lumMod val="50000"/>
                  </a:schemeClr>
                </a:solidFill>
                <a:latin typeface="Oswald" pitchFamily="50"/>
              </a:endParaRPr>
            </a:p>
          </p:txBody>
        </p:sp>
        <p:sp>
          <p:nvSpPr>
            <p:cNvPr id="35" name="TextBox 34"/>
            <p:cNvSpPr txBox="1"/>
            <p:nvPr/>
          </p:nvSpPr>
          <p:spPr>
            <a:xfrm>
              <a:off x="6064717" y="3991454"/>
              <a:ext cx="592786" cy="195858"/>
            </a:xfrm>
            <a:prstGeom prst="rect">
              <a:avLst/>
            </a:prstGeom>
            <a:noFill/>
          </p:spPr>
          <p:txBody>
            <a:bodyPr wrap="none" rtlCol="0" anchor="ctr">
              <a:normAutofit/>
            </a:bodyPr>
            <a:lstStyle/>
            <a:p>
              <a:pPr algn="ctr"/>
              <a:r>
                <a:rPr lang="en-US" sz="1400" kern="0" spc="60" baseline="30000" dirty="0">
                  <a:solidFill>
                    <a:schemeClr val="accent1">
                      <a:lumMod val="50000"/>
                    </a:schemeClr>
                  </a:solidFill>
                  <a:latin typeface="Oswald" pitchFamily="50"/>
                </a:rPr>
                <a:t>www.seogoal.com</a:t>
              </a:r>
            </a:p>
          </p:txBody>
        </p:sp>
      </p:grpSp>
      <p:sp>
        <p:nvSpPr>
          <p:cNvPr id="45" name="TextBox 44"/>
          <p:cNvSpPr txBox="1"/>
          <p:nvPr/>
        </p:nvSpPr>
        <p:spPr>
          <a:xfrm>
            <a:off x="3048000" y="1582559"/>
            <a:ext cx="2766368" cy="379591"/>
          </a:xfrm>
          <a:prstGeom prst="rect">
            <a:avLst/>
          </a:prstGeom>
          <a:noFill/>
        </p:spPr>
        <p:txBody>
          <a:bodyPr wrap="square" rtlCol="0">
            <a:spAutoFit/>
          </a:bodyPr>
          <a:lstStyle/>
          <a:p>
            <a:pPr algn="ctr"/>
            <a:r>
              <a:rPr lang="en-GB" sz="2800" baseline="30000" dirty="0">
                <a:solidFill>
                  <a:schemeClr val="accent1">
                    <a:lumMod val="50000"/>
                  </a:schemeClr>
                </a:solidFill>
                <a:latin typeface="Oswald" pitchFamily="50"/>
              </a:rPr>
              <a:t>Get in Touch</a:t>
            </a:r>
          </a:p>
        </p:txBody>
      </p:sp>
      <p:sp>
        <p:nvSpPr>
          <p:cNvPr id="46" name="TextBox 45"/>
          <p:cNvSpPr txBox="1"/>
          <p:nvPr/>
        </p:nvSpPr>
        <p:spPr>
          <a:xfrm>
            <a:off x="3106876" y="3361472"/>
            <a:ext cx="2912924" cy="810478"/>
          </a:xfrm>
          <a:prstGeom prst="rect">
            <a:avLst/>
          </a:prstGeom>
          <a:noFill/>
        </p:spPr>
        <p:txBody>
          <a:bodyPr wrap="square" rtlCol="0">
            <a:spAutoFit/>
          </a:bodyPr>
          <a:lstStyle/>
          <a:p>
            <a:pPr algn="ctr"/>
            <a:r>
              <a:rPr lang="en-GB" sz="1400" b="1" baseline="30000" dirty="0">
                <a:solidFill>
                  <a:schemeClr val="accent1">
                    <a:lumMod val="50000"/>
                  </a:schemeClr>
                </a:solidFill>
                <a:latin typeface="Sansation" pitchFamily="2" charset="0"/>
              </a:rPr>
              <a:t>House # 356, Road # 45, </a:t>
            </a:r>
            <a:r>
              <a:rPr lang="en-GB" sz="1400" b="1" baseline="30000" dirty="0" err="1">
                <a:solidFill>
                  <a:schemeClr val="accent1">
                    <a:lumMod val="50000"/>
                  </a:schemeClr>
                </a:solidFill>
                <a:latin typeface="Sansation" pitchFamily="2" charset="0"/>
              </a:rPr>
              <a:t>Alijabeth</a:t>
            </a:r>
            <a:r>
              <a:rPr lang="en-GB" sz="1400" b="1" baseline="30000" dirty="0">
                <a:solidFill>
                  <a:schemeClr val="accent1">
                    <a:lumMod val="50000"/>
                  </a:schemeClr>
                </a:solidFill>
                <a:latin typeface="Sansation" pitchFamily="2" charset="0"/>
              </a:rPr>
              <a:t> Road, Switzerland 586454 NY.</a:t>
            </a:r>
          </a:p>
          <a:p>
            <a:pPr algn="ctr"/>
            <a:endParaRPr lang="en-GB" sz="1400" b="1" baseline="30000" dirty="0">
              <a:solidFill>
                <a:schemeClr val="accent1">
                  <a:lumMod val="50000"/>
                </a:schemeClr>
              </a:solidFill>
              <a:latin typeface="Sansation" pitchFamily="2" charset="0"/>
            </a:endParaRPr>
          </a:p>
          <a:p>
            <a:pPr algn="ctr"/>
            <a:r>
              <a:rPr lang="en-GB" sz="1400" b="1" baseline="30000" dirty="0">
                <a:solidFill>
                  <a:schemeClr val="accent1">
                    <a:lumMod val="50000"/>
                  </a:schemeClr>
                </a:solidFill>
                <a:latin typeface="Sansation" pitchFamily="2" charset="0"/>
              </a:rPr>
              <a:t>Phone : +1254 5 55455646 4548</a:t>
            </a:r>
          </a:p>
          <a:p>
            <a:pPr algn="ctr"/>
            <a:r>
              <a:rPr lang="en-GB" sz="1400" b="1" baseline="30000" dirty="0">
                <a:solidFill>
                  <a:schemeClr val="accent1">
                    <a:lumMod val="50000"/>
                  </a:schemeClr>
                </a:solidFill>
                <a:latin typeface="Sansation" pitchFamily="2" charset="0"/>
              </a:rPr>
              <a:t>Email : johnsmith.seogoal@domain.com</a:t>
            </a:r>
          </a:p>
        </p:txBody>
      </p:sp>
      <p:cxnSp>
        <p:nvCxnSpPr>
          <p:cNvPr id="7" name="Straight Connector 6"/>
          <p:cNvCxnSpPr/>
          <p:nvPr/>
        </p:nvCxnSpPr>
        <p:spPr>
          <a:xfrm>
            <a:off x="2939773" y="3181350"/>
            <a:ext cx="3238232"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939773" y="4248150"/>
            <a:ext cx="3238232"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000" y="2130972"/>
            <a:ext cx="2556000" cy="994705"/>
          </a:xfrm>
          <a:prstGeom prst="rect">
            <a:avLst/>
          </a:prstGeom>
        </p:spPr>
      </p:pic>
    </p:spTree>
    <p:extLst>
      <p:ext uri="{BB962C8B-B14F-4D97-AF65-F5344CB8AC3E}">
        <p14:creationId xmlns:p14="http://schemas.microsoft.com/office/powerpoint/2010/main" val="3598877389"/>
      </p:ext>
    </p:extLst>
  </p:cSld>
  <p:clrMapOvr>
    <a:masterClrMapping/>
  </p:clrMapOvr>
  <mc:AlternateContent xmlns:mc="http://schemas.openxmlformats.org/markup-compatibility/2006" xmlns:p14="http://schemas.microsoft.com/office/powerpoint/2010/main">
    <mc:Choice Requires="p14">
      <p:transition spd="slow" p14:dur="800" advTm="1771">
        <p14:flythrough/>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300"/>
                                        <p:tgtEl>
                                          <p:spTgt spid="36"/>
                                        </p:tgtEl>
                                      </p:cBhvr>
                                    </p:animEffect>
                                  </p:childTnLst>
                                </p:cTn>
                              </p:par>
                            </p:childTnLst>
                          </p:cTn>
                        </p:par>
                        <p:par>
                          <p:cTn id="8" fill="hold">
                            <p:stCondLst>
                              <p:cond delay="300"/>
                            </p:stCondLst>
                            <p:childTnLst>
                              <p:par>
                                <p:cTn id="9" presetID="16" presetClass="entr" presetSubtype="37"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barn(outVertical)">
                                      <p:cBhvr>
                                        <p:cTn id="11" dur="300"/>
                                        <p:tgtEl>
                                          <p:spTgt spid="37"/>
                                        </p:tgtEl>
                                      </p:cBhvr>
                                    </p:animEffect>
                                  </p:childTnLst>
                                </p:cTn>
                              </p:par>
                            </p:childTnLst>
                          </p:cTn>
                        </p:par>
                        <p:par>
                          <p:cTn id="12" fill="hold">
                            <p:stCondLst>
                              <p:cond delay="600"/>
                            </p:stCondLst>
                            <p:childTnLst>
                              <p:par>
                                <p:cTn id="13" presetID="16" presetClass="entr" presetSubtype="21"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barn(inVertical)">
                                      <p:cBhvr>
                                        <p:cTn id="15" dur="300"/>
                                        <p:tgtEl>
                                          <p:spTgt spid="39"/>
                                        </p:tgtEl>
                                      </p:cBhvr>
                                    </p:animEffect>
                                  </p:childTnLst>
                                </p:cTn>
                              </p:par>
                            </p:childTnLst>
                          </p:cTn>
                        </p:par>
                        <p:par>
                          <p:cTn id="16" fill="hold">
                            <p:stCondLst>
                              <p:cond delay="900"/>
                            </p:stCondLst>
                            <p:childTnLst>
                              <p:par>
                                <p:cTn id="17" presetID="53" presetClass="entr" presetSubtype="16"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childTnLst>
                          </p:cTn>
                        </p:par>
                        <p:par>
                          <p:cTn id="22" fill="hold">
                            <p:stCondLst>
                              <p:cond delay="1400"/>
                            </p:stCondLst>
                            <p:childTnLst>
                              <p:par>
                                <p:cTn id="23" presetID="16" presetClass="entr" presetSubtype="2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childTnLst>
                          </p:cTn>
                        </p:par>
                        <p:par>
                          <p:cTn id="26" fill="hold">
                            <p:stCondLst>
                              <p:cond delay="1900"/>
                            </p:stCondLst>
                            <p:childTnLst>
                              <p:par>
                                <p:cTn id="27" presetID="16" presetClass="entr" presetSubtype="21" fill="hold"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barn(inVertical)">
                                      <p:cBhvr>
                                        <p:cTn id="29" dur="500"/>
                                        <p:tgtEl>
                                          <p:spTgt spid="47"/>
                                        </p:tgtEl>
                                      </p:cBhvr>
                                    </p:animEffect>
                                  </p:childTnLst>
                                </p:cTn>
                              </p:par>
                            </p:childTnLst>
                          </p:cTn>
                        </p:par>
                        <p:par>
                          <p:cTn id="30" fill="hold">
                            <p:stCondLst>
                              <p:cond delay="2400"/>
                            </p:stCondLst>
                            <p:childTnLst>
                              <p:par>
                                <p:cTn id="31" presetID="10" presetClass="entr" presetSubtype="0"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par>
                          <p:cTn id="34" fill="hold">
                            <p:stCondLst>
                              <p:cond delay="2900"/>
                            </p:stCondLst>
                            <p:childTnLst>
                              <p:par>
                                <p:cTn id="35" presetID="53" presetClass="entr" presetSubtype="16"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fltVal val="0"/>
                                          </p:val>
                                        </p:tav>
                                        <p:tav tm="100000">
                                          <p:val>
                                            <p:strVal val="#ppt_w"/>
                                          </p:val>
                                        </p:tav>
                                      </p:tavLst>
                                    </p:anim>
                                    <p:anim calcmode="lin" valueType="num">
                                      <p:cBhvr>
                                        <p:cTn id="38" dur="500" fill="hold"/>
                                        <p:tgtEl>
                                          <p:spTgt spid="2"/>
                                        </p:tgtEl>
                                        <p:attrNameLst>
                                          <p:attrName>ppt_h</p:attrName>
                                        </p:attrNameLst>
                                      </p:cBhvr>
                                      <p:tavLst>
                                        <p:tav tm="0">
                                          <p:val>
                                            <p:fltVal val="0"/>
                                          </p:val>
                                        </p:tav>
                                        <p:tav tm="100000">
                                          <p:val>
                                            <p:strVal val="#ppt_h"/>
                                          </p:val>
                                        </p:tav>
                                      </p:tavLst>
                                    </p:anim>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9" grpId="0" animBg="1"/>
      <p:bldP spid="45" grpId="0"/>
      <p:bldP spid="4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3539704" y="1021196"/>
            <a:ext cx="1971688" cy="321352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86200" y="241393"/>
            <a:ext cx="3077304" cy="805680"/>
            <a:chOff x="386200" y="241393"/>
            <a:chExt cx="3077304" cy="805680"/>
          </a:xfrm>
        </p:grpSpPr>
        <p:sp>
          <p:nvSpPr>
            <p:cNvPr id="3" name="TextBox 2"/>
            <p:cNvSpPr txBox="1"/>
            <p:nvPr/>
          </p:nvSpPr>
          <p:spPr>
            <a:xfrm>
              <a:off x="386200" y="241393"/>
              <a:ext cx="2524559" cy="646331"/>
            </a:xfrm>
            <a:prstGeom prst="rect">
              <a:avLst/>
            </a:prstGeom>
            <a:noFill/>
          </p:spPr>
          <p:txBody>
            <a:bodyPr wrap="square" rtlCol="0">
              <a:spAutoFit/>
            </a:bodyPr>
            <a:lstStyle/>
            <a:p>
              <a:r>
                <a:rPr lang="en-US" sz="3600" dirty="0">
                  <a:solidFill>
                    <a:schemeClr val="accent1">
                      <a:lumMod val="50000"/>
                    </a:schemeClr>
                  </a:solidFill>
                  <a:latin typeface="Oswald" pitchFamily="50"/>
                </a:rPr>
                <a:t>Our Team</a:t>
              </a:r>
            </a:p>
          </p:txBody>
        </p:sp>
        <p:sp>
          <p:nvSpPr>
            <p:cNvPr id="51" name="TextBox 50"/>
            <p:cNvSpPr txBox="1"/>
            <p:nvPr/>
          </p:nvSpPr>
          <p:spPr>
            <a:xfrm>
              <a:off x="413359" y="811111"/>
              <a:ext cx="30501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Meet JOHN DOE</a:t>
              </a:r>
            </a:p>
          </p:txBody>
        </p:sp>
      </p:grpSp>
      <p:sp>
        <p:nvSpPr>
          <p:cNvPr id="125" name="TextBox 124"/>
          <p:cNvSpPr txBox="1"/>
          <p:nvPr/>
        </p:nvSpPr>
        <p:spPr>
          <a:xfrm>
            <a:off x="3810000" y="3793082"/>
            <a:ext cx="1542896" cy="420564"/>
          </a:xfrm>
          <a:prstGeom prst="rect">
            <a:avLst/>
          </a:prstGeom>
          <a:noFill/>
        </p:spPr>
        <p:txBody>
          <a:bodyPr wrap="square" rtlCol="0">
            <a:spAutoFit/>
          </a:bodyPr>
          <a:lstStyle/>
          <a:p>
            <a:pPr algn="ctr">
              <a:lnSpc>
                <a:spcPct val="60000"/>
              </a:lnSpc>
            </a:pPr>
            <a:r>
              <a:rPr lang="en-US" sz="3200" baseline="30000" dirty="0">
                <a:solidFill>
                  <a:schemeClr val="accent5">
                    <a:lumMod val="40000"/>
                    <a:lumOff val="60000"/>
                  </a:schemeClr>
                </a:solidFill>
                <a:latin typeface="Oswald" pitchFamily="50"/>
              </a:rPr>
              <a:t>JOHN DOE</a:t>
            </a:r>
          </a:p>
          <a:p>
            <a:pPr algn="ctr">
              <a:lnSpc>
                <a:spcPct val="60000"/>
              </a:lnSpc>
            </a:pPr>
            <a:r>
              <a:rPr lang="en-US" sz="2000" baseline="30000" dirty="0">
                <a:solidFill>
                  <a:schemeClr val="bg1"/>
                </a:solidFill>
                <a:latin typeface="Sansation" pitchFamily="2" charset="0"/>
              </a:rPr>
              <a:t>SEO Specialist</a:t>
            </a:r>
          </a:p>
        </p:txBody>
      </p:sp>
      <p:cxnSp>
        <p:nvCxnSpPr>
          <p:cNvPr id="187" name="Straight Connector 186"/>
          <p:cNvCxnSpPr/>
          <p:nvPr/>
        </p:nvCxnSpPr>
        <p:spPr>
          <a:xfrm>
            <a:off x="477052" y="1021195"/>
            <a:ext cx="8666948" cy="0"/>
          </a:xfrm>
          <a:prstGeom prst="line">
            <a:avLst/>
          </a:prstGeom>
          <a:ln w="19050" cap="sq">
            <a:solidFill>
              <a:schemeClr val="accent1">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3441218" y="1276350"/>
            <a:ext cx="2213400" cy="2334888"/>
            <a:chOff x="3441218" y="1276350"/>
            <a:chExt cx="2213400" cy="2334888"/>
          </a:xfrm>
          <a:solidFill>
            <a:schemeClr val="accent5">
              <a:lumMod val="75000"/>
            </a:schemeClr>
          </a:solidFill>
        </p:grpSpPr>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53565" y="3310843"/>
              <a:ext cx="2201053" cy="300395"/>
            </a:xfrm>
            <a:prstGeom prst="rect">
              <a:avLst/>
            </a:prstGeom>
            <a:grpFill/>
          </p:spPr>
        </p:pic>
        <p:grpSp>
          <p:nvGrpSpPr>
            <p:cNvPr id="5" name="Group 4"/>
            <p:cNvGrpSpPr/>
            <p:nvPr/>
          </p:nvGrpSpPr>
          <p:grpSpPr>
            <a:xfrm>
              <a:off x="3441218" y="1276350"/>
              <a:ext cx="2168973" cy="2168973"/>
              <a:chOff x="509027" y="1108253"/>
              <a:chExt cx="1011842" cy="1011842"/>
            </a:xfrm>
            <a:grpFill/>
          </p:grpSpPr>
          <p:sp>
            <p:nvSpPr>
              <p:cNvPr id="7" name="Oval 6"/>
              <p:cNvSpPr/>
              <p:nvPr/>
            </p:nvSpPr>
            <p:spPr>
              <a:xfrm>
                <a:off x="509027" y="1108253"/>
                <a:ext cx="1011842" cy="10118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52884" y="1152110"/>
                <a:ext cx="924129" cy="924128"/>
              </a:xfrm>
              <a:prstGeom prst="ellipse">
                <a:avLst/>
              </a:prstGeom>
              <a:grpFill/>
              <a:ln w="38100" cap="rnd">
                <a:solidFill>
                  <a:schemeClr val="bg1"/>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601062" y="1200288"/>
                <a:ext cx="827773" cy="8277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71" name="TextBox 270"/>
          <p:cNvSpPr txBox="1"/>
          <p:nvPr/>
        </p:nvSpPr>
        <p:spPr>
          <a:xfrm>
            <a:off x="457200" y="1452521"/>
            <a:ext cx="2766368" cy="1169551"/>
          </a:xfrm>
          <a:prstGeom prst="rect">
            <a:avLst/>
          </a:prstGeom>
          <a:noFill/>
        </p:spPr>
        <p:txBody>
          <a:bodyPr wrap="square" rtlCol="0">
            <a:spAutoFit/>
          </a:bodyPr>
          <a:lstStyle/>
          <a:p>
            <a:pPr algn="just"/>
            <a:r>
              <a:rPr lang="en-US" sz="1500" baseline="30000" dirty="0">
                <a:solidFill>
                  <a:schemeClr val="accent1">
                    <a:lumMod val="75000"/>
                  </a:schemeClr>
                </a:solidFill>
                <a:latin typeface="Sansation" pitchFamily="2" charset="0"/>
              </a:rPr>
              <a:t>Started designing sites and started learning search engine optimization because of it. I am a self taught HTML hand coder, near expert level...I say near expert because there are probably one or two things I don’t know! :</a:t>
            </a:r>
          </a:p>
          <a:p>
            <a:pPr algn="just"/>
            <a:r>
              <a:rPr lang="en-US" sz="1500" baseline="30000" dirty="0">
                <a:solidFill>
                  <a:schemeClr val="accent1">
                    <a:lumMod val="75000"/>
                  </a:schemeClr>
                </a:solidFill>
                <a:latin typeface="Sansation" pitchFamily="2" charset="0"/>
              </a:rPr>
              <a:t>I almost exclusively do Search Engine Optimization now. </a:t>
            </a:r>
          </a:p>
        </p:txBody>
      </p:sp>
      <p:sp>
        <p:nvSpPr>
          <p:cNvPr id="272" name="TextBox 271"/>
          <p:cNvSpPr txBox="1"/>
          <p:nvPr/>
        </p:nvSpPr>
        <p:spPr>
          <a:xfrm>
            <a:off x="459712" y="1241707"/>
            <a:ext cx="1415960" cy="255326"/>
          </a:xfrm>
          <a:prstGeom prst="rect">
            <a:avLst/>
          </a:prstGeom>
          <a:noFill/>
        </p:spPr>
        <p:txBody>
          <a:bodyPr wrap="square" rtlCol="0">
            <a:spAutoFit/>
          </a:bodyPr>
          <a:lstStyle/>
          <a:p>
            <a:pPr>
              <a:lnSpc>
                <a:spcPct val="125000"/>
              </a:lnSpc>
            </a:pPr>
            <a:r>
              <a:rPr lang="en-US" sz="1400" baseline="30000" dirty="0">
                <a:solidFill>
                  <a:schemeClr val="accent1">
                    <a:lumMod val="50000"/>
                  </a:schemeClr>
                </a:solidFill>
                <a:latin typeface="Oswald" pitchFamily="50"/>
              </a:rPr>
              <a:t>ABOUT  ME</a:t>
            </a:r>
          </a:p>
        </p:txBody>
      </p:sp>
      <p:sp>
        <p:nvSpPr>
          <p:cNvPr id="273" name="TextBox 272"/>
          <p:cNvSpPr txBox="1"/>
          <p:nvPr/>
        </p:nvSpPr>
        <p:spPr>
          <a:xfrm>
            <a:off x="6019800" y="1298363"/>
            <a:ext cx="1448541" cy="1402050"/>
          </a:xfrm>
          <a:prstGeom prst="rect">
            <a:avLst/>
          </a:prstGeom>
          <a:noFill/>
        </p:spPr>
        <p:txBody>
          <a:bodyPr wrap="square" rtlCol="0">
            <a:spAutoFit/>
          </a:bodyPr>
          <a:lstStyle/>
          <a:p>
            <a:pPr>
              <a:lnSpc>
                <a:spcPct val="114000"/>
              </a:lnSpc>
            </a:pPr>
            <a:r>
              <a:rPr lang="en-US" sz="1600" baseline="30000" dirty="0">
                <a:solidFill>
                  <a:schemeClr val="accent1">
                    <a:lumMod val="75000"/>
                  </a:schemeClr>
                </a:solidFill>
                <a:latin typeface="Sansation" pitchFamily="2" charset="0"/>
              </a:rPr>
              <a:t>Keyword Research</a:t>
            </a:r>
          </a:p>
          <a:p>
            <a:pPr>
              <a:lnSpc>
                <a:spcPct val="114000"/>
              </a:lnSpc>
            </a:pPr>
            <a:r>
              <a:rPr lang="en-US" sz="1600" baseline="30000" dirty="0">
                <a:solidFill>
                  <a:schemeClr val="accent1">
                    <a:lumMod val="75000"/>
                  </a:schemeClr>
                </a:solidFill>
                <a:latin typeface="Sansation" pitchFamily="2" charset="0"/>
              </a:rPr>
              <a:t>Link Building</a:t>
            </a:r>
          </a:p>
          <a:p>
            <a:pPr>
              <a:lnSpc>
                <a:spcPct val="114000"/>
              </a:lnSpc>
            </a:pPr>
            <a:r>
              <a:rPr lang="en-US" sz="1600" baseline="30000" dirty="0">
                <a:solidFill>
                  <a:schemeClr val="accent1">
                    <a:lumMod val="75000"/>
                  </a:schemeClr>
                </a:solidFill>
                <a:latin typeface="Sansation" pitchFamily="2" charset="0"/>
              </a:rPr>
              <a:t>Press Release</a:t>
            </a:r>
          </a:p>
          <a:p>
            <a:pPr>
              <a:lnSpc>
                <a:spcPct val="114000"/>
              </a:lnSpc>
            </a:pPr>
            <a:r>
              <a:rPr lang="en-US" sz="1600" baseline="30000" dirty="0">
                <a:solidFill>
                  <a:schemeClr val="accent1">
                    <a:lumMod val="75000"/>
                  </a:schemeClr>
                </a:solidFill>
                <a:latin typeface="Sansation" pitchFamily="2" charset="0"/>
              </a:rPr>
              <a:t>Local SEO</a:t>
            </a:r>
          </a:p>
          <a:p>
            <a:pPr>
              <a:lnSpc>
                <a:spcPct val="114000"/>
              </a:lnSpc>
            </a:pPr>
            <a:r>
              <a:rPr lang="en-US" sz="1600" baseline="30000" dirty="0">
                <a:solidFill>
                  <a:schemeClr val="accent1">
                    <a:lumMod val="75000"/>
                  </a:schemeClr>
                </a:solidFill>
                <a:latin typeface="Sansation" pitchFamily="2" charset="0"/>
              </a:rPr>
              <a:t>Mobile SEO</a:t>
            </a:r>
          </a:p>
          <a:p>
            <a:pPr>
              <a:lnSpc>
                <a:spcPct val="114000"/>
              </a:lnSpc>
            </a:pPr>
            <a:r>
              <a:rPr lang="en-US" sz="1600" baseline="30000" dirty="0">
                <a:solidFill>
                  <a:schemeClr val="accent1">
                    <a:lumMod val="75000"/>
                  </a:schemeClr>
                </a:solidFill>
                <a:latin typeface="Sansation" pitchFamily="2" charset="0"/>
              </a:rPr>
              <a:t>International Search</a:t>
            </a:r>
          </a:p>
          <a:p>
            <a:pPr>
              <a:lnSpc>
                <a:spcPct val="114000"/>
              </a:lnSpc>
            </a:pPr>
            <a:r>
              <a:rPr lang="en-US" sz="1600" baseline="30000" dirty="0">
                <a:solidFill>
                  <a:schemeClr val="accent1">
                    <a:lumMod val="75000"/>
                  </a:schemeClr>
                </a:solidFill>
                <a:latin typeface="Sansation" pitchFamily="2" charset="0"/>
              </a:rPr>
              <a:t>Video SEO</a:t>
            </a:r>
          </a:p>
        </p:txBody>
      </p:sp>
      <p:sp>
        <p:nvSpPr>
          <p:cNvPr id="11" name="Rectangle 10"/>
          <p:cNvSpPr/>
          <p:nvPr/>
        </p:nvSpPr>
        <p:spPr>
          <a:xfrm>
            <a:off x="527775" y="2813742"/>
            <a:ext cx="1265298" cy="14344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p:cNvSpPr/>
          <p:nvPr/>
        </p:nvSpPr>
        <p:spPr>
          <a:xfrm>
            <a:off x="1958270" y="2813742"/>
            <a:ext cx="1265298" cy="14344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p:cNvSpPr/>
          <p:nvPr/>
        </p:nvSpPr>
        <p:spPr>
          <a:xfrm>
            <a:off x="5914807" y="2811624"/>
            <a:ext cx="2695793" cy="14230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0" name="Picture 3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6430" y="1318882"/>
            <a:ext cx="126695" cy="113645"/>
          </a:xfrm>
          <a:prstGeom prst="rect">
            <a:avLst/>
          </a:prstGeom>
        </p:spPr>
      </p:pic>
      <p:pic>
        <p:nvPicPr>
          <p:cNvPr id="381" name="Picture 380"/>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940199" y="1482834"/>
            <a:ext cx="99157" cy="139560"/>
          </a:xfrm>
          <a:prstGeom prst="rect">
            <a:avLst/>
          </a:prstGeom>
        </p:spPr>
      </p:pic>
      <p:pic>
        <p:nvPicPr>
          <p:cNvPr id="382" name="Picture 3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0633" y="2272206"/>
            <a:ext cx="138288" cy="98878"/>
          </a:xfrm>
          <a:prstGeom prst="rect">
            <a:avLst/>
          </a:prstGeom>
        </p:spPr>
      </p:pic>
      <p:pic>
        <p:nvPicPr>
          <p:cNvPr id="383" name="Picture 3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5752" y="2450005"/>
            <a:ext cx="108050" cy="96813"/>
          </a:xfrm>
          <a:prstGeom prst="rect">
            <a:avLst/>
          </a:prstGeom>
        </p:spPr>
      </p:pic>
      <p:pic>
        <p:nvPicPr>
          <p:cNvPr id="384" name="Picture 383"/>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5927799" y="1647824"/>
            <a:ext cx="123957" cy="160257"/>
          </a:xfrm>
          <a:prstGeom prst="rect">
            <a:avLst/>
          </a:prstGeom>
        </p:spPr>
      </p:pic>
      <p:pic>
        <p:nvPicPr>
          <p:cNvPr id="385" name="Picture 384"/>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5915886" y="1858333"/>
            <a:ext cx="147782" cy="161687"/>
          </a:xfrm>
          <a:prstGeom prst="rect">
            <a:avLst/>
          </a:prstGeom>
        </p:spPr>
      </p:pic>
      <p:pic>
        <p:nvPicPr>
          <p:cNvPr id="386" name="Picture 385"/>
          <p:cNvPicPr>
            <a:picLocks noChangeAspect="1"/>
          </p:cNvPicPr>
          <p:nvPr/>
        </p:nvPicPr>
        <p:blipFill>
          <a:blip r:embed="rId11" cstate="print">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5944308" y="2058205"/>
            <a:ext cx="90938" cy="147987"/>
          </a:xfrm>
          <a:prstGeom prst="rect">
            <a:avLst/>
          </a:prstGeom>
        </p:spPr>
      </p:pic>
      <p:grpSp>
        <p:nvGrpSpPr>
          <p:cNvPr id="279" name="Group 278"/>
          <p:cNvGrpSpPr/>
          <p:nvPr/>
        </p:nvGrpSpPr>
        <p:grpSpPr>
          <a:xfrm>
            <a:off x="7434848" y="1323973"/>
            <a:ext cx="1086949" cy="56451"/>
            <a:chOff x="1452645" y="2876550"/>
            <a:chExt cx="1626512" cy="45719"/>
          </a:xfrm>
        </p:grpSpPr>
        <p:sp>
          <p:nvSpPr>
            <p:cNvPr id="316" name="Rectangle 315"/>
            <p:cNvSpPr/>
            <p:nvPr/>
          </p:nvSpPr>
          <p:spPr>
            <a:xfrm>
              <a:off x="2662140" y="2876550"/>
              <a:ext cx="1145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p:cNvSpPr/>
            <p:nvPr/>
          </p:nvSpPr>
          <p:spPr>
            <a:xfrm>
              <a:off x="2514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p:cNvSpPr/>
            <p:nvPr/>
          </p:nvSpPr>
          <p:spPr>
            <a:xfrm>
              <a:off x="23622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p:cNvSpPr/>
            <p:nvPr/>
          </p:nvSpPr>
          <p:spPr>
            <a:xfrm>
              <a:off x="22098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p:cNvSpPr/>
            <p:nvPr/>
          </p:nvSpPr>
          <p:spPr>
            <a:xfrm>
              <a:off x="2812257" y="2876550"/>
              <a:ext cx="1145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p:cNvSpPr/>
            <p:nvPr/>
          </p:nvSpPr>
          <p:spPr>
            <a:xfrm>
              <a:off x="2964657" y="2876550"/>
              <a:ext cx="1145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0" name="Group 279"/>
          <p:cNvGrpSpPr/>
          <p:nvPr/>
        </p:nvGrpSpPr>
        <p:grpSpPr>
          <a:xfrm>
            <a:off x="7434848" y="1526349"/>
            <a:ext cx="1086949" cy="56451"/>
            <a:chOff x="1452645" y="2876550"/>
            <a:chExt cx="1626512" cy="45719"/>
          </a:xfrm>
        </p:grpSpPr>
        <p:sp>
          <p:nvSpPr>
            <p:cNvPr id="305" name="Rectangle 304"/>
            <p:cNvSpPr/>
            <p:nvPr/>
          </p:nvSpPr>
          <p:spPr>
            <a:xfrm>
              <a:off x="2662140" y="2876550"/>
              <a:ext cx="114500"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p:cNvSpPr/>
            <p:nvPr/>
          </p:nvSpPr>
          <p:spPr>
            <a:xfrm>
              <a:off x="2514600" y="2876550"/>
              <a:ext cx="114500"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Rectangle 306"/>
            <p:cNvSpPr/>
            <p:nvPr/>
          </p:nvSpPr>
          <p:spPr>
            <a:xfrm>
              <a:off x="2362200" y="2876550"/>
              <a:ext cx="114500"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p:cNvSpPr/>
            <p:nvPr/>
          </p:nvSpPr>
          <p:spPr>
            <a:xfrm>
              <a:off x="2209800" y="2876550"/>
              <a:ext cx="114500"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p:cNvSpPr/>
            <p:nvPr/>
          </p:nvSpPr>
          <p:spPr>
            <a:xfrm>
              <a:off x="2812257" y="2876550"/>
              <a:ext cx="114500"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p:cNvSpPr/>
            <p:nvPr/>
          </p:nvSpPr>
          <p:spPr>
            <a:xfrm>
              <a:off x="2964657" y="2876550"/>
              <a:ext cx="114500"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p:cNvGrpSpPr/>
          <p:nvPr/>
        </p:nvGrpSpPr>
        <p:grpSpPr>
          <a:xfrm>
            <a:off x="7434848" y="1723846"/>
            <a:ext cx="1086949" cy="56451"/>
            <a:chOff x="1452645" y="2876550"/>
            <a:chExt cx="1626512" cy="45719"/>
          </a:xfrm>
        </p:grpSpPr>
        <p:sp>
          <p:nvSpPr>
            <p:cNvPr id="294" name="Rectangle 293"/>
            <p:cNvSpPr/>
            <p:nvPr/>
          </p:nvSpPr>
          <p:spPr>
            <a:xfrm>
              <a:off x="266214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p:cNvSpPr/>
            <p:nvPr/>
          </p:nvSpPr>
          <p:spPr>
            <a:xfrm>
              <a:off x="2514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p:cNvSpPr/>
            <p:nvPr/>
          </p:nvSpPr>
          <p:spPr>
            <a:xfrm>
              <a:off x="23622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p:cNvSpPr/>
            <p:nvPr/>
          </p:nvSpPr>
          <p:spPr>
            <a:xfrm>
              <a:off x="22098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p:cNvSpPr/>
            <p:nvPr/>
          </p:nvSpPr>
          <p:spPr>
            <a:xfrm>
              <a:off x="2812257"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p:cNvSpPr/>
            <p:nvPr/>
          </p:nvSpPr>
          <p:spPr>
            <a:xfrm>
              <a:off x="2964657" y="2876550"/>
              <a:ext cx="1145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2" name="Group 281"/>
          <p:cNvGrpSpPr/>
          <p:nvPr/>
        </p:nvGrpSpPr>
        <p:grpSpPr>
          <a:xfrm>
            <a:off x="7434848" y="1912020"/>
            <a:ext cx="1086949" cy="56451"/>
            <a:chOff x="1452645" y="2876550"/>
            <a:chExt cx="1626512" cy="45719"/>
          </a:xfrm>
        </p:grpSpPr>
        <p:sp>
          <p:nvSpPr>
            <p:cNvPr id="283" name="Rectangle 282"/>
            <p:cNvSpPr/>
            <p:nvPr/>
          </p:nvSpPr>
          <p:spPr>
            <a:xfrm>
              <a:off x="2662140" y="2876550"/>
              <a:ext cx="1145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p:cNvSpPr/>
            <p:nvPr/>
          </p:nvSpPr>
          <p:spPr>
            <a:xfrm>
              <a:off x="2514600" y="2876550"/>
              <a:ext cx="1145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p:cNvSpPr/>
            <p:nvPr/>
          </p:nvSpPr>
          <p:spPr>
            <a:xfrm>
              <a:off x="2362200" y="2876550"/>
              <a:ext cx="1145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p:cNvSpPr/>
            <p:nvPr/>
          </p:nvSpPr>
          <p:spPr>
            <a:xfrm>
              <a:off x="2209800" y="2876550"/>
              <a:ext cx="1145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a:off x="2057400" y="2876550"/>
              <a:ext cx="1145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a:off x="2812257" y="2876550"/>
              <a:ext cx="1145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a:off x="2964657" y="2876550"/>
              <a:ext cx="1145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8" name="Group 387"/>
          <p:cNvGrpSpPr/>
          <p:nvPr/>
        </p:nvGrpSpPr>
        <p:grpSpPr>
          <a:xfrm>
            <a:off x="7434848" y="2094952"/>
            <a:ext cx="1086949" cy="56451"/>
            <a:chOff x="1452645" y="2876550"/>
            <a:chExt cx="1626512" cy="45719"/>
          </a:xfrm>
        </p:grpSpPr>
        <p:sp>
          <p:nvSpPr>
            <p:cNvPr id="425" name="Rectangle 424"/>
            <p:cNvSpPr/>
            <p:nvPr/>
          </p:nvSpPr>
          <p:spPr>
            <a:xfrm>
              <a:off x="2662140" y="2876550"/>
              <a:ext cx="1145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ectangle 425"/>
            <p:cNvSpPr/>
            <p:nvPr/>
          </p:nvSpPr>
          <p:spPr>
            <a:xfrm>
              <a:off x="2514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p:cNvSpPr/>
            <p:nvPr/>
          </p:nvSpPr>
          <p:spPr>
            <a:xfrm>
              <a:off x="23622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p:cNvSpPr/>
            <p:nvPr/>
          </p:nvSpPr>
          <p:spPr>
            <a:xfrm>
              <a:off x="22098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429"/>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431"/>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432"/>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433"/>
            <p:cNvSpPr/>
            <p:nvPr/>
          </p:nvSpPr>
          <p:spPr>
            <a:xfrm>
              <a:off x="2812257" y="2876550"/>
              <a:ext cx="1145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ectangle 434"/>
            <p:cNvSpPr/>
            <p:nvPr/>
          </p:nvSpPr>
          <p:spPr>
            <a:xfrm>
              <a:off x="2964657" y="2876550"/>
              <a:ext cx="1145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0" name="Group 389"/>
          <p:cNvGrpSpPr/>
          <p:nvPr/>
        </p:nvGrpSpPr>
        <p:grpSpPr>
          <a:xfrm>
            <a:off x="7434848" y="2300283"/>
            <a:ext cx="1086949" cy="56451"/>
            <a:chOff x="1452645" y="2876550"/>
            <a:chExt cx="1626512" cy="45719"/>
          </a:xfrm>
        </p:grpSpPr>
        <p:sp>
          <p:nvSpPr>
            <p:cNvPr id="403" name="Rectangle 402"/>
            <p:cNvSpPr/>
            <p:nvPr/>
          </p:nvSpPr>
          <p:spPr>
            <a:xfrm>
              <a:off x="266214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Rectangle 403"/>
            <p:cNvSpPr/>
            <p:nvPr/>
          </p:nvSpPr>
          <p:spPr>
            <a:xfrm>
              <a:off x="2514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p:cNvSpPr/>
            <p:nvPr/>
          </p:nvSpPr>
          <p:spPr>
            <a:xfrm>
              <a:off x="23622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ectangle 405"/>
            <p:cNvSpPr/>
            <p:nvPr/>
          </p:nvSpPr>
          <p:spPr>
            <a:xfrm>
              <a:off x="22098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ectangle 406"/>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Rectangle 409"/>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p:cNvSpPr/>
            <p:nvPr/>
          </p:nvSpPr>
          <p:spPr>
            <a:xfrm>
              <a:off x="2812257"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Rectangle 412"/>
            <p:cNvSpPr/>
            <p:nvPr/>
          </p:nvSpPr>
          <p:spPr>
            <a:xfrm>
              <a:off x="2964657" y="2876550"/>
              <a:ext cx="1145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6" name="Group 435"/>
          <p:cNvGrpSpPr/>
          <p:nvPr/>
        </p:nvGrpSpPr>
        <p:grpSpPr>
          <a:xfrm>
            <a:off x="7434848" y="2490367"/>
            <a:ext cx="1086949" cy="56451"/>
            <a:chOff x="1452645" y="2876550"/>
            <a:chExt cx="1626512" cy="45719"/>
          </a:xfrm>
        </p:grpSpPr>
        <p:sp>
          <p:nvSpPr>
            <p:cNvPr id="437" name="Rectangle 436"/>
            <p:cNvSpPr/>
            <p:nvPr/>
          </p:nvSpPr>
          <p:spPr>
            <a:xfrm>
              <a:off x="2662140" y="2876550"/>
              <a:ext cx="1145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Rectangle 437"/>
            <p:cNvSpPr/>
            <p:nvPr/>
          </p:nvSpPr>
          <p:spPr>
            <a:xfrm>
              <a:off x="2514600" y="2876550"/>
              <a:ext cx="1145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Rectangle 438"/>
            <p:cNvSpPr/>
            <p:nvPr/>
          </p:nvSpPr>
          <p:spPr>
            <a:xfrm>
              <a:off x="2362200" y="2876550"/>
              <a:ext cx="1145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Rectangle 439"/>
            <p:cNvSpPr/>
            <p:nvPr/>
          </p:nvSpPr>
          <p:spPr>
            <a:xfrm>
              <a:off x="2209800" y="2876550"/>
              <a:ext cx="1145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ectangle 440"/>
            <p:cNvSpPr/>
            <p:nvPr/>
          </p:nvSpPr>
          <p:spPr>
            <a:xfrm>
              <a:off x="20574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Rectangle 441"/>
            <p:cNvSpPr/>
            <p:nvPr/>
          </p:nvSpPr>
          <p:spPr>
            <a:xfrm>
              <a:off x="19050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Rectangle 442"/>
            <p:cNvSpPr/>
            <p:nvPr/>
          </p:nvSpPr>
          <p:spPr>
            <a:xfrm>
              <a:off x="1752600"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Rectangle 443"/>
            <p:cNvSpPr/>
            <p:nvPr/>
          </p:nvSpPr>
          <p:spPr>
            <a:xfrm>
              <a:off x="1603134"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Rectangle 444"/>
            <p:cNvSpPr/>
            <p:nvPr/>
          </p:nvSpPr>
          <p:spPr>
            <a:xfrm>
              <a:off x="1452645" y="2876550"/>
              <a:ext cx="1145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ectangle 445"/>
            <p:cNvSpPr/>
            <p:nvPr/>
          </p:nvSpPr>
          <p:spPr>
            <a:xfrm>
              <a:off x="2812257" y="2876550"/>
              <a:ext cx="1145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Rectangle 446"/>
            <p:cNvSpPr/>
            <p:nvPr/>
          </p:nvSpPr>
          <p:spPr>
            <a:xfrm>
              <a:off x="2964657" y="2876550"/>
              <a:ext cx="1145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p:cNvGrpSpPr/>
          <p:nvPr/>
        </p:nvGrpSpPr>
        <p:grpSpPr>
          <a:xfrm>
            <a:off x="192" y="4237715"/>
            <a:ext cx="8934264" cy="1229635"/>
            <a:chOff x="192" y="4237715"/>
            <a:chExt cx="8934264" cy="1229635"/>
          </a:xfrm>
        </p:grpSpPr>
        <p:sp>
          <p:nvSpPr>
            <p:cNvPr id="127" name="Oval 126"/>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0" name="Picture 12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131" name="TextBox 130"/>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132" name="TextBox 131"/>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133" name="TextBox 132"/>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134" name="Picture 13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135" name="Picture 1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grpSp>
    </p:spTree>
    <p:extLst>
      <p:ext uri="{BB962C8B-B14F-4D97-AF65-F5344CB8AC3E}">
        <p14:creationId xmlns:p14="http://schemas.microsoft.com/office/powerpoint/2010/main" val="700256570"/>
      </p:ext>
    </p:extLst>
  </p:cSld>
  <p:clrMapOvr>
    <a:masterClrMapping/>
  </p:clrMapOvr>
  <mc:AlternateContent xmlns:mc="http://schemas.openxmlformats.org/markup-compatibility/2006" xmlns:p14="http://schemas.microsoft.com/office/powerpoint/2010/main">
    <mc:Choice Requires="p14">
      <p:transition spd="slow" p14:dur="1600" advTm="1771">
        <p14:prism isContent="1" isInverted="1"/>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87"/>
                                        </p:tgtEl>
                                        <p:attrNameLst>
                                          <p:attrName>style.visibility</p:attrName>
                                        </p:attrNameLst>
                                      </p:cBhvr>
                                      <p:to>
                                        <p:strVal val="visible"/>
                                      </p:to>
                                    </p:set>
                                    <p:anim calcmode="lin" valueType="num">
                                      <p:cBhvr additive="base">
                                        <p:cTn id="12" dur="500" fill="hold"/>
                                        <p:tgtEl>
                                          <p:spTgt spid="187"/>
                                        </p:tgtEl>
                                        <p:attrNameLst>
                                          <p:attrName>ppt_x</p:attrName>
                                        </p:attrNameLst>
                                      </p:cBhvr>
                                      <p:tavLst>
                                        <p:tav tm="0">
                                          <p:val>
                                            <p:strVal val="1+#ppt_w/2"/>
                                          </p:val>
                                        </p:tav>
                                        <p:tav tm="100000">
                                          <p:val>
                                            <p:strVal val="#ppt_x"/>
                                          </p:val>
                                        </p:tav>
                                      </p:tavLst>
                                    </p:anim>
                                    <p:anim calcmode="lin" valueType="num">
                                      <p:cBhvr additive="base">
                                        <p:cTn id="13" dur="500" fill="hold"/>
                                        <p:tgtEl>
                                          <p:spTgt spid="18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up)">
                                      <p:cBhvr>
                                        <p:cTn id="21" dur="500"/>
                                        <p:tgtEl>
                                          <p:spTgt spid="19"/>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125"/>
                                        </p:tgtEl>
                                        <p:attrNameLst>
                                          <p:attrName>style.visibility</p:attrName>
                                        </p:attrNameLst>
                                      </p:cBhvr>
                                      <p:to>
                                        <p:strVal val="visible"/>
                                      </p:to>
                                    </p:set>
                                    <p:anim calcmode="lin" valueType="num">
                                      <p:cBhvr>
                                        <p:cTn id="25" dur="500" fill="hold"/>
                                        <p:tgtEl>
                                          <p:spTgt spid="125"/>
                                        </p:tgtEl>
                                        <p:attrNameLst>
                                          <p:attrName>ppt_w</p:attrName>
                                        </p:attrNameLst>
                                      </p:cBhvr>
                                      <p:tavLst>
                                        <p:tav tm="0">
                                          <p:val>
                                            <p:fltVal val="0"/>
                                          </p:val>
                                        </p:tav>
                                        <p:tav tm="100000">
                                          <p:val>
                                            <p:strVal val="#ppt_w"/>
                                          </p:val>
                                        </p:tav>
                                      </p:tavLst>
                                    </p:anim>
                                    <p:anim calcmode="lin" valueType="num">
                                      <p:cBhvr>
                                        <p:cTn id="26" dur="500" fill="hold"/>
                                        <p:tgtEl>
                                          <p:spTgt spid="125"/>
                                        </p:tgtEl>
                                        <p:attrNameLst>
                                          <p:attrName>ppt_h</p:attrName>
                                        </p:attrNameLst>
                                      </p:cBhvr>
                                      <p:tavLst>
                                        <p:tav tm="0">
                                          <p:val>
                                            <p:fltVal val="0"/>
                                          </p:val>
                                        </p:tav>
                                        <p:tav tm="100000">
                                          <p:val>
                                            <p:strVal val="#ppt_h"/>
                                          </p:val>
                                        </p:tav>
                                      </p:tavLst>
                                    </p:anim>
                                    <p:animEffect transition="in" filter="fade">
                                      <p:cBhvr>
                                        <p:cTn id="27" dur="500"/>
                                        <p:tgtEl>
                                          <p:spTgt spid="125"/>
                                        </p:tgtEl>
                                      </p:cBhvr>
                                    </p:animEffect>
                                  </p:childTnLst>
                                </p:cTn>
                              </p:par>
                            </p:childTnLst>
                          </p:cTn>
                        </p:par>
                        <p:par>
                          <p:cTn id="28" fill="hold">
                            <p:stCondLst>
                              <p:cond delay="2500"/>
                            </p:stCondLst>
                            <p:childTnLst>
                              <p:par>
                                <p:cTn id="29" presetID="16" presetClass="entr" presetSubtype="21" fill="hold" grpId="0" nodeType="afterEffect">
                                  <p:stCondLst>
                                    <p:cond delay="0"/>
                                  </p:stCondLst>
                                  <p:childTnLst>
                                    <p:set>
                                      <p:cBhvr>
                                        <p:cTn id="30" dur="1" fill="hold">
                                          <p:stCondLst>
                                            <p:cond delay="0"/>
                                          </p:stCondLst>
                                        </p:cTn>
                                        <p:tgtEl>
                                          <p:spTgt spid="272"/>
                                        </p:tgtEl>
                                        <p:attrNameLst>
                                          <p:attrName>style.visibility</p:attrName>
                                        </p:attrNameLst>
                                      </p:cBhvr>
                                      <p:to>
                                        <p:strVal val="visible"/>
                                      </p:to>
                                    </p:set>
                                    <p:animEffect transition="in" filter="barn(inVertical)">
                                      <p:cBhvr>
                                        <p:cTn id="31" dur="500"/>
                                        <p:tgtEl>
                                          <p:spTgt spid="272"/>
                                        </p:tgtEl>
                                      </p:cBhvr>
                                    </p:animEffect>
                                  </p:childTnLst>
                                </p:cTn>
                              </p:par>
                            </p:childTnLst>
                          </p:cTn>
                        </p:par>
                        <p:par>
                          <p:cTn id="32" fill="hold">
                            <p:stCondLst>
                              <p:cond delay="3000"/>
                            </p:stCondLst>
                            <p:childTnLst>
                              <p:par>
                                <p:cTn id="33" presetID="16" presetClass="entr" presetSubtype="21" fill="hold" grpId="0" nodeType="afterEffect">
                                  <p:stCondLst>
                                    <p:cond delay="0"/>
                                  </p:stCondLst>
                                  <p:childTnLst>
                                    <p:set>
                                      <p:cBhvr>
                                        <p:cTn id="34" dur="1" fill="hold">
                                          <p:stCondLst>
                                            <p:cond delay="0"/>
                                          </p:stCondLst>
                                        </p:cTn>
                                        <p:tgtEl>
                                          <p:spTgt spid="271"/>
                                        </p:tgtEl>
                                        <p:attrNameLst>
                                          <p:attrName>style.visibility</p:attrName>
                                        </p:attrNameLst>
                                      </p:cBhvr>
                                      <p:to>
                                        <p:strVal val="visible"/>
                                      </p:to>
                                    </p:set>
                                    <p:animEffect transition="in" filter="barn(inVertical)">
                                      <p:cBhvr>
                                        <p:cTn id="35" dur="500"/>
                                        <p:tgtEl>
                                          <p:spTgt spid="271"/>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380"/>
                                        </p:tgtEl>
                                        <p:attrNameLst>
                                          <p:attrName>style.visibility</p:attrName>
                                        </p:attrNameLst>
                                      </p:cBhvr>
                                      <p:to>
                                        <p:strVal val="visible"/>
                                      </p:to>
                                    </p:set>
                                    <p:animEffect transition="in" filter="wipe(left)">
                                      <p:cBhvr>
                                        <p:cTn id="39" dur="500"/>
                                        <p:tgtEl>
                                          <p:spTgt spid="380"/>
                                        </p:tgtEl>
                                      </p:cBhvr>
                                    </p:animEffect>
                                  </p:childTnLst>
                                </p:cTn>
                              </p:par>
                            </p:childTnLst>
                          </p:cTn>
                        </p:par>
                        <p:par>
                          <p:cTn id="40" fill="hold">
                            <p:stCondLst>
                              <p:cond delay="4000"/>
                            </p:stCondLst>
                            <p:childTnLst>
                              <p:par>
                                <p:cTn id="41" presetID="22" presetClass="entr" presetSubtype="8" fill="hold" nodeType="afterEffect">
                                  <p:stCondLst>
                                    <p:cond delay="0"/>
                                  </p:stCondLst>
                                  <p:childTnLst>
                                    <p:set>
                                      <p:cBhvr>
                                        <p:cTn id="42" dur="1" fill="hold">
                                          <p:stCondLst>
                                            <p:cond delay="0"/>
                                          </p:stCondLst>
                                        </p:cTn>
                                        <p:tgtEl>
                                          <p:spTgt spid="381"/>
                                        </p:tgtEl>
                                        <p:attrNameLst>
                                          <p:attrName>style.visibility</p:attrName>
                                        </p:attrNameLst>
                                      </p:cBhvr>
                                      <p:to>
                                        <p:strVal val="visible"/>
                                      </p:to>
                                    </p:set>
                                    <p:animEffect transition="in" filter="wipe(left)">
                                      <p:cBhvr>
                                        <p:cTn id="43" dur="500"/>
                                        <p:tgtEl>
                                          <p:spTgt spid="381"/>
                                        </p:tgtEl>
                                      </p:cBhvr>
                                    </p:animEffect>
                                  </p:childTnLst>
                                </p:cTn>
                              </p:par>
                            </p:childTnLst>
                          </p:cTn>
                        </p:par>
                        <p:par>
                          <p:cTn id="44" fill="hold">
                            <p:stCondLst>
                              <p:cond delay="4500"/>
                            </p:stCondLst>
                            <p:childTnLst>
                              <p:par>
                                <p:cTn id="45" presetID="22" presetClass="entr" presetSubtype="8" fill="hold" nodeType="afterEffect">
                                  <p:stCondLst>
                                    <p:cond delay="0"/>
                                  </p:stCondLst>
                                  <p:childTnLst>
                                    <p:set>
                                      <p:cBhvr>
                                        <p:cTn id="46" dur="1" fill="hold">
                                          <p:stCondLst>
                                            <p:cond delay="0"/>
                                          </p:stCondLst>
                                        </p:cTn>
                                        <p:tgtEl>
                                          <p:spTgt spid="382"/>
                                        </p:tgtEl>
                                        <p:attrNameLst>
                                          <p:attrName>style.visibility</p:attrName>
                                        </p:attrNameLst>
                                      </p:cBhvr>
                                      <p:to>
                                        <p:strVal val="visible"/>
                                      </p:to>
                                    </p:set>
                                    <p:animEffect transition="in" filter="wipe(left)">
                                      <p:cBhvr>
                                        <p:cTn id="47" dur="500"/>
                                        <p:tgtEl>
                                          <p:spTgt spid="382"/>
                                        </p:tgtEl>
                                      </p:cBhvr>
                                    </p:animEffect>
                                  </p:childTnLst>
                                </p:cTn>
                              </p:par>
                            </p:childTnLst>
                          </p:cTn>
                        </p:par>
                        <p:par>
                          <p:cTn id="48" fill="hold">
                            <p:stCondLst>
                              <p:cond delay="5000"/>
                            </p:stCondLst>
                            <p:childTnLst>
                              <p:par>
                                <p:cTn id="49" presetID="22" presetClass="entr" presetSubtype="8" fill="hold" nodeType="afterEffect">
                                  <p:stCondLst>
                                    <p:cond delay="0"/>
                                  </p:stCondLst>
                                  <p:childTnLst>
                                    <p:set>
                                      <p:cBhvr>
                                        <p:cTn id="50" dur="1" fill="hold">
                                          <p:stCondLst>
                                            <p:cond delay="0"/>
                                          </p:stCondLst>
                                        </p:cTn>
                                        <p:tgtEl>
                                          <p:spTgt spid="383"/>
                                        </p:tgtEl>
                                        <p:attrNameLst>
                                          <p:attrName>style.visibility</p:attrName>
                                        </p:attrNameLst>
                                      </p:cBhvr>
                                      <p:to>
                                        <p:strVal val="visible"/>
                                      </p:to>
                                    </p:set>
                                    <p:animEffect transition="in" filter="wipe(left)">
                                      <p:cBhvr>
                                        <p:cTn id="51" dur="500"/>
                                        <p:tgtEl>
                                          <p:spTgt spid="383"/>
                                        </p:tgtEl>
                                      </p:cBhvr>
                                    </p:animEffect>
                                  </p:childTnLst>
                                </p:cTn>
                              </p:par>
                            </p:childTnLst>
                          </p:cTn>
                        </p:par>
                        <p:par>
                          <p:cTn id="52" fill="hold">
                            <p:stCondLst>
                              <p:cond delay="5500"/>
                            </p:stCondLst>
                            <p:childTnLst>
                              <p:par>
                                <p:cTn id="53" presetID="22" presetClass="entr" presetSubtype="8" fill="hold" nodeType="afterEffect">
                                  <p:stCondLst>
                                    <p:cond delay="0"/>
                                  </p:stCondLst>
                                  <p:childTnLst>
                                    <p:set>
                                      <p:cBhvr>
                                        <p:cTn id="54" dur="1" fill="hold">
                                          <p:stCondLst>
                                            <p:cond delay="0"/>
                                          </p:stCondLst>
                                        </p:cTn>
                                        <p:tgtEl>
                                          <p:spTgt spid="384"/>
                                        </p:tgtEl>
                                        <p:attrNameLst>
                                          <p:attrName>style.visibility</p:attrName>
                                        </p:attrNameLst>
                                      </p:cBhvr>
                                      <p:to>
                                        <p:strVal val="visible"/>
                                      </p:to>
                                    </p:set>
                                    <p:animEffect transition="in" filter="wipe(left)">
                                      <p:cBhvr>
                                        <p:cTn id="55" dur="500"/>
                                        <p:tgtEl>
                                          <p:spTgt spid="384"/>
                                        </p:tgtEl>
                                      </p:cBhvr>
                                    </p:animEffect>
                                  </p:childTnLst>
                                </p:cTn>
                              </p:par>
                            </p:childTnLst>
                          </p:cTn>
                        </p:par>
                        <p:par>
                          <p:cTn id="56" fill="hold">
                            <p:stCondLst>
                              <p:cond delay="6000"/>
                            </p:stCondLst>
                            <p:childTnLst>
                              <p:par>
                                <p:cTn id="57" presetID="22" presetClass="entr" presetSubtype="8" fill="hold" nodeType="afterEffect">
                                  <p:stCondLst>
                                    <p:cond delay="0"/>
                                  </p:stCondLst>
                                  <p:childTnLst>
                                    <p:set>
                                      <p:cBhvr>
                                        <p:cTn id="58" dur="1" fill="hold">
                                          <p:stCondLst>
                                            <p:cond delay="0"/>
                                          </p:stCondLst>
                                        </p:cTn>
                                        <p:tgtEl>
                                          <p:spTgt spid="385"/>
                                        </p:tgtEl>
                                        <p:attrNameLst>
                                          <p:attrName>style.visibility</p:attrName>
                                        </p:attrNameLst>
                                      </p:cBhvr>
                                      <p:to>
                                        <p:strVal val="visible"/>
                                      </p:to>
                                    </p:set>
                                    <p:animEffect transition="in" filter="wipe(left)">
                                      <p:cBhvr>
                                        <p:cTn id="59" dur="500"/>
                                        <p:tgtEl>
                                          <p:spTgt spid="385"/>
                                        </p:tgtEl>
                                      </p:cBhvr>
                                    </p:animEffect>
                                  </p:childTnLst>
                                </p:cTn>
                              </p:par>
                            </p:childTnLst>
                          </p:cTn>
                        </p:par>
                        <p:par>
                          <p:cTn id="60" fill="hold">
                            <p:stCondLst>
                              <p:cond delay="6500"/>
                            </p:stCondLst>
                            <p:childTnLst>
                              <p:par>
                                <p:cTn id="61" presetID="22" presetClass="entr" presetSubtype="8" fill="hold" nodeType="afterEffect">
                                  <p:stCondLst>
                                    <p:cond delay="0"/>
                                  </p:stCondLst>
                                  <p:childTnLst>
                                    <p:set>
                                      <p:cBhvr>
                                        <p:cTn id="62" dur="1" fill="hold">
                                          <p:stCondLst>
                                            <p:cond delay="0"/>
                                          </p:stCondLst>
                                        </p:cTn>
                                        <p:tgtEl>
                                          <p:spTgt spid="386"/>
                                        </p:tgtEl>
                                        <p:attrNameLst>
                                          <p:attrName>style.visibility</p:attrName>
                                        </p:attrNameLst>
                                      </p:cBhvr>
                                      <p:to>
                                        <p:strVal val="visible"/>
                                      </p:to>
                                    </p:set>
                                    <p:animEffect transition="in" filter="wipe(left)">
                                      <p:cBhvr>
                                        <p:cTn id="63" dur="500"/>
                                        <p:tgtEl>
                                          <p:spTgt spid="386"/>
                                        </p:tgtEl>
                                      </p:cBhvr>
                                    </p:animEffect>
                                  </p:childTnLst>
                                </p:cTn>
                              </p:par>
                            </p:childTnLst>
                          </p:cTn>
                        </p:par>
                        <p:par>
                          <p:cTn id="64" fill="hold">
                            <p:stCondLst>
                              <p:cond delay="7000"/>
                            </p:stCondLst>
                            <p:childTnLst>
                              <p:par>
                                <p:cTn id="65" presetID="22" presetClass="entr" presetSubtype="8" fill="hold" grpId="0" nodeType="afterEffect">
                                  <p:stCondLst>
                                    <p:cond delay="0"/>
                                  </p:stCondLst>
                                  <p:childTnLst>
                                    <p:set>
                                      <p:cBhvr>
                                        <p:cTn id="66" dur="1" fill="hold">
                                          <p:stCondLst>
                                            <p:cond delay="0"/>
                                          </p:stCondLst>
                                        </p:cTn>
                                        <p:tgtEl>
                                          <p:spTgt spid="273"/>
                                        </p:tgtEl>
                                        <p:attrNameLst>
                                          <p:attrName>style.visibility</p:attrName>
                                        </p:attrNameLst>
                                      </p:cBhvr>
                                      <p:to>
                                        <p:strVal val="visible"/>
                                      </p:to>
                                    </p:set>
                                    <p:animEffect transition="in" filter="wipe(left)">
                                      <p:cBhvr>
                                        <p:cTn id="67" dur="500"/>
                                        <p:tgtEl>
                                          <p:spTgt spid="273"/>
                                        </p:tgtEl>
                                      </p:cBhvr>
                                    </p:animEffect>
                                  </p:childTnLst>
                                </p:cTn>
                              </p:par>
                            </p:childTnLst>
                          </p:cTn>
                        </p:par>
                        <p:par>
                          <p:cTn id="68" fill="hold">
                            <p:stCondLst>
                              <p:cond delay="7500"/>
                            </p:stCondLst>
                            <p:childTnLst>
                              <p:par>
                                <p:cTn id="69" presetID="22" presetClass="entr" presetSubtype="8" fill="hold" nodeType="afterEffect">
                                  <p:stCondLst>
                                    <p:cond delay="0"/>
                                  </p:stCondLst>
                                  <p:childTnLst>
                                    <p:set>
                                      <p:cBhvr>
                                        <p:cTn id="70" dur="1" fill="hold">
                                          <p:stCondLst>
                                            <p:cond delay="0"/>
                                          </p:stCondLst>
                                        </p:cTn>
                                        <p:tgtEl>
                                          <p:spTgt spid="279"/>
                                        </p:tgtEl>
                                        <p:attrNameLst>
                                          <p:attrName>style.visibility</p:attrName>
                                        </p:attrNameLst>
                                      </p:cBhvr>
                                      <p:to>
                                        <p:strVal val="visible"/>
                                      </p:to>
                                    </p:set>
                                    <p:animEffect transition="in" filter="wipe(left)">
                                      <p:cBhvr>
                                        <p:cTn id="71" dur="500"/>
                                        <p:tgtEl>
                                          <p:spTgt spid="279"/>
                                        </p:tgtEl>
                                      </p:cBhvr>
                                    </p:animEffect>
                                  </p:childTnLst>
                                </p:cTn>
                              </p:par>
                            </p:childTnLst>
                          </p:cTn>
                        </p:par>
                        <p:par>
                          <p:cTn id="72" fill="hold">
                            <p:stCondLst>
                              <p:cond delay="8000"/>
                            </p:stCondLst>
                            <p:childTnLst>
                              <p:par>
                                <p:cTn id="73" presetID="22" presetClass="entr" presetSubtype="8" fill="hold" nodeType="afterEffect">
                                  <p:stCondLst>
                                    <p:cond delay="0"/>
                                  </p:stCondLst>
                                  <p:childTnLst>
                                    <p:set>
                                      <p:cBhvr>
                                        <p:cTn id="74" dur="1" fill="hold">
                                          <p:stCondLst>
                                            <p:cond delay="0"/>
                                          </p:stCondLst>
                                        </p:cTn>
                                        <p:tgtEl>
                                          <p:spTgt spid="280"/>
                                        </p:tgtEl>
                                        <p:attrNameLst>
                                          <p:attrName>style.visibility</p:attrName>
                                        </p:attrNameLst>
                                      </p:cBhvr>
                                      <p:to>
                                        <p:strVal val="visible"/>
                                      </p:to>
                                    </p:set>
                                    <p:animEffect transition="in" filter="wipe(left)">
                                      <p:cBhvr>
                                        <p:cTn id="75" dur="500"/>
                                        <p:tgtEl>
                                          <p:spTgt spid="280"/>
                                        </p:tgtEl>
                                      </p:cBhvr>
                                    </p:animEffect>
                                  </p:childTnLst>
                                </p:cTn>
                              </p:par>
                            </p:childTnLst>
                          </p:cTn>
                        </p:par>
                        <p:par>
                          <p:cTn id="76" fill="hold">
                            <p:stCondLst>
                              <p:cond delay="8500"/>
                            </p:stCondLst>
                            <p:childTnLst>
                              <p:par>
                                <p:cTn id="77" presetID="22" presetClass="entr" presetSubtype="8" fill="hold" nodeType="afterEffect">
                                  <p:stCondLst>
                                    <p:cond delay="0"/>
                                  </p:stCondLst>
                                  <p:childTnLst>
                                    <p:set>
                                      <p:cBhvr>
                                        <p:cTn id="78" dur="1" fill="hold">
                                          <p:stCondLst>
                                            <p:cond delay="0"/>
                                          </p:stCondLst>
                                        </p:cTn>
                                        <p:tgtEl>
                                          <p:spTgt spid="281"/>
                                        </p:tgtEl>
                                        <p:attrNameLst>
                                          <p:attrName>style.visibility</p:attrName>
                                        </p:attrNameLst>
                                      </p:cBhvr>
                                      <p:to>
                                        <p:strVal val="visible"/>
                                      </p:to>
                                    </p:set>
                                    <p:animEffect transition="in" filter="wipe(left)">
                                      <p:cBhvr>
                                        <p:cTn id="79" dur="500"/>
                                        <p:tgtEl>
                                          <p:spTgt spid="281"/>
                                        </p:tgtEl>
                                      </p:cBhvr>
                                    </p:animEffect>
                                  </p:childTnLst>
                                </p:cTn>
                              </p:par>
                            </p:childTnLst>
                          </p:cTn>
                        </p:par>
                        <p:par>
                          <p:cTn id="80" fill="hold">
                            <p:stCondLst>
                              <p:cond delay="9000"/>
                            </p:stCondLst>
                            <p:childTnLst>
                              <p:par>
                                <p:cTn id="81" presetID="22" presetClass="entr" presetSubtype="8" fill="hold" nodeType="afterEffect">
                                  <p:stCondLst>
                                    <p:cond delay="0"/>
                                  </p:stCondLst>
                                  <p:childTnLst>
                                    <p:set>
                                      <p:cBhvr>
                                        <p:cTn id="82" dur="1" fill="hold">
                                          <p:stCondLst>
                                            <p:cond delay="0"/>
                                          </p:stCondLst>
                                        </p:cTn>
                                        <p:tgtEl>
                                          <p:spTgt spid="282"/>
                                        </p:tgtEl>
                                        <p:attrNameLst>
                                          <p:attrName>style.visibility</p:attrName>
                                        </p:attrNameLst>
                                      </p:cBhvr>
                                      <p:to>
                                        <p:strVal val="visible"/>
                                      </p:to>
                                    </p:set>
                                    <p:animEffect transition="in" filter="wipe(left)">
                                      <p:cBhvr>
                                        <p:cTn id="83" dur="500"/>
                                        <p:tgtEl>
                                          <p:spTgt spid="282"/>
                                        </p:tgtEl>
                                      </p:cBhvr>
                                    </p:animEffect>
                                  </p:childTnLst>
                                </p:cTn>
                              </p:par>
                            </p:childTnLst>
                          </p:cTn>
                        </p:par>
                        <p:par>
                          <p:cTn id="84" fill="hold">
                            <p:stCondLst>
                              <p:cond delay="9500"/>
                            </p:stCondLst>
                            <p:childTnLst>
                              <p:par>
                                <p:cTn id="85" presetID="22" presetClass="entr" presetSubtype="8" fill="hold" nodeType="afterEffect">
                                  <p:stCondLst>
                                    <p:cond delay="0"/>
                                  </p:stCondLst>
                                  <p:childTnLst>
                                    <p:set>
                                      <p:cBhvr>
                                        <p:cTn id="86" dur="1" fill="hold">
                                          <p:stCondLst>
                                            <p:cond delay="0"/>
                                          </p:stCondLst>
                                        </p:cTn>
                                        <p:tgtEl>
                                          <p:spTgt spid="388"/>
                                        </p:tgtEl>
                                        <p:attrNameLst>
                                          <p:attrName>style.visibility</p:attrName>
                                        </p:attrNameLst>
                                      </p:cBhvr>
                                      <p:to>
                                        <p:strVal val="visible"/>
                                      </p:to>
                                    </p:set>
                                    <p:animEffect transition="in" filter="wipe(left)">
                                      <p:cBhvr>
                                        <p:cTn id="87" dur="500"/>
                                        <p:tgtEl>
                                          <p:spTgt spid="388"/>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390"/>
                                        </p:tgtEl>
                                        <p:attrNameLst>
                                          <p:attrName>style.visibility</p:attrName>
                                        </p:attrNameLst>
                                      </p:cBhvr>
                                      <p:to>
                                        <p:strVal val="visible"/>
                                      </p:to>
                                    </p:set>
                                    <p:animEffect transition="in" filter="wipe(left)">
                                      <p:cBhvr>
                                        <p:cTn id="91" dur="500"/>
                                        <p:tgtEl>
                                          <p:spTgt spid="390"/>
                                        </p:tgtEl>
                                      </p:cBhvr>
                                    </p:animEffect>
                                  </p:childTnLst>
                                </p:cTn>
                              </p:par>
                            </p:childTnLst>
                          </p:cTn>
                        </p:par>
                        <p:par>
                          <p:cTn id="92" fill="hold">
                            <p:stCondLst>
                              <p:cond delay="10500"/>
                            </p:stCondLst>
                            <p:childTnLst>
                              <p:par>
                                <p:cTn id="93" presetID="22" presetClass="entr" presetSubtype="8" fill="hold" nodeType="afterEffect">
                                  <p:stCondLst>
                                    <p:cond delay="0"/>
                                  </p:stCondLst>
                                  <p:childTnLst>
                                    <p:set>
                                      <p:cBhvr>
                                        <p:cTn id="94" dur="1" fill="hold">
                                          <p:stCondLst>
                                            <p:cond delay="0"/>
                                          </p:stCondLst>
                                        </p:cTn>
                                        <p:tgtEl>
                                          <p:spTgt spid="436"/>
                                        </p:tgtEl>
                                        <p:attrNameLst>
                                          <p:attrName>style.visibility</p:attrName>
                                        </p:attrNameLst>
                                      </p:cBhvr>
                                      <p:to>
                                        <p:strVal val="visible"/>
                                      </p:to>
                                    </p:set>
                                    <p:animEffect transition="in" filter="wipe(left)">
                                      <p:cBhvr>
                                        <p:cTn id="95" dur="500"/>
                                        <p:tgtEl>
                                          <p:spTgt spid="436"/>
                                        </p:tgtEl>
                                      </p:cBhvr>
                                    </p:animEffect>
                                  </p:childTnLst>
                                </p:cTn>
                              </p:par>
                            </p:childTnLst>
                          </p:cTn>
                        </p:par>
                        <p:par>
                          <p:cTn id="96" fill="hold">
                            <p:stCondLst>
                              <p:cond delay="11000"/>
                            </p:stCondLst>
                            <p:childTnLst>
                              <p:par>
                                <p:cTn id="97" presetID="22" presetClass="entr" presetSubtype="4" fill="hold" grpId="0" nodeType="after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down)">
                                      <p:cBhvr>
                                        <p:cTn id="99" dur="500"/>
                                        <p:tgtEl>
                                          <p:spTgt spid="11"/>
                                        </p:tgtEl>
                                      </p:cBhvr>
                                    </p:animEffect>
                                  </p:childTnLst>
                                </p:cTn>
                              </p:par>
                            </p:childTnLst>
                          </p:cTn>
                        </p:par>
                        <p:par>
                          <p:cTn id="100" fill="hold">
                            <p:stCondLst>
                              <p:cond delay="11500"/>
                            </p:stCondLst>
                            <p:childTnLst>
                              <p:par>
                                <p:cTn id="101" presetID="22" presetClass="entr" presetSubtype="4" fill="hold" grpId="0" nodeType="afterEffect">
                                  <p:stCondLst>
                                    <p:cond delay="0"/>
                                  </p:stCondLst>
                                  <p:childTnLst>
                                    <p:set>
                                      <p:cBhvr>
                                        <p:cTn id="102" dur="1" fill="hold">
                                          <p:stCondLst>
                                            <p:cond delay="0"/>
                                          </p:stCondLst>
                                        </p:cTn>
                                        <p:tgtEl>
                                          <p:spTgt spid="275"/>
                                        </p:tgtEl>
                                        <p:attrNameLst>
                                          <p:attrName>style.visibility</p:attrName>
                                        </p:attrNameLst>
                                      </p:cBhvr>
                                      <p:to>
                                        <p:strVal val="visible"/>
                                      </p:to>
                                    </p:set>
                                    <p:animEffect transition="in" filter="wipe(down)">
                                      <p:cBhvr>
                                        <p:cTn id="103" dur="500"/>
                                        <p:tgtEl>
                                          <p:spTgt spid="275"/>
                                        </p:tgtEl>
                                      </p:cBhvr>
                                    </p:animEffect>
                                  </p:childTnLst>
                                </p:cTn>
                              </p:par>
                            </p:childTnLst>
                          </p:cTn>
                        </p:par>
                        <p:par>
                          <p:cTn id="104" fill="hold">
                            <p:stCondLst>
                              <p:cond delay="12000"/>
                            </p:stCondLst>
                            <p:childTnLst>
                              <p:par>
                                <p:cTn id="105" presetID="22" presetClass="entr" presetSubtype="4" fill="hold" grpId="0" nodeType="afterEffect">
                                  <p:stCondLst>
                                    <p:cond delay="0"/>
                                  </p:stCondLst>
                                  <p:childTnLst>
                                    <p:set>
                                      <p:cBhvr>
                                        <p:cTn id="106" dur="1" fill="hold">
                                          <p:stCondLst>
                                            <p:cond delay="0"/>
                                          </p:stCondLst>
                                        </p:cTn>
                                        <p:tgtEl>
                                          <p:spTgt spid="276"/>
                                        </p:tgtEl>
                                        <p:attrNameLst>
                                          <p:attrName>style.visibility</p:attrName>
                                        </p:attrNameLst>
                                      </p:cBhvr>
                                      <p:to>
                                        <p:strVal val="visible"/>
                                      </p:to>
                                    </p:set>
                                    <p:animEffect transition="in" filter="wipe(down)">
                                      <p:cBhvr>
                                        <p:cTn id="107"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5" grpId="0"/>
      <p:bldP spid="271" grpId="0"/>
      <p:bldP spid="272" grpId="0"/>
      <p:bldP spid="273" grpId="0"/>
      <p:bldP spid="11" grpId="0" animBg="1"/>
      <p:bldP spid="275" grpId="0" animBg="1"/>
      <p:bldP spid="27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1752312"/>
            <a:ext cx="9144002" cy="1638877"/>
          </a:xfrm>
          <a:prstGeom prst="rect">
            <a:avLst/>
          </a:prstGeom>
          <a:gradFill flip="none" rotWithShape="1">
            <a:gsLst>
              <a:gs pos="0">
                <a:srgbClr val="085B99">
                  <a:shade val="30000"/>
                  <a:satMod val="115000"/>
                </a:srgbClr>
              </a:gs>
              <a:gs pos="50000">
                <a:srgbClr val="085B99">
                  <a:shade val="67500"/>
                  <a:satMod val="115000"/>
                </a:srgbClr>
              </a:gs>
              <a:gs pos="100000">
                <a:srgbClr val="085B99">
                  <a:shade val="100000"/>
                  <a:satMod val="115000"/>
                </a:srgbClr>
              </a:gs>
            </a:gsLst>
            <a:lin ang="13500000" scaled="1"/>
            <a:tileRect/>
          </a:gradFill>
          <a:ln>
            <a:noFill/>
          </a:ln>
          <a:effectLst>
            <a:outerShdw blurRad="203200" dir="1380000" sx="101000" sy="101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5326"/>
              </a:solidFill>
            </a:endParaRPr>
          </a:p>
        </p:txBody>
      </p:sp>
      <p:sp>
        <p:nvSpPr>
          <p:cNvPr id="52" name="Rectangle 51"/>
          <p:cNvSpPr/>
          <p:nvPr/>
        </p:nvSpPr>
        <p:spPr>
          <a:xfrm>
            <a:off x="1120947" y="1752312"/>
            <a:ext cx="6870024" cy="1638877"/>
          </a:xfrm>
          <a:prstGeom prst="rect">
            <a:avLst/>
          </a:prstGeom>
          <a:gradFill flip="none" rotWithShape="1">
            <a:gsLst>
              <a:gs pos="0">
                <a:schemeClr val="accent5">
                  <a:lumMod val="40000"/>
                  <a:lumOff val="60000"/>
                </a:schemeClr>
              </a:gs>
              <a:gs pos="100000">
                <a:srgbClr val="41B9E1"/>
              </a:gs>
            </a:gsLst>
            <a:path path="circle">
              <a:fillToRect l="50000" t="50000" r="50000" b="50000"/>
            </a:path>
            <a:tileRect/>
          </a:gradFill>
          <a:ln>
            <a:noFill/>
          </a:ln>
          <a:effectLst>
            <a:outerShdw blurRad="203200" dir="1380000" sx="101000" sy="101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5326"/>
              </a:solidFill>
            </a:endParaRPr>
          </a:p>
        </p:txBody>
      </p:sp>
      <p:sp>
        <p:nvSpPr>
          <p:cNvPr id="51" name="Rectangle 50"/>
          <p:cNvSpPr/>
          <p:nvPr/>
        </p:nvSpPr>
        <p:spPr>
          <a:xfrm>
            <a:off x="1991225" y="1752312"/>
            <a:ext cx="5161550" cy="1638877"/>
          </a:xfrm>
          <a:prstGeom prst="rect">
            <a:avLst/>
          </a:prstGeom>
          <a:solidFill>
            <a:schemeClr val="bg1"/>
          </a:solidFill>
          <a:ln>
            <a:noFill/>
          </a:ln>
          <a:effectLst>
            <a:outerShdw blurRad="203200" dir="1380000" sx="101000" sy="101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5326"/>
              </a:solidFill>
            </a:endParaRPr>
          </a:p>
        </p:txBody>
      </p:sp>
      <p:sp>
        <p:nvSpPr>
          <p:cNvPr id="3" name="TextBox 2">
            <a:extLst>
              <a:ext uri="{FF2B5EF4-FFF2-40B4-BE49-F238E27FC236}">
                <a16:creationId xmlns:a16="http://schemas.microsoft.com/office/drawing/2014/main" id="{EF36974D-0E01-4910-A0C4-88A03140E94C}"/>
              </a:ext>
            </a:extLst>
          </p:cNvPr>
          <p:cNvSpPr txBox="1"/>
          <p:nvPr/>
        </p:nvSpPr>
        <p:spPr>
          <a:xfrm>
            <a:off x="2667000" y="1962150"/>
            <a:ext cx="4038600" cy="1219200"/>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2641328010"/>
      </p:ext>
    </p:extLst>
  </p:cSld>
  <p:clrMapOvr>
    <a:masterClrMapping/>
  </p:clrMapOvr>
  <mc:AlternateContent xmlns:mc="http://schemas.openxmlformats.org/markup-compatibility/2006" xmlns:p14="http://schemas.microsoft.com/office/powerpoint/2010/main">
    <mc:Choice Requires="p14">
      <p:transition spd="slow" p14:dur="800" advTm="1771">
        <p14:flythrough/>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300"/>
                                        <p:tgtEl>
                                          <p:spTgt spid="9"/>
                                        </p:tgtEl>
                                      </p:cBhvr>
                                    </p:animEffect>
                                  </p:childTnLst>
                                </p:cTn>
                              </p:par>
                            </p:childTnLst>
                          </p:cTn>
                        </p:par>
                        <p:par>
                          <p:cTn id="8" fill="hold">
                            <p:stCondLst>
                              <p:cond delay="300"/>
                            </p:stCondLst>
                            <p:childTnLst>
                              <p:par>
                                <p:cTn id="9" presetID="16" presetClass="entr" presetSubtype="37"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barn(outVertical)">
                                      <p:cBhvr>
                                        <p:cTn id="11" dur="300"/>
                                        <p:tgtEl>
                                          <p:spTgt spid="52"/>
                                        </p:tgtEl>
                                      </p:cBhvr>
                                    </p:animEffect>
                                  </p:childTnLst>
                                </p:cTn>
                              </p:par>
                            </p:childTnLst>
                          </p:cTn>
                        </p:par>
                        <p:par>
                          <p:cTn id="12" fill="hold">
                            <p:stCondLst>
                              <p:cond delay="600"/>
                            </p:stCondLst>
                            <p:childTnLst>
                              <p:par>
                                <p:cTn id="13" presetID="16" presetClass="entr" presetSubtype="21"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barn(inVertical)">
                                      <p:cBhvr>
                                        <p:cTn id="15" dur="3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2" grpId="0" animBg="1"/>
      <p:bldP spid="5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514600" y="0"/>
            <a:ext cx="3048000" cy="51435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6" name="Rectangle 5"/>
          <p:cNvSpPr/>
          <p:nvPr/>
        </p:nvSpPr>
        <p:spPr>
          <a:xfrm>
            <a:off x="2917146" y="1657350"/>
            <a:ext cx="1030679"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829579" y="2074562"/>
            <a:ext cx="2520781" cy="913070"/>
          </a:xfrm>
          <a:prstGeom prst="rect">
            <a:avLst/>
          </a:prstGeom>
          <a:noFill/>
        </p:spPr>
        <p:txBody>
          <a:bodyPr wrap="square" rtlCol="0">
            <a:spAutoFit/>
          </a:bodyPr>
          <a:lstStyle/>
          <a:p>
            <a:r>
              <a:rPr lang="en-US" sz="1600" b="1" baseline="30000" dirty="0">
                <a:solidFill>
                  <a:schemeClr val="bg1"/>
                </a:solidFill>
                <a:latin typeface="Sansation" pitchFamily="2" charset="0"/>
              </a:rPr>
              <a:t>We believe in first page rankings. We believe in colossal traffic. We believe in generating phenomenal leads. We believe in significant ROI. We believe in going big online.</a:t>
            </a:r>
          </a:p>
        </p:txBody>
      </p:sp>
      <p:sp>
        <p:nvSpPr>
          <p:cNvPr id="17" name="TextBox 16"/>
          <p:cNvSpPr txBox="1"/>
          <p:nvPr/>
        </p:nvSpPr>
        <p:spPr>
          <a:xfrm>
            <a:off x="2886695" y="1740833"/>
            <a:ext cx="1186371" cy="297517"/>
          </a:xfrm>
          <a:prstGeom prst="rect">
            <a:avLst/>
          </a:prstGeom>
          <a:noFill/>
        </p:spPr>
        <p:txBody>
          <a:bodyPr wrap="square" rtlCol="0">
            <a:spAutoFit/>
          </a:bodyPr>
          <a:lstStyle/>
          <a:p>
            <a:r>
              <a:rPr lang="en-US" sz="2000" baseline="30000" dirty="0">
                <a:solidFill>
                  <a:schemeClr val="accent1">
                    <a:lumMod val="50000"/>
                  </a:schemeClr>
                </a:solidFill>
                <a:latin typeface="Oswald" pitchFamily="50"/>
              </a:rPr>
              <a:t>Philosophy</a:t>
            </a:r>
          </a:p>
        </p:txBody>
      </p:sp>
      <p:sp>
        <p:nvSpPr>
          <p:cNvPr id="20" name="TextBox 19"/>
          <p:cNvSpPr txBox="1"/>
          <p:nvPr/>
        </p:nvSpPr>
        <p:spPr>
          <a:xfrm>
            <a:off x="2819400" y="3739575"/>
            <a:ext cx="2362200" cy="584775"/>
          </a:xfrm>
          <a:prstGeom prst="rect">
            <a:avLst/>
          </a:prstGeom>
          <a:noFill/>
        </p:spPr>
        <p:txBody>
          <a:bodyPr wrap="square" rtlCol="0">
            <a:spAutoFit/>
          </a:bodyPr>
          <a:lstStyle/>
          <a:p>
            <a:r>
              <a:rPr lang="en-US" sz="1600" b="1" baseline="30000" dirty="0">
                <a:solidFill>
                  <a:schemeClr val="bg1"/>
                </a:solidFill>
                <a:latin typeface="Sansation" pitchFamily="2" charset="0"/>
              </a:rPr>
              <a:t>To advance the visibility and profitability of our clients’ business and brands.</a:t>
            </a:r>
          </a:p>
        </p:txBody>
      </p:sp>
      <p:grpSp>
        <p:nvGrpSpPr>
          <p:cNvPr id="8" name="Group 7"/>
          <p:cNvGrpSpPr/>
          <p:nvPr/>
        </p:nvGrpSpPr>
        <p:grpSpPr>
          <a:xfrm>
            <a:off x="2876516" y="3322363"/>
            <a:ext cx="1186371" cy="381000"/>
            <a:chOff x="2788949" y="1657350"/>
            <a:chExt cx="1186371" cy="381000"/>
          </a:xfrm>
        </p:grpSpPr>
        <p:sp>
          <p:nvSpPr>
            <p:cNvPr id="19" name="Rectangle 18"/>
            <p:cNvSpPr/>
            <p:nvPr/>
          </p:nvSpPr>
          <p:spPr>
            <a:xfrm>
              <a:off x="2819400" y="1657350"/>
              <a:ext cx="1030679"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788949" y="1740833"/>
              <a:ext cx="1186371" cy="297517"/>
            </a:xfrm>
            <a:prstGeom prst="rect">
              <a:avLst/>
            </a:prstGeom>
            <a:noFill/>
          </p:spPr>
          <p:txBody>
            <a:bodyPr wrap="square" rtlCol="0">
              <a:spAutoFit/>
            </a:bodyPr>
            <a:lstStyle/>
            <a:p>
              <a:r>
                <a:rPr lang="en-US" sz="2000" baseline="30000" dirty="0">
                  <a:solidFill>
                    <a:schemeClr val="accent1">
                      <a:lumMod val="50000"/>
                    </a:schemeClr>
                  </a:solidFill>
                  <a:latin typeface="Oswald" pitchFamily="50"/>
                </a:rPr>
                <a:t>Mission</a:t>
              </a:r>
            </a:p>
          </p:txBody>
        </p:sp>
      </p:grpSp>
      <p:sp>
        <p:nvSpPr>
          <p:cNvPr id="23" name="TextBox 22"/>
          <p:cNvSpPr txBox="1"/>
          <p:nvPr/>
        </p:nvSpPr>
        <p:spPr>
          <a:xfrm>
            <a:off x="5977498" y="2074562"/>
            <a:ext cx="2480702" cy="2226250"/>
          </a:xfrm>
          <a:prstGeom prst="rect">
            <a:avLst/>
          </a:prstGeom>
          <a:noFill/>
        </p:spPr>
        <p:txBody>
          <a:bodyPr wrap="square" rtlCol="0">
            <a:spAutoFit/>
          </a:bodyPr>
          <a:lstStyle/>
          <a:p>
            <a:r>
              <a:rPr lang="en-US" sz="1600" b="1" baseline="30000" dirty="0">
                <a:solidFill>
                  <a:schemeClr val="accent1">
                    <a:lumMod val="75000"/>
                  </a:schemeClr>
                </a:solidFill>
                <a:latin typeface="Sansation" pitchFamily="2" charset="0"/>
              </a:rPr>
              <a:t>We are an experienced search marketing firm sworn to making websites more visible and profitable. We tackle sites head-on, researching and implementing the sharpest tools and techniques in the industry to put our clients ahead of their online competition. Powered by our team of search engine optimization experts, companies experience refreshing hikes in organic website traffic, brand awareness, and ultimately – conversions and revenue.</a:t>
            </a:r>
          </a:p>
        </p:txBody>
      </p:sp>
      <p:grpSp>
        <p:nvGrpSpPr>
          <p:cNvPr id="2" name="Group 1"/>
          <p:cNvGrpSpPr/>
          <p:nvPr/>
        </p:nvGrpSpPr>
        <p:grpSpPr>
          <a:xfrm>
            <a:off x="6065549" y="1657350"/>
            <a:ext cx="1186371" cy="381000"/>
            <a:chOff x="6065549" y="1657350"/>
            <a:chExt cx="1186371" cy="381000"/>
          </a:xfrm>
        </p:grpSpPr>
        <p:sp>
          <p:nvSpPr>
            <p:cNvPr id="22" name="Rectangle 21"/>
            <p:cNvSpPr/>
            <p:nvPr/>
          </p:nvSpPr>
          <p:spPr>
            <a:xfrm>
              <a:off x="6096000" y="1657350"/>
              <a:ext cx="1030679"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065549" y="1740833"/>
              <a:ext cx="1186371" cy="297517"/>
            </a:xfrm>
            <a:prstGeom prst="rect">
              <a:avLst/>
            </a:prstGeom>
            <a:noFill/>
          </p:spPr>
          <p:txBody>
            <a:bodyPr wrap="square" rtlCol="0">
              <a:spAutoFit/>
            </a:bodyPr>
            <a:lstStyle/>
            <a:p>
              <a:r>
                <a:rPr lang="en-US" sz="2000" baseline="30000" dirty="0">
                  <a:solidFill>
                    <a:schemeClr val="accent1">
                      <a:lumMod val="50000"/>
                    </a:schemeClr>
                  </a:solidFill>
                  <a:latin typeface="Oswald" pitchFamily="50"/>
                </a:rPr>
                <a:t>Who We Are</a:t>
              </a:r>
            </a:p>
          </p:txBody>
        </p:sp>
      </p:grpSp>
      <p:grpSp>
        <p:nvGrpSpPr>
          <p:cNvPr id="27" name="Group 26"/>
          <p:cNvGrpSpPr/>
          <p:nvPr/>
        </p:nvGrpSpPr>
        <p:grpSpPr>
          <a:xfrm>
            <a:off x="2821427" y="336279"/>
            <a:ext cx="1893900" cy="787671"/>
            <a:chOff x="453046" y="259187"/>
            <a:chExt cx="1893900" cy="787671"/>
          </a:xfrm>
        </p:grpSpPr>
        <p:sp>
          <p:nvSpPr>
            <p:cNvPr id="3" name="TextBox 2"/>
            <p:cNvSpPr txBox="1"/>
            <p:nvPr/>
          </p:nvSpPr>
          <p:spPr>
            <a:xfrm>
              <a:off x="457420" y="259187"/>
              <a:ext cx="1850839" cy="646331"/>
            </a:xfrm>
            <a:prstGeom prst="rect">
              <a:avLst/>
            </a:prstGeom>
            <a:noFill/>
          </p:spPr>
          <p:txBody>
            <a:bodyPr wrap="square" rtlCol="0">
              <a:spAutoFit/>
            </a:bodyPr>
            <a:lstStyle/>
            <a:p>
              <a:r>
                <a:rPr lang="en-US" sz="3600" dirty="0">
                  <a:solidFill>
                    <a:srgbClr val="41B9E1"/>
                  </a:solidFill>
                  <a:latin typeface="Oswald" pitchFamily="50"/>
                </a:rPr>
                <a:t>About Us</a:t>
              </a:r>
            </a:p>
          </p:txBody>
        </p:sp>
        <p:sp>
          <p:nvSpPr>
            <p:cNvPr id="28" name="TextBox 27"/>
            <p:cNvSpPr txBox="1"/>
            <p:nvPr/>
          </p:nvSpPr>
          <p:spPr>
            <a:xfrm>
              <a:off x="453046" y="810896"/>
              <a:ext cx="1893900" cy="235962"/>
            </a:xfrm>
            <a:prstGeom prst="rect">
              <a:avLst/>
            </a:prstGeom>
            <a:noFill/>
          </p:spPr>
          <p:txBody>
            <a:bodyPr wrap="square" rtlCol="0">
              <a:spAutoFit/>
            </a:bodyPr>
            <a:lstStyle/>
            <a:p>
              <a:r>
                <a:rPr lang="en-US" sz="1400" baseline="30000" dirty="0">
                  <a:solidFill>
                    <a:schemeClr val="accent1">
                      <a:lumMod val="40000"/>
                      <a:lumOff val="60000"/>
                    </a:schemeClr>
                  </a:solidFill>
                  <a:latin typeface="Oswald" pitchFamily="50"/>
                </a:rPr>
                <a:t>Philosophy / Mission / Who We Are</a:t>
              </a:r>
            </a:p>
          </p:txBody>
        </p:sp>
      </p:grpSp>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33" name="TextBox 32"/>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34" name="TextBox 33"/>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35" name="TextBox 34"/>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www.cosapient.com</a:t>
            </a:r>
          </a:p>
        </p:txBody>
      </p:sp>
      <p:cxnSp>
        <p:nvCxnSpPr>
          <p:cNvPr id="46" name="Straight Connector 45"/>
          <p:cNvCxnSpPr/>
          <p:nvPr/>
        </p:nvCxnSpPr>
        <p:spPr>
          <a:xfrm>
            <a:off x="2917146" y="1116081"/>
            <a:ext cx="6226854" cy="0"/>
          </a:xfrm>
          <a:prstGeom prst="line">
            <a:avLst/>
          </a:prstGeom>
          <a:ln w="19050" cap="sq">
            <a:solidFill>
              <a:schemeClr val="accent1">
                <a:lumMod val="60000"/>
                <a:lumOff val="4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spTree>
    <p:extLst>
      <p:ext uri="{BB962C8B-B14F-4D97-AF65-F5344CB8AC3E}">
        <p14:creationId xmlns:p14="http://schemas.microsoft.com/office/powerpoint/2010/main" val="2950839871"/>
      </p:ext>
    </p:extLst>
  </p:cSld>
  <p:clrMapOvr>
    <a:masterClrMapping/>
  </p:clrMapOvr>
  <mc:AlternateContent xmlns:mc="http://schemas.openxmlformats.org/markup-compatibility/2006" xmlns:p14="http://schemas.microsoft.com/office/powerpoint/2010/main">
    <mc:Choice Requires="p14">
      <p:transition spd="slow" p14:dur="2000" advTm="1771">
        <p14:ferris dir="r"/>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additive="base">
                                        <p:cTn id="13" dur="500" fill="hold"/>
                                        <p:tgtEl>
                                          <p:spTgt spid="46"/>
                                        </p:tgtEl>
                                        <p:attrNameLst>
                                          <p:attrName>ppt_x</p:attrName>
                                        </p:attrNameLst>
                                      </p:cBhvr>
                                      <p:tavLst>
                                        <p:tav tm="0">
                                          <p:val>
                                            <p:strVal val="1+#ppt_w/2"/>
                                          </p:val>
                                        </p:tav>
                                        <p:tav tm="100000">
                                          <p:val>
                                            <p:strVal val="#ppt_x"/>
                                          </p:val>
                                        </p:tav>
                                      </p:tavLst>
                                    </p:anim>
                                    <p:anim calcmode="lin" valueType="num">
                                      <p:cBhvr additive="base">
                                        <p:cTn id="14" dur="500" fill="hold"/>
                                        <p:tgtEl>
                                          <p:spTgt spid="46"/>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par>
                          <p:cTn id="27" fill="hold">
                            <p:stCondLst>
                              <p:cond delay="3000"/>
                            </p:stCondLst>
                            <p:childTnLst>
                              <p:par>
                                <p:cTn id="28" presetID="22" presetClass="entr" presetSubtype="8"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par>
                          <p:cTn id="35" fill="hold">
                            <p:stCondLst>
                              <p:cond delay="4000"/>
                            </p:stCondLst>
                            <p:childTnLst>
                              <p:par>
                                <p:cTn id="36" presetID="22" presetClass="entr" presetSubtype="1"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up)">
                                      <p:cBhvr>
                                        <p:cTn id="38" dur="500"/>
                                        <p:tgtEl>
                                          <p:spTgt spid="25"/>
                                        </p:tgtEl>
                                      </p:cBhvr>
                                    </p:animEffect>
                                  </p:childTnLst>
                                </p:cTn>
                              </p:par>
                            </p:childTnLst>
                          </p:cTn>
                        </p:par>
                        <p:par>
                          <p:cTn id="39" fill="hold">
                            <p:stCondLst>
                              <p:cond delay="4500"/>
                            </p:stCondLst>
                            <p:childTnLst>
                              <p:par>
                                <p:cTn id="40" presetID="22" presetClass="entr" presetSubtype="8"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childTnLst>
                          </p:cTn>
                        </p:par>
                        <p:par>
                          <p:cTn id="43" fill="hold">
                            <p:stCondLst>
                              <p:cond delay="50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6" grpId="0" animBg="1"/>
      <p:bldP spid="5" grpId="0"/>
      <p:bldP spid="17" grpId="0"/>
      <p:bldP spid="20"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672698" y="761541"/>
            <a:ext cx="2480702" cy="958932"/>
            <a:chOff x="5672698" y="761541"/>
            <a:chExt cx="2480702" cy="958932"/>
          </a:xfrm>
        </p:grpSpPr>
        <p:sp>
          <p:nvSpPr>
            <p:cNvPr id="44" name="TextBox 43"/>
            <p:cNvSpPr txBox="1"/>
            <p:nvPr/>
          </p:nvSpPr>
          <p:spPr>
            <a:xfrm>
              <a:off x="5672698" y="971550"/>
              <a:ext cx="2480702" cy="748923"/>
            </a:xfrm>
            <a:prstGeom prst="rect">
              <a:avLst/>
            </a:prstGeom>
            <a:noFill/>
          </p:spPr>
          <p:txBody>
            <a:bodyPr wrap="square" rtlCol="0">
              <a:spAutoFit/>
            </a:bodyPr>
            <a:lstStyle/>
            <a:p>
              <a:r>
                <a:rPr lang="en-US" sz="1600" baseline="30000" dirty="0">
                  <a:solidFill>
                    <a:schemeClr val="accent1">
                      <a:lumMod val="75000"/>
                    </a:schemeClr>
                  </a:solidFill>
                  <a:latin typeface="Sansation" pitchFamily="2" charset="0"/>
                </a:rPr>
                <a:t>SEO is an acronym for “search engine optimization” or “search engine optimizer.” Deciding to hire an SEO is a big decision that can</a:t>
              </a:r>
            </a:p>
          </p:txBody>
        </p:sp>
        <p:sp>
          <p:nvSpPr>
            <p:cNvPr id="45" name="TextBox 44"/>
            <p:cNvSpPr txBox="1"/>
            <p:nvPr/>
          </p:nvSpPr>
          <p:spPr>
            <a:xfrm>
              <a:off x="5706431" y="761541"/>
              <a:ext cx="2258955" cy="297517"/>
            </a:xfrm>
            <a:prstGeom prst="rect">
              <a:avLst/>
            </a:prstGeom>
            <a:noFill/>
          </p:spPr>
          <p:txBody>
            <a:bodyPr wrap="square" rtlCol="0">
              <a:spAutoFit/>
            </a:bodyPr>
            <a:lstStyle/>
            <a:p>
              <a:r>
                <a:rPr lang="en-US" sz="2000" baseline="30000" dirty="0">
                  <a:solidFill>
                    <a:schemeClr val="accent1">
                      <a:lumMod val="50000"/>
                    </a:schemeClr>
                  </a:solidFill>
                  <a:latin typeface="Oswald" pitchFamily="50"/>
                </a:rPr>
                <a:t>Search Engine Optimization</a:t>
              </a:r>
            </a:p>
          </p:txBody>
        </p:sp>
      </p:grpSp>
      <p:grpSp>
        <p:nvGrpSpPr>
          <p:cNvPr id="17" name="Group 16"/>
          <p:cNvGrpSpPr/>
          <p:nvPr/>
        </p:nvGrpSpPr>
        <p:grpSpPr>
          <a:xfrm>
            <a:off x="5672698" y="1885950"/>
            <a:ext cx="2480702" cy="1123079"/>
            <a:chOff x="5672698" y="1885950"/>
            <a:chExt cx="2480702" cy="1123079"/>
          </a:xfrm>
        </p:grpSpPr>
        <p:sp>
          <p:nvSpPr>
            <p:cNvPr id="46" name="TextBox 45"/>
            <p:cNvSpPr txBox="1"/>
            <p:nvPr/>
          </p:nvSpPr>
          <p:spPr>
            <a:xfrm>
              <a:off x="5672698" y="2095959"/>
              <a:ext cx="2480702" cy="913070"/>
            </a:xfrm>
            <a:prstGeom prst="rect">
              <a:avLst/>
            </a:prstGeom>
            <a:noFill/>
          </p:spPr>
          <p:txBody>
            <a:bodyPr wrap="square" rtlCol="0">
              <a:spAutoFit/>
            </a:bodyPr>
            <a:lstStyle/>
            <a:p>
              <a:r>
                <a:rPr lang="en-US" sz="1600" baseline="30000" dirty="0">
                  <a:solidFill>
                    <a:schemeClr val="accent1">
                      <a:lumMod val="75000"/>
                    </a:schemeClr>
                  </a:solidFill>
                  <a:latin typeface="Sansation" pitchFamily="2" charset="0"/>
                </a:rPr>
                <a:t>Our professional search engine optimization team will take an in-depth look at the competitive marketplace for your chosen keywords and help you develop the.</a:t>
              </a:r>
            </a:p>
          </p:txBody>
        </p:sp>
        <p:sp>
          <p:nvSpPr>
            <p:cNvPr id="47" name="TextBox 46"/>
            <p:cNvSpPr txBox="1"/>
            <p:nvPr/>
          </p:nvSpPr>
          <p:spPr>
            <a:xfrm>
              <a:off x="5706431" y="1885950"/>
              <a:ext cx="2258955" cy="297517"/>
            </a:xfrm>
            <a:prstGeom prst="rect">
              <a:avLst/>
            </a:prstGeom>
            <a:noFill/>
          </p:spPr>
          <p:txBody>
            <a:bodyPr wrap="square" rtlCol="0">
              <a:spAutoFit/>
            </a:bodyPr>
            <a:lstStyle/>
            <a:p>
              <a:r>
                <a:rPr lang="en-US" sz="2000" baseline="30000" dirty="0">
                  <a:solidFill>
                    <a:schemeClr val="accent1">
                      <a:lumMod val="50000"/>
                    </a:schemeClr>
                  </a:solidFill>
                  <a:latin typeface="Oswald" pitchFamily="50"/>
                </a:rPr>
                <a:t>SEO Analysis</a:t>
              </a:r>
            </a:p>
          </p:txBody>
        </p:sp>
      </p:grpSp>
      <p:sp>
        <p:nvSpPr>
          <p:cNvPr id="48" name="TextBox 47"/>
          <p:cNvSpPr txBox="1"/>
          <p:nvPr/>
        </p:nvSpPr>
        <p:spPr>
          <a:xfrm>
            <a:off x="5672698" y="3458506"/>
            <a:ext cx="2480702" cy="913070"/>
          </a:xfrm>
          <a:prstGeom prst="rect">
            <a:avLst/>
          </a:prstGeom>
          <a:noFill/>
        </p:spPr>
        <p:txBody>
          <a:bodyPr wrap="square" rtlCol="0">
            <a:spAutoFit/>
          </a:bodyPr>
          <a:lstStyle/>
          <a:p>
            <a:r>
              <a:rPr lang="en-US" sz="1600" baseline="30000" dirty="0">
                <a:solidFill>
                  <a:schemeClr val="accent1">
                    <a:lumMod val="75000"/>
                  </a:schemeClr>
                </a:solidFill>
                <a:latin typeface="Sansation" pitchFamily="2" charset="0"/>
              </a:rPr>
              <a:t>SEO GOAL has helped our company increase site traffic and significantly improve keyword rankings. We’ve enjoyed working with their team and have loved the positive results</a:t>
            </a:r>
          </a:p>
        </p:txBody>
      </p:sp>
      <p:sp>
        <p:nvSpPr>
          <p:cNvPr id="49" name="TextBox 48"/>
          <p:cNvSpPr txBox="1"/>
          <p:nvPr/>
        </p:nvSpPr>
        <p:spPr>
          <a:xfrm>
            <a:off x="5706431" y="3248497"/>
            <a:ext cx="2258955" cy="297517"/>
          </a:xfrm>
          <a:prstGeom prst="rect">
            <a:avLst/>
          </a:prstGeom>
          <a:noFill/>
        </p:spPr>
        <p:txBody>
          <a:bodyPr wrap="square" rtlCol="0">
            <a:spAutoFit/>
          </a:bodyPr>
          <a:lstStyle/>
          <a:p>
            <a:r>
              <a:rPr lang="en-US" sz="2000" baseline="30000" dirty="0">
                <a:solidFill>
                  <a:schemeClr val="accent1">
                    <a:lumMod val="50000"/>
                  </a:schemeClr>
                </a:solidFill>
                <a:latin typeface="Oswald" pitchFamily="50"/>
              </a:rPr>
              <a:t>SEO Training</a:t>
            </a:r>
          </a:p>
        </p:txBody>
      </p:sp>
      <p:grpSp>
        <p:nvGrpSpPr>
          <p:cNvPr id="5" name="Group 4"/>
          <p:cNvGrpSpPr/>
          <p:nvPr/>
        </p:nvGrpSpPr>
        <p:grpSpPr>
          <a:xfrm>
            <a:off x="228600" y="336279"/>
            <a:ext cx="3077304" cy="779802"/>
            <a:chOff x="228600" y="336279"/>
            <a:chExt cx="3077304" cy="779802"/>
          </a:xfrm>
        </p:grpSpPr>
        <p:sp>
          <p:nvSpPr>
            <p:cNvPr id="3" name="TextBox 2"/>
            <p:cNvSpPr txBox="1"/>
            <p:nvPr/>
          </p:nvSpPr>
          <p:spPr>
            <a:xfrm>
              <a:off x="228600" y="336279"/>
              <a:ext cx="2524559" cy="646331"/>
            </a:xfrm>
            <a:prstGeom prst="rect">
              <a:avLst/>
            </a:prstGeom>
            <a:noFill/>
          </p:spPr>
          <p:txBody>
            <a:bodyPr wrap="square" rtlCol="0">
              <a:spAutoFit/>
            </a:bodyPr>
            <a:lstStyle/>
            <a:p>
              <a:r>
                <a:rPr lang="en-US" sz="3600" dirty="0">
                  <a:solidFill>
                    <a:schemeClr val="accent1">
                      <a:lumMod val="50000"/>
                    </a:schemeClr>
                  </a:solidFill>
                  <a:latin typeface="Oswald" pitchFamily="50"/>
                </a:rPr>
                <a:t>Our Services</a:t>
              </a:r>
            </a:p>
          </p:txBody>
        </p:sp>
        <p:sp>
          <p:nvSpPr>
            <p:cNvPr id="51" name="TextBox 50"/>
            <p:cNvSpPr txBox="1"/>
            <p:nvPr/>
          </p:nvSpPr>
          <p:spPr>
            <a:xfrm>
              <a:off x="255759" y="880119"/>
              <a:ext cx="30501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Search Engine Optimization / SEO Analysis / SEO Training</a:t>
              </a:r>
            </a:p>
          </p:txBody>
        </p:sp>
      </p:grpSp>
      <p:grpSp>
        <p:nvGrpSpPr>
          <p:cNvPr id="29" name="Group 28"/>
          <p:cNvGrpSpPr/>
          <p:nvPr/>
        </p:nvGrpSpPr>
        <p:grpSpPr>
          <a:xfrm>
            <a:off x="4277125" y="666750"/>
            <a:ext cx="1366681" cy="1214812"/>
            <a:chOff x="4258302" y="819150"/>
            <a:chExt cx="1366681" cy="1214812"/>
          </a:xfrm>
        </p:grpSpPr>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grpSp>
          <p:nvGrpSpPr>
            <p:cNvPr id="9" name="Group 8"/>
            <p:cNvGrpSpPr/>
            <p:nvPr/>
          </p:nvGrpSpPr>
          <p:grpSpPr>
            <a:xfrm>
              <a:off x="4343400" y="819150"/>
              <a:ext cx="1113026" cy="1113026"/>
              <a:chOff x="4343400" y="819150"/>
              <a:chExt cx="1113026" cy="1113026"/>
            </a:xfrm>
          </p:grpSpPr>
          <p:sp>
            <p:nvSpPr>
              <p:cNvPr id="7" name="Oval 6"/>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433510" y="894768"/>
                <a:ext cx="957146" cy="957146"/>
              </a:xfrm>
              <a:prstGeom prst="ellipse">
                <a:avLst/>
              </a:prstGeom>
              <a:noFill/>
              <a:ln w="38100" cap="rnd">
                <a:solidFill>
                  <a:schemeClr val="accent1">
                    <a:lumMod val="75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1531" y="908846"/>
            <a:ext cx="576886" cy="631212"/>
          </a:xfrm>
          <a:prstGeom prst="rect">
            <a:avLst/>
          </a:prstGeom>
        </p:spPr>
      </p:pic>
      <p:grpSp>
        <p:nvGrpSpPr>
          <p:cNvPr id="8" name="Group 7"/>
          <p:cNvGrpSpPr/>
          <p:nvPr/>
        </p:nvGrpSpPr>
        <p:grpSpPr>
          <a:xfrm>
            <a:off x="4277125" y="1885950"/>
            <a:ext cx="1366681" cy="1214812"/>
            <a:chOff x="4277125" y="1885950"/>
            <a:chExt cx="1366681" cy="1214812"/>
          </a:xfrm>
        </p:grpSpPr>
        <p:grpSp>
          <p:nvGrpSpPr>
            <p:cNvPr id="69" name="Group 68"/>
            <p:cNvGrpSpPr/>
            <p:nvPr/>
          </p:nvGrpSpPr>
          <p:grpSpPr>
            <a:xfrm>
              <a:off x="4277125" y="1885950"/>
              <a:ext cx="1366681" cy="1214812"/>
              <a:chOff x="4258302" y="819150"/>
              <a:chExt cx="1366681" cy="1214812"/>
            </a:xfrm>
          </p:grpSpPr>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grpSp>
            <p:nvGrpSpPr>
              <p:cNvPr id="71" name="Group 70"/>
              <p:cNvGrpSpPr/>
              <p:nvPr/>
            </p:nvGrpSpPr>
            <p:grpSpPr>
              <a:xfrm>
                <a:off x="4343400" y="819150"/>
                <a:ext cx="1113026" cy="1113026"/>
                <a:chOff x="4343400" y="819150"/>
                <a:chExt cx="1113026" cy="1113026"/>
              </a:xfrm>
            </p:grpSpPr>
            <p:sp>
              <p:nvSpPr>
                <p:cNvPr id="72" name="Oval 71"/>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433510" y="894768"/>
                  <a:ext cx="957146" cy="957146"/>
                </a:xfrm>
                <a:prstGeom prst="ellipse">
                  <a:avLst/>
                </a:prstGeom>
                <a:noFill/>
                <a:ln w="38100" cap="rnd">
                  <a:solidFill>
                    <a:schemeClr val="accent1">
                      <a:lumMod val="75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9004" y="2158995"/>
              <a:ext cx="640019" cy="573900"/>
            </a:xfrm>
            <a:prstGeom prst="rect">
              <a:avLst/>
            </a:prstGeom>
          </p:spPr>
        </p:pic>
      </p:grpSp>
      <p:grpSp>
        <p:nvGrpSpPr>
          <p:cNvPr id="19" name="Group 18"/>
          <p:cNvGrpSpPr/>
          <p:nvPr/>
        </p:nvGrpSpPr>
        <p:grpSpPr>
          <a:xfrm>
            <a:off x="4277125" y="3141726"/>
            <a:ext cx="1366681" cy="1214812"/>
            <a:chOff x="4277125" y="3141726"/>
            <a:chExt cx="1366681" cy="1214812"/>
          </a:xfrm>
        </p:grpSpPr>
        <p:grpSp>
          <p:nvGrpSpPr>
            <p:cNvPr id="74" name="Group 73"/>
            <p:cNvGrpSpPr/>
            <p:nvPr/>
          </p:nvGrpSpPr>
          <p:grpSpPr>
            <a:xfrm>
              <a:off x="4277125" y="3141726"/>
              <a:ext cx="1366681" cy="1214812"/>
              <a:chOff x="4258302" y="819150"/>
              <a:chExt cx="1366681" cy="1214812"/>
            </a:xfrm>
          </p:grpSpPr>
          <p:pic>
            <p:nvPicPr>
              <p:cNvPr id="75" name="Picture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grpSp>
            <p:nvGrpSpPr>
              <p:cNvPr id="76" name="Group 75"/>
              <p:cNvGrpSpPr/>
              <p:nvPr/>
            </p:nvGrpSpPr>
            <p:grpSpPr>
              <a:xfrm>
                <a:off x="4343400" y="819150"/>
                <a:ext cx="1113026" cy="1113026"/>
                <a:chOff x="4343400" y="819150"/>
                <a:chExt cx="1113026" cy="1113026"/>
              </a:xfrm>
            </p:grpSpPr>
            <p:sp>
              <p:nvSpPr>
                <p:cNvPr id="77" name="Oval 76"/>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4433510" y="894768"/>
                  <a:ext cx="957146" cy="957146"/>
                </a:xfrm>
                <a:prstGeom prst="ellipse">
                  <a:avLst/>
                </a:prstGeom>
                <a:noFill/>
                <a:ln w="38100" cap="rnd">
                  <a:solidFill>
                    <a:schemeClr val="accent1">
                      <a:lumMod val="75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8374" y="3378793"/>
              <a:ext cx="719567" cy="645230"/>
            </a:xfrm>
            <a:prstGeom prst="rect">
              <a:avLst/>
            </a:prstGeom>
          </p:spPr>
        </p:pic>
      </p:grpSp>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8937" y="3842918"/>
            <a:ext cx="2421158" cy="330434"/>
          </a:xfrm>
          <a:prstGeom prst="rect">
            <a:avLst/>
          </a:prstGeom>
        </p:spPr>
      </p:pic>
      <p:sp>
        <p:nvSpPr>
          <p:cNvPr id="54" name="Oval 53"/>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58" name="TextBox 57"/>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59" name="TextBox 58"/>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60" name="TextBox 59"/>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61" name="Picture 6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62" name="Picture 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spTree>
    <p:extLst>
      <p:ext uri="{BB962C8B-B14F-4D97-AF65-F5344CB8AC3E}">
        <p14:creationId xmlns:p14="http://schemas.microsoft.com/office/powerpoint/2010/main" val="147764479"/>
      </p:ext>
    </p:extLst>
  </p:cSld>
  <p:clrMapOvr>
    <a:masterClrMapping/>
  </p:clrMapOvr>
  <mc:AlternateContent xmlns:mc="http://schemas.openxmlformats.org/markup-compatibility/2006" xmlns:p14="http://schemas.microsoft.com/office/powerpoint/2010/main">
    <mc:Choice Requires="p14">
      <p:transition spd="slow" p14:dur="2000" advTm="1771">
        <p14:ferris dir="l"/>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0-#ppt_w/2"/>
                                          </p:val>
                                        </p:tav>
                                        <p:tav tm="100000">
                                          <p:val>
                                            <p:strVal val="#ppt_x"/>
                                          </p:val>
                                        </p:tav>
                                      </p:tavLst>
                                    </p:anim>
                                    <p:anim calcmode="lin" valueType="num">
                                      <p:cBhvr additive="base">
                                        <p:cTn id="12" dur="500" fill="hold"/>
                                        <p:tgtEl>
                                          <p:spTgt spid="67"/>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22" presetClass="entr" presetSubtype="8"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par>
                          <p:cTn id="25" fill="hold">
                            <p:stCondLst>
                              <p:cond delay="1000"/>
                            </p:stCondLst>
                            <p:childTnLst>
                              <p:par>
                                <p:cTn id="26" presetID="53" presetClass="entr" presetSubtype="16"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left)">
                                      <p:cBhvr>
                                        <p:cTn id="33" dur="500"/>
                                        <p:tgtEl>
                                          <p:spTgt spid="4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left)">
                                      <p:cBhvr>
                                        <p:cTn id="3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6200" y="241393"/>
            <a:ext cx="3077304" cy="779802"/>
            <a:chOff x="386200" y="241393"/>
            <a:chExt cx="3077304" cy="779802"/>
          </a:xfrm>
        </p:grpSpPr>
        <p:sp>
          <p:nvSpPr>
            <p:cNvPr id="3" name="TextBox 2"/>
            <p:cNvSpPr txBox="1"/>
            <p:nvPr/>
          </p:nvSpPr>
          <p:spPr>
            <a:xfrm>
              <a:off x="386200" y="241393"/>
              <a:ext cx="2524559" cy="646331"/>
            </a:xfrm>
            <a:prstGeom prst="rect">
              <a:avLst/>
            </a:prstGeom>
            <a:noFill/>
          </p:spPr>
          <p:txBody>
            <a:bodyPr wrap="square" rtlCol="0">
              <a:spAutoFit/>
            </a:bodyPr>
            <a:lstStyle/>
            <a:p>
              <a:r>
                <a:rPr lang="en-US" sz="3600" dirty="0">
                  <a:solidFill>
                    <a:schemeClr val="accent1">
                      <a:lumMod val="50000"/>
                    </a:schemeClr>
                  </a:solidFill>
                  <a:latin typeface="Oswald" pitchFamily="50"/>
                </a:rPr>
                <a:t>Our Services</a:t>
              </a:r>
            </a:p>
          </p:txBody>
        </p:sp>
        <p:sp>
          <p:nvSpPr>
            <p:cNvPr id="51" name="TextBox 50"/>
            <p:cNvSpPr txBox="1"/>
            <p:nvPr/>
          </p:nvSpPr>
          <p:spPr>
            <a:xfrm>
              <a:off x="413359" y="785233"/>
              <a:ext cx="30501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Major Services on this Company</a:t>
              </a:r>
            </a:p>
          </p:txBody>
        </p:sp>
      </p:grpSp>
      <p:grpSp>
        <p:nvGrpSpPr>
          <p:cNvPr id="11" name="Group 10"/>
          <p:cNvGrpSpPr/>
          <p:nvPr/>
        </p:nvGrpSpPr>
        <p:grpSpPr>
          <a:xfrm>
            <a:off x="1327201" y="1188661"/>
            <a:ext cx="1644599" cy="923071"/>
            <a:chOff x="1327201" y="1188661"/>
            <a:chExt cx="1644599" cy="923071"/>
          </a:xfrm>
        </p:grpSpPr>
        <p:sp>
          <p:nvSpPr>
            <p:cNvPr id="124" name="TextBox 123"/>
            <p:cNvSpPr txBox="1"/>
            <p:nvPr/>
          </p:nvSpPr>
          <p:spPr>
            <a:xfrm>
              <a:off x="1327201" y="1352550"/>
              <a:ext cx="1644599" cy="759182"/>
            </a:xfrm>
            <a:prstGeom prst="rect">
              <a:avLst/>
            </a:prstGeom>
            <a:noFill/>
          </p:spPr>
          <p:txBody>
            <a:bodyPr wrap="square" rtlCol="0">
              <a:spAutoFit/>
            </a:bodyPr>
            <a:lstStyle/>
            <a:p>
              <a:r>
                <a:rPr lang="en-US" sz="1300" baseline="30000" dirty="0">
                  <a:solidFill>
                    <a:schemeClr val="accent1">
                      <a:lumMod val="75000"/>
                    </a:schemeClr>
                  </a:solidFill>
                  <a:latin typeface="Sansation" pitchFamily="2" charset="0"/>
                </a:rPr>
                <a:t>SEO is an acronym for “search engine optimization” or “search engine optimizer.” Deciding to hire an SEO is a big decision that can</a:t>
              </a:r>
            </a:p>
          </p:txBody>
        </p:sp>
        <p:sp>
          <p:nvSpPr>
            <p:cNvPr id="125" name="TextBox 124"/>
            <p:cNvSpPr txBox="1"/>
            <p:nvPr/>
          </p:nvSpPr>
          <p:spPr>
            <a:xfrm>
              <a:off x="1328470" y="1188661"/>
              <a:ext cx="1542896" cy="246221"/>
            </a:xfrm>
            <a:prstGeom prst="rect">
              <a:avLst/>
            </a:prstGeom>
            <a:noFill/>
          </p:spPr>
          <p:txBody>
            <a:bodyPr wrap="square" rtlCol="0">
              <a:spAutoFit/>
            </a:bodyPr>
            <a:lstStyle/>
            <a:p>
              <a:r>
                <a:rPr lang="en-US" sz="1500" baseline="30000" dirty="0">
                  <a:solidFill>
                    <a:schemeClr val="accent1">
                      <a:lumMod val="50000"/>
                    </a:schemeClr>
                  </a:solidFill>
                  <a:latin typeface="Oswald" pitchFamily="50"/>
                </a:rPr>
                <a:t>Search Engine Optimization</a:t>
              </a:r>
            </a:p>
          </p:txBody>
        </p:sp>
      </p:grpSp>
      <p:grpSp>
        <p:nvGrpSpPr>
          <p:cNvPr id="24" name="Group 23"/>
          <p:cNvGrpSpPr/>
          <p:nvPr/>
        </p:nvGrpSpPr>
        <p:grpSpPr>
          <a:xfrm>
            <a:off x="1327201" y="2243687"/>
            <a:ext cx="1644599" cy="923071"/>
            <a:chOff x="1327201" y="2243687"/>
            <a:chExt cx="1644599" cy="923071"/>
          </a:xfrm>
        </p:grpSpPr>
        <p:sp>
          <p:nvSpPr>
            <p:cNvPr id="142" name="TextBox 141"/>
            <p:cNvSpPr txBox="1"/>
            <p:nvPr/>
          </p:nvSpPr>
          <p:spPr>
            <a:xfrm>
              <a:off x="1327201" y="2407576"/>
              <a:ext cx="1644599" cy="759182"/>
            </a:xfrm>
            <a:prstGeom prst="rect">
              <a:avLst/>
            </a:prstGeom>
            <a:noFill/>
          </p:spPr>
          <p:txBody>
            <a:bodyPr wrap="square" rtlCol="0">
              <a:spAutoFit/>
            </a:bodyPr>
            <a:lstStyle/>
            <a:p>
              <a:r>
                <a:rPr lang="en-US" sz="1300" baseline="30000" dirty="0">
                  <a:solidFill>
                    <a:schemeClr val="accent1">
                      <a:lumMod val="75000"/>
                    </a:schemeClr>
                  </a:solidFill>
                  <a:latin typeface="Sansation" pitchFamily="2" charset="0"/>
                </a:rPr>
                <a:t>SEO is an acronym for “search engine optimization” or “search engine optimizer.” Deciding to hire an SEO is a big decision that can</a:t>
              </a:r>
            </a:p>
          </p:txBody>
        </p:sp>
        <p:sp>
          <p:nvSpPr>
            <p:cNvPr id="143" name="TextBox 142"/>
            <p:cNvSpPr txBox="1"/>
            <p:nvPr/>
          </p:nvSpPr>
          <p:spPr>
            <a:xfrm>
              <a:off x="1328470" y="2243687"/>
              <a:ext cx="1542896" cy="246221"/>
            </a:xfrm>
            <a:prstGeom prst="rect">
              <a:avLst/>
            </a:prstGeom>
            <a:noFill/>
          </p:spPr>
          <p:txBody>
            <a:bodyPr wrap="square" rtlCol="0">
              <a:spAutoFit/>
            </a:bodyPr>
            <a:lstStyle/>
            <a:p>
              <a:r>
                <a:rPr lang="en-US" sz="1500" baseline="30000" dirty="0">
                  <a:solidFill>
                    <a:schemeClr val="accent1">
                      <a:lumMod val="50000"/>
                    </a:schemeClr>
                  </a:solidFill>
                  <a:latin typeface="Oswald" pitchFamily="50"/>
                </a:rPr>
                <a:t>Web Development</a:t>
              </a:r>
            </a:p>
          </p:txBody>
        </p:sp>
      </p:grpSp>
      <p:grpSp>
        <p:nvGrpSpPr>
          <p:cNvPr id="26" name="Group 25"/>
          <p:cNvGrpSpPr/>
          <p:nvPr/>
        </p:nvGrpSpPr>
        <p:grpSpPr>
          <a:xfrm>
            <a:off x="1327201" y="3318946"/>
            <a:ext cx="1644599" cy="923071"/>
            <a:chOff x="1327201" y="3318946"/>
            <a:chExt cx="1644599" cy="923071"/>
          </a:xfrm>
        </p:grpSpPr>
        <p:sp>
          <p:nvSpPr>
            <p:cNvPr id="148" name="TextBox 147"/>
            <p:cNvSpPr txBox="1"/>
            <p:nvPr/>
          </p:nvSpPr>
          <p:spPr>
            <a:xfrm>
              <a:off x="1327201" y="3482835"/>
              <a:ext cx="1644599" cy="759182"/>
            </a:xfrm>
            <a:prstGeom prst="rect">
              <a:avLst/>
            </a:prstGeom>
            <a:noFill/>
          </p:spPr>
          <p:txBody>
            <a:bodyPr wrap="square" rtlCol="0">
              <a:spAutoFit/>
            </a:bodyPr>
            <a:lstStyle/>
            <a:p>
              <a:r>
                <a:rPr lang="en-US" sz="1300" baseline="30000" dirty="0">
                  <a:solidFill>
                    <a:schemeClr val="accent1">
                      <a:lumMod val="75000"/>
                    </a:schemeClr>
                  </a:solidFill>
                  <a:latin typeface="Sansation" pitchFamily="2" charset="0"/>
                </a:rPr>
                <a:t>SEO is an acronym for “search engine optimization” or “search engine optimizer.” Deciding to hire an SEO is a big decision that can</a:t>
              </a:r>
            </a:p>
          </p:txBody>
        </p:sp>
        <p:sp>
          <p:nvSpPr>
            <p:cNvPr id="149" name="TextBox 148"/>
            <p:cNvSpPr txBox="1"/>
            <p:nvPr/>
          </p:nvSpPr>
          <p:spPr>
            <a:xfrm>
              <a:off x="1328470" y="3318946"/>
              <a:ext cx="1542896" cy="246221"/>
            </a:xfrm>
            <a:prstGeom prst="rect">
              <a:avLst/>
            </a:prstGeom>
            <a:noFill/>
          </p:spPr>
          <p:txBody>
            <a:bodyPr wrap="square" rtlCol="0">
              <a:spAutoFit/>
            </a:bodyPr>
            <a:lstStyle/>
            <a:p>
              <a:r>
                <a:rPr lang="en-US" sz="1500" baseline="30000" dirty="0">
                  <a:solidFill>
                    <a:schemeClr val="accent1">
                      <a:lumMod val="50000"/>
                    </a:schemeClr>
                  </a:solidFill>
                  <a:latin typeface="Oswald" pitchFamily="50"/>
                </a:rPr>
                <a:t>Branding Services</a:t>
              </a:r>
            </a:p>
          </p:txBody>
        </p:sp>
      </p:grpSp>
      <p:grpSp>
        <p:nvGrpSpPr>
          <p:cNvPr id="28" name="Group 27"/>
          <p:cNvGrpSpPr/>
          <p:nvPr/>
        </p:nvGrpSpPr>
        <p:grpSpPr>
          <a:xfrm>
            <a:off x="4093319" y="1188661"/>
            <a:ext cx="1644599" cy="923071"/>
            <a:chOff x="4093319" y="1188661"/>
            <a:chExt cx="1644599" cy="923071"/>
          </a:xfrm>
        </p:grpSpPr>
        <p:sp>
          <p:nvSpPr>
            <p:cNvPr id="154" name="TextBox 153"/>
            <p:cNvSpPr txBox="1"/>
            <p:nvPr/>
          </p:nvSpPr>
          <p:spPr>
            <a:xfrm>
              <a:off x="4093319" y="1352550"/>
              <a:ext cx="1644599" cy="759182"/>
            </a:xfrm>
            <a:prstGeom prst="rect">
              <a:avLst/>
            </a:prstGeom>
            <a:noFill/>
          </p:spPr>
          <p:txBody>
            <a:bodyPr wrap="square" rtlCol="0">
              <a:spAutoFit/>
            </a:bodyPr>
            <a:lstStyle/>
            <a:p>
              <a:r>
                <a:rPr lang="en-US" sz="1300" baseline="30000" dirty="0">
                  <a:solidFill>
                    <a:schemeClr val="accent1">
                      <a:lumMod val="75000"/>
                    </a:schemeClr>
                  </a:solidFill>
                  <a:latin typeface="Sansation" pitchFamily="2" charset="0"/>
                </a:rPr>
                <a:t>SEO is an acronym for “search engine optimization” or “search engine optimizer.” Deciding to hire an SEO is a big decision that can</a:t>
              </a:r>
            </a:p>
          </p:txBody>
        </p:sp>
        <p:sp>
          <p:nvSpPr>
            <p:cNvPr id="155" name="TextBox 154"/>
            <p:cNvSpPr txBox="1"/>
            <p:nvPr/>
          </p:nvSpPr>
          <p:spPr>
            <a:xfrm>
              <a:off x="4094588" y="1188661"/>
              <a:ext cx="1542896" cy="246221"/>
            </a:xfrm>
            <a:prstGeom prst="rect">
              <a:avLst/>
            </a:prstGeom>
            <a:noFill/>
          </p:spPr>
          <p:txBody>
            <a:bodyPr wrap="square" rtlCol="0">
              <a:spAutoFit/>
            </a:bodyPr>
            <a:lstStyle/>
            <a:p>
              <a:r>
                <a:rPr lang="en-US" sz="1500" baseline="30000" dirty="0">
                  <a:solidFill>
                    <a:schemeClr val="accent1">
                      <a:lumMod val="50000"/>
                    </a:schemeClr>
                  </a:solidFill>
                  <a:latin typeface="Oswald" pitchFamily="50"/>
                </a:rPr>
                <a:t>Target Keyword</a:t>
              </a:r>
            </a:p>
          </p:txBody>
        </p:sp>
      </p:grpSp>
      <p:grpSp>
        <p:nvGrpSpPr>
          <p:cNvPr id="31" name="Group 30"/>
          <p:cNvGrpSpPr/>
          <p:nvPr/>
        </p:nvGrpSpPr>
        <p:grpSpPr>
          <a:xfrm>
            <a:off x="4093319" y="2243687"/>
            <a:ext cx="1644599" cy="923071"/>
            <a:chOff x="4093319" y="2243687"/>
            <a:chExt cx="1644599" cy="923071"/>
          </a:xfrm>
        </p:grpSpPr>
        <p:sp>
          <p:nvSpPr>
            <p:cNvPr id="160" name="TextBox 159"/>
            <p:cNvSpPr txBox="1"/>
            <p:nvPr/>
          </p:nvSpPr>
          <p:spPr>
            <a:xfrm>
              <a:off x="4093319" y="2407576"/>
              <a:ext cx="1644599" cy="759182"/>
            </a:xfrm>
            <a:prstGeom prst="rect">
              <a:avLst/>
            </a:prstGeom>
            <a:noFill/>
          </p:spPr>
          <p:txBody>
            <a:bodyPr wrap="square" rtlCol="0">
              <a:spAutoFit/>
            </a:bodyPr>
            <a:lstStyle/>
            <a:p>
              <a:r>
                <a:rPr lang="en-US" sz="1300" baseline="30000" dirty="0">
                  <a:solidFill>
                    <a:schemeClr val="accent1">
                      <a:lumMod val="75000"/>
                    </a:schemeClr>
                  </a:solidFill>
                  <a:latin typeface="Sansation" pitchFamily="2" charset="0"/>
                </a:rPr>
                <a:t>SEO is an acronym for “search engine optimization” or “search engine optimizer.” Deciding to hire an SEO is a big decision that can</a:t>
              </a:r>
            </a:p>
          </p:txBody>
        </p:sp>
        <p:sp>
          <p:nvSpPr>
            <p:cNvPr id="161" name="TextBox 160"/>
            <p:cNvSpPr txBox="1"/>
            <p:nvPr/>
          </p:nvSpPr>
          <p:spPr>
            <a:xfrm>
              <a:off x="4094588" y="2243687"/>
              <a:ext cx="1542896" cy="246221"/>
            </a:xfrm>
            <a:prstGeom prst="rect">
              <a:avLst/>
            </a:prstGeom>
            <a:noFill/>
          </p:spPr>
          <p:txBody>
            <a:bodyPr wrap="square" rtlCol="0">
              <a:spAutoFit/>
            </a:bodyPr>
            <a:lstStyle/>
            <a:p>
              <a:r>
                <a:rPr lang="en-US" sz="1500" baseline="30000" dirty="0" err="1">
                  <a:solidFill>
                    <a:schemeClr val="accent1">
                      <a:lumMod val="50000"/>
                    </a:schemeClr>
                  </a:solidFill>
                  <a:latin typeface="Oswald" pitchFamily="50"/>
                </a:rPr>
                <a:t>Affliate</a:t>
              </a:r>
              <a:r>
                <a:rPr lang="en-US" sz="1500" baseline="30000" dirty="0">
                  <a:solidFill>
                    <a:schemeClr val="accent1">
                      <a:lumMod val="50000"/>
                    </a:schemeClr>
                  </a:solidFill>
                  <a:latin typeface="Oswald" pitchFamily="50"/>
                </a:rPr>
                <a:t> Marketing</a:t>
              </a:r>
            </a:p>
          </p:txBody>
        </p:sp>
      </p:grpSp>
      <p:grpSp>
        <p:nvGrpSpPr>
          <p:cNvPr id="36" name="Group 35"/>
          <p:cNvGrpSpPr/>
          <p:nvPr/>
        </p:nvGrpSpPr>
        <p:grpSpPr>
          <a:xfrm>
            <a:off x="4093319" y="3318946"/>
            <a:ext cx="1644599" cy="923071"/>
            <a:chOff x="4093319" y="3318946"/>
            <a:chExt cx="1644599" cy="923071"/>
          </a:xfrm>
        </p:grpSpPr>
        <p:sp>
          <p:nvSpPr>
            <p:cNvPr id="166" name="TextBox 165"/>
            <p:cNvSpPr txBox="1"/>
            <p:nvPr/>
          </p:nvSpPr>
          <p:spPr>
            <a:xfrm>
              <a:off x="4093319" y="3482835"/>
              <a:ext cx="1644599" cy="759182"/>
            </a:xfrm>
            <a:prstGeom prst="rect">
              <a:avLst/>
            </a:prstGeom>
            <a:noFill/>
          </p:spPr>
          <p:txBody>
            <a:bodyPr wrap="square" rtlCol="0">
              <a:spAutoFit/>
            </a:bodyPr>
            <a:lstStyle/>
            <a:p>
              <a:r>
                <a:rPr lang="en-US" sz="1300" baseline="30000" dirty="0">
                  <a:solidFill>
                    <a:schemeClr val="accent1">
                      <a:lumMod val="75000"/>
                    </a:schemeClr>
                  </a:solidFill>
                  <a:latin typeface="Sansation" pitchFamily="2" charset="0"/>
                </a:rPr>
                <a:t>SEO is an acronym for “search engine optimization” or “search engine optimizer.” Deciding to hire an SEO is a big decision that can</a:t>
              </a:r>
            </a:p>
          </p:txBody>
        </p:sp>
        <p:sp>
          <p:nvSpPr>
            <p:cNvPr id="167" name="TextBox 166"/>
            <p:cNvSpPr txBox="1"/>
            <p:nvPr/>
          </p:nvSpPr>
          <p:spPr>
            <a:xfrm>
              <a:off x="4094588" y="3318946"/>
              <a:ext cx="1542896" cy="246221"/>
            </a:xfrm>
            <a:prstGeom prst="rect">
              <a:avLst/>
            </a:prstGeom>
            <a:noFill/>
          </p:spPr>
          <p:txBody>
            <a:bodyPr wrap="square" rtlCol="0">
              <a:spAutoFit/>
            </a:bodyPr>
            <a:lstStyle/>
            <a:p>
              <a:r>
                <a:rPr lang="en-US" sz="1500" baseline="30000" dirty="0">
                  <a:solidFill>
                    <a:schemeClr val="accent1">
                      <a:lumMod val="50000"/>
                    </a:schemeClr>
                  </a:solidFill>
                  <a:latin typeface="Oswald" pitchFamily="50"/>
                </a:rPr>
                <a:t>Website Optimization</a:t>
              </a:r>
            </a:p>
          </p:txBody>
        </p:sp>
      </p:grpSp>
      <p:grpSp>
        <p:nvGrpSpPr>
          <p:cNvPr id="39" name="Group 38"/>
          <p:cNvGrpSpPr/>
          <p:nvPr/>
        </p:nvGrpSpPr>
        <p:grpSpPr>
          <a:xfrm>
            <a:off x="6919471" y="1188661"/>
            <a:ext cx="1644599" cy="923071"/>
            <a:chOff x="6919471" y="1188661"/>
            <a:chExt cx="1644599" cy="923071"/>
          </a:xfrm>
        </p:grpSpPr>
        <p:sp>
          <p:nvSpPr>
            <p:cNvPr id="172" name="TextBox 171"/>
            <p:cNvSpPr txBox="1"/>
            <p:nvPr/>
          </p:nvSpPr>
          <p:spPr>
            <a:xfrm>
              <a:off x="6919471" y="1352550"/>
              <a:ext cx="1644599" cy="759182"/>
            </a:xfrm>
            <a:prstGeom prst="rect">
              <a:avLst/>
            </a:prstGeom>
            <a:noFill/>
          </p:spPr>
          <p:txBody>
            <a:bodyPr wrap="square" rtlCol="0">
              <a:spAutoFit/>
            </a:bodyPr>
            <a:lstStyle/>
            <a:p>
              <a:r>
                <a:rPr lang="en-US" sz="1300" baseline="30000" dirty="0">
                  <a:solidFill>
                    <a:schemeClr val="accent1">
                      <a:lumMod val="75000"/>
                    </a:schemeClr>
                  </a:solidFill>
                  <a:latin typeface="Sansation" pitchFamily="2" charset="0"/>
                </a:rPr>
                <a:t>SEO is an acronym for “search engine optimization” or “search engine optimizer.” Deciding to hire an SEO is a big decision that can</a:t>
              </a:r>
            </a:p>
          </p:txBody>
        </p:sp>
        <p:sp>
          <p:nvSpPr>
            <p:cNvPr id="173" name="TextBox 172"/>
            <p:cNvSpPr txBox="1"/>
            <p:nvPr/>
          </p:nvSpPr>
          <p:spPr>
            <a:xfrm>
              <a:off x="6920740" y="1188661"/>
              <a:ext cx="1542896" cy="246221"/>
            </a:xfrm>
            <a:prstGeom prst="rect">
              <a:avLst/>
            </a:prstGeom>
            <a:noFill/>
          </p:spPr>
          <p:txBody>
            <a:bodyPr wrap="square" rtlCol="0">
              <a:spAutoFit/>
            </a:bodyPr>
            <a:lstStyle/>
            <a:p>
              <a:r>
                <a:rPr lang="en-US" sz="1500" baseline="30000" dirty="0">
                  <a:solidFill>
                    <a:schemeClr val="accent1">
                      <a:lumMod val="50000"/>
                    </a:schemeClr>
                  </a:solidFill>
                  <a:latin typeface="Oswald" pitchFamily="50"/>
                </a:rPr>
                <a:t>Social Engagement</a:t>
              </a:r>
            </a:p>
          </p:txBody>
        </p:sp>
      </p:grpSp>
      <p:grpSp>
        <p:nvGrpSpPr>
          <p:cNvPr id="43" name="Group 42"/>
          <p:cNvGrpSpPr/>
          <p:nvPr/>
        </p:nvGrpSpPr>
        <p:grpSpPr>
          <a:xfrm>
            <a:off x="6919471" y="2243687"/>
            <a:ext cx="1644599" cy="923071"/>
            <a:chOff x="6919471" y="2243687"/>
            <a:chExt cx="1644599" cy="923071"/>
          </a:xfrm>
        </p:grpSpPr>
        <p:sp>
          <p:nvSpPr>
            <p:cNvPr id="178" name="TextBox 177"/>
            <p:cNvSpPr txBox="1"/>
            <p:nvPr/>
          </p:nvSpPr>
          <p:spPr>
            <a:xfrm>
              <a:off x="6919471" y="2407576"/>
              <a:ext cx="1644599" cy="759182"/>
            </a:xfrm>
            <a:prstGeom prst="rect">
              <a:avLst/>
            </a:prstGeom>
            <a:noFill/>
          </p:spPr>
          <p:txBody>
            <a:bodyPr wrap="square" rtlCol="0">
              <a:spAutoFit/>
            </a:bodyPr>
            <a:lstStyle/>
            <a:p>
              <a:r>
                <a:rPr lang="en-US" sz="1300" baseline="30000" dirty="0">
                  <a:solidFill>
                    <a:schemeClr val="accent1">
                      <a:lumMod val="75000"/>
                    </a:schemeClr>
                  </a:solidFill>
                  <a:latin typeface="Sansation" pitchFamily="2" charset="0"/>
                </a:rPr>
                <a:t>SEO is an acronym for “search engine optimization” or “search engine optimizer.” Deciding to hire an SEO is a big decision that can</a:t>
              </a:r>
            </a:p>
          </p:txBody>
        </p:sp>
        <p:sp>
          <p:nvSpPr>
            <p:cNvPr id="179" name="TextBox 178"/>
            <p:cNvSpPr txBox="1"/>
            <p:nvPr/>
          </p:nvSpPr>
          <p:spPr>
            <a:xfrm>
              <a:off x="6920740" y="2243687"/>
              <a:ext cx="1542896" cy="246221"/>
            </a:xfrm>
            <a:prstGeom prst="rect">
              <a:avLst/>
            </a:prstGeom>
            <a:noFill/>
          </p:spPr>
          <p:txBody>
            <a:bodyPr wrap="square" rtlCol="0">
              <a:spAutoFit/>
            </a:bodyPr>
            <a:lstStyle/>
            <a:p>
              <a:r>
                <a:rPr lang="en-US" sz="1500" baseline="30000" dirty="0">
                  <a:solidFill>
                    <a:schemeClr val="accent1">
                      <a:lumMod val="50000"/>
                    </a:schemeClr>
                  </a:solidFill>
                  <a:latin typeface="Oswald" pitchFamily="50"/>
                </a:rPr>
                <a:t>Creative </a:t>
              </a:r>
              <a:r>
                <a:rPr lang="en-US" sz="1500" baseline="30000" dirty="0" err="1">
                  <a:solidFill>
                    <a:schemeClr val="accent1">
                      <a:lumMod val="50000"/>
                    </a:schemeClr>
                  </a:solidFill>
                  <a:latin typeface="Oswald" pitchFamily="50"/>
                </a:rPr>
                <a:t>Campaings</a:t>
              </a:r>
              <a:endParaRPr lang="en-US" sz="1500" baseline="30000" dirty="0">
                <a:solidFill>
                  <a:schemeClr val="accent1">
                    <a:lumMod val="50000"/>
                  </a:schemeClr>
                </a:solidFill>
                <a:latin typeface="Oswald" pitchFamily="50"/>
              </a:endParaRPr>
            </a:p>
          </p:txBody>
        </p:sp>
      </p:grpSp>
      <p:grpSp>
        <p:nvGrpSpPr>
          <p:cNvPr id="45" name="Group 44"/>
          <p:cNvGrpSpPr/>
          <p:nvPr/>
        </p:nvGrpSpPr>
        <p:grpSpPr>
          <a:xfrm>
            <a:off x="6919471" y="3318946"/>
            <a:ext cx="1644599" cy="923071"/>
            <a:chOff x="6919471" y="3318946"/>
            <a:chExt cx="1644599" cy="923071"/>
          </a:xfrm>
        </p:grpSpPr>
        <p:sp>
          <p:nvSpPr>
            <p:cNvPr id="184" name="TextBox 183"/>
            <p:cNvSpPr txBox="1"/>
            <p:nvPr/>
          </p:nvSpPr>
          <p:spPr>
            <a:xfrm>
              <a:off x="6919471" y="3482835"/>
              <a:ext cx="1644599" cy="759182"/>
            </a:xfrm>
            <a:prstGeom prst="rect">
              <a:avLst/>
            </a:prstGeom>
            <a:noFill/>
          </p:spPr>
          <p:txBody>
            <a:bodyPr wrap="square" rtlCol="0">
              <a:spAutoFit/>
            </a:bodyPr>
            <a:lstStyle/>
            <a:p>
              <a:r>
                <a:rPr lang="en-US" sz="1300" baseline="30000" dirty="0">
                  <a:solidFill>
                    <a:schemeClr val="accent1">
                      <a:lumMod val="75000"/>
                    </a:schemeClr>
                  </a:solidFill>
                  <a:latin typeface="Sansation" pitchFamily="2" charset="0"/>
                </a:rPr>
                <a:t>SEO is an acronym for “search engine optimization” or “search engine optimizer.” Deciding to hire an SEO is a big decision that can</a:t>
              </a:r>
            </a:p>
          </p:txBody>
        </p:sp>
        <p:sp>
          <p:nvSpPr>
            <p:cNvPr id="185" name="TextBox 184"/>
            <p:cNvSpPr txBox="1"/>
            <p:nvPr/>
          </p:nvSpPr>
          <p:spPr>
            <a:xfrm>
              <a:off x="6920740" y="3318946"/>
              <a:ext cx="1542896" cy="246221"/>
            </a:xfrm>
            <a:prstGeom prst="rect">
              <a:avLst/>
            </a:prstGeom>
            <a:noFill/>
          </p:spPr>
          <p:txBody>
            <a:bodyPr wrap="square" rtlCol="0">
              <a:spAutoFit/>
            </a:bodyPr>
            <a:lstStyle/>
            <a:p>
              <a:r>
                <a:rPr lang="en-US" sz="1500" baseline="30000" dirty="0">
                  <a:solidFill>
                    <a:schemeClr val="accent1">
                      <a:lumMod val="50000"/>
                    </a:schemeClr>
                  </a:solidFill>
                  <a:latin typeface="Oswald" pitchFamily="50"/>
                </a:rPr>
                <a:t>Support Services</a:t>
              </a:r>
            </a:p>
          </p:txBody>
        </p:sp>
      </p:grpSp>
      <p:grpSp>
        <p:nvGrpSpPr>
          <p:cNvPr id="9" name="Group 8"/>
          <p:cNvGrpSpPr/>
          <p:nvPr/>
        </p:nvGrpSpPr>
        <p:grpSpPr>
          <a:xfrm>
            <a:off x="281882" y="1158452"/>
            <a:ext cx="1129488" cy="1003977"/>
            <a:chOff x="281882" y="1158452"/>
            <a:chExt cx="1129488" cy="1003977"/>
          </a:xfrm>
        </p:grpSpPr>
        <p:grpSp>
          <p:nvGrpSpPr>
            <p:cNvPr id="5" name="Group 4"/>
            <p:cNvGrpSpPr/>
            <p:nvPr/>
          </p:nvGrpSpPr>
          <p:grpSpPr>
            <a:xfrm>
              <a:off x="281882" y="1158452"/>
              <a:ext cx="1129488" cy="1003977"/>
              <a:chOff x="281882" y="1158452"/>
              <a:chExt cx="1129488" cy="1003977"/>
            </a:xfrm>
          </p:grpSpPr>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882" y="2008279"/>
                <a:ext cx="1129488" cy="154150"/>
              </a:xfrm>
              <a:prstGeom prst="rect">
                <a:avLst/>
              </a:prstGeom>
            </p:spPr>
          </p:pic>
          <p:sp>
            <p:nvSpPr>
              <p:cNvPr id="7" name="Oval 6"/>
              <p:cNvSpPr/>
              <p:nvPr/>
            </p:nvSpPr>
            <p:spPr>
              <a:xfrm>
                <a:off x="352211" y="1158452"/>
                <a:ext cx="919856" cy="9198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16624" y="1222865"/>
                <a:ext cx="791030" cy="791030"/>
              </a:xfrm>
              <a:prstGeom prst="ellipse">
                <a:avLst/>
              </a:prstGeom>
              <a:noFill/>
              <a:ln w="28575" cap="rnd">
                <a:solidFill>
                  <a:schemeClr val="accent1">
                    <a:lumMod val="75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6" name="Picture 1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869" y="1319364"/>
              <a:ext cx="533539" cy="583783"/>
            </a:xfrm>
            <a:prstGeom prst="rect">
              <a:avLst/>
            </a:prstGeom>
          </p:spPr>
        </p:pic>
      </p:grpSp>
      <p:grpSp>
        <p:nvGrpSpPr>
          <p:cNvPr id="18" name="Group 17"/>
          <p:cNvGrpSpPr/>
          <p:nvPr/>
        </p:nvGrpSpPr>
        <p:grpSpPr>
          <a:xfrm>
            <a:off x="281882" y="2213478"/>
            <a:ext cx="1129488" cy="1003977"/>
            <a:chOff x="281882" y="2213478"/>
            <a:chExt cx="1129488" cy="1003977"/>
          </a:xfrm>
        </p:grpSpPr>
        <p:grpSp>
          <p:nvGrpSpPr>
            <p:cNvPr id="138" name="Group 137"/>
            <p:cNvGrpSpPr/>
            <p:nvPr/>
          </p:nvGrpSpPr>
          <p:grpSpPr>
            <a:xfrm>
              <a:off x="281882" y="2213478"/>
              <a:ext cx="1129488" cy="1003977"/>
              <a:chOff x="281882" y="1158452"/>
              <a:chExt cx="1129488" cy="1003977"/>
            </a:xfrm>
          </p:grpSpPr>
          <p:pic>
            <p:nvPicPr>
              <p:cNvPr id="139" name="Picture 1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882" y="2008279"/>
                <a:ext cx="1129488" cy="154150"/>
              </a:xfrm>
              <a:prstGeom prst="rect">
                <a:avLst/>
              </a:prstGeom>
            </p:spPr>
          </p:pic>
          <p:sp>
            <p:nvSpPr>
              <p:cNvPr id="140" name="Oval 139"/>
              <p:cNvSpPr/>
              <p:nvPr/>
            </p:nvSpPr>
            <p:spPr>
              <a:xfrm>
                <a:off x="352211" y="1158452"/>
                <a:ext cx="919856" cy="9198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416624" y="1222865"/>
                <a:ext cx="791030" cy="791030"/>
              </a:xfrm>
              <a:prstGeom prst="ellipse">
                <a:avLst/>
              </a:prstGeom>
              <a:noFill/>
              <a:ln w="28575" cap="rnd">
                <a:solidFill>
                  <a:schemeClr val="accent1">
                    <a:lumMod val="75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314" y="2464631"/>
              <a:ext cx="635083" cy="472934"/>
            </a:xfrm>
            <a:prstGeom prst="rect">
              <a:avLst/>
            </a:prstGeom>
          </p:spPr>
        </p:pic>
      </p:grpSp>
      <p:grpSp>
        <p:nvGrpSpPr>
          <p:cNvPr id="25" name="Group 24"/>
          <p:cNvGrpSpPr/>
          <p:nvPr/>
        </p:nvGrpSpPr>
        <p:grpSpPr>
          <a:xfrm>
            <a:off x="281882" y="3288737"/>
            <a:ext cx="1129488" cy="1003977"/>
            <a:chOff x="281882" y="3288737"/>
            <a:chExt cx="1129488" cy="1003977"/>
          </a:xfrm>
        </p:grpSpPr>
        <p:grpSp>
          <p:nvGrpSpPr>
            <p:cNvPr id="144" name="Group 143"/>
            <p:cNvGrpSpPr/>
            <p:nvPr/>
          </p:nvGrpSpPr>
          <p:grpSpPr>
            <a:xfrm>
              <a:off x="281882" y="3288737"/>
              <a:ext cx="1129488" cy="1003977"/>
              <a:chOff x="281882" y="1158452"/>
              <a:chExt cx="1129488" cy="1003977"/>
            </a:xfrm>
          </p:grpSpPr>
          <p:pic>
            <p:nvPicPr>
              <p:cNvPr id="145" name="Picture 1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882" y="2008279"/>
                <a:ext cx="1129488" cy="154150"/>
              </a:xfrm>
              <a:prstGeom prst="rect">
                <a:avLst/>
              </a:prstGeom>
            </p:spPr>
          </p:pic>
          <p:sp>
            <p:nvSpPr>
              <p:cNvPr id="146" name="Oval 145"/>
              <p:cNvSpPr/>
              <p:nvPr/>
            </p:nvSpPr>
            <p:spPr>
              <a:xfrm>
                <a:off x="352211" y="1158452"/>
                <a:ext cx="919856" cy="9198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416624" y="1222865"/>
                <a:ext cx="791030" cy="791030"/>
              </a:xfrm>
              <a:prstGeom prst="ellipse">
                <a:avLst/>
              </a:prstGeom>
              <a:noFill/>
              <a:ln w="28575" cap="rnd">
                <a:solidFill>
                  <a:schemeClr val="accent1">
                    <a:lumMod val="75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745" y="3457083"/>
              <a:ext cx="556862" cy="474022"/>
            </a:xfrm>
            <a:prstGeom prst="rect">
              <a:avLst/>
            </a:prstGeom>
          </p:spPr>
        </p:pic>
      </p:grpSp>
      <p:grpSp>
        <p:nvGrpSpPr>
          <p:cNvPr id="27" name="Group 26"/>
          <p:cNvGrpSpPr/>
          <p:nvPr/>
        </p:nvGrpSpPr>
        <p:grpSpPr>
          <a:xfrm>
            <a:off x="3048000" y="1158452"/>
            <a:ext cx="1129488" cy="1003977"/>
            <a:chOff x="3048000" y="1158452"/>
            <a:chExt cx="1129488" cy="1003977"/>
          </a:xfrm>
        </p:grpSpPr>
        <p:grpSp>
          <p:nvGrpSpPr>
            <p:cNvPr id="150" name="Group 149"/>
            <p:cNvGrpSpPr/>
            <p:nvPr/>
          </p:nvGrpSpPr>
          <p:grpSpPr>
            <a:xfrm>
              <a:off x="3048000" y="1158452"/>
              <a:ext cx="1129488" cy="1003977"/>
              <a:chOff x="281882" y="1158452"/>
              <a:chExt cx="1129488" cy="1003977"/>
            </a:xfrm>
          </p:grpSpPr>
          <p:pic>
            <p:nvPicPr>
              <p:cNvPr id="151" name="Picture 1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882" y="2008279"/>
                <a:ext cx="1129488" cy="154150"/>
              </a:xfrm>
              <a:prstGeom prst="rect">
                <a:avLst/>
              </a:prstGeom>
            </p:spPr>
          </p:pic>
          <p:sp>
            <p:nvSpPr>
              <p:cNvPr id="152" name="Oval 151"/>
              <p:cNvSpPr/>
              <p:nvPr/>
            </p:nvSpPr>
            <p:spPr>
              <a:xfrm>
                <a:off x="352211" y="1158452"/>
                <a:ext cx="919856" cy="9198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416624" y="1222865"/>
                <a:ext cx="791030" cy="791030"/>
              </a:xfrm>
              <a:prstGeom prst="ellipse">
                <a:avLst/>
              </a:prstGeom>
              <a:noFill/>
              <a:ln w="28575" cap="rnd">
                <a:solidFill>
                  <a:schemeClr val="accent1">
                    <a:lumMod val="75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74991" y="1389192"/>
              <a:ext cx="619745" cy="472555"/>
            </a:xfrm>
            <a:prstGeom prst="rect">
              <a:avLst/>
            </a:prstGeom>
          </p:spPr>
        </p:pic>
      </p:grpSp>
      <p:grpSp>
        <p:nvGrpSpPr>
          <p:cNvPr id="29" name="Group 28"/>
          <p:cNvGrpSpPr/>
          <p:nvPr/>
        </p:nvGrpSpPr>
        <p:grpSpPr>
          <a:xfrm>
            <a:off x="3048000" y="2213478"/>
            <a:ext cx="1129488" cy="1003977"/>
            <a:chOff x="3048000" y="2213478"/>
            <a:chExt cx="1129488" cy="1003977"/>
          </a:xfrm>
        </p:grpSpPr>
        <p:grpSp>
          <p:nvGrpSpPr>
            <p:cNvPr id="156" name="Group 155"/>
            <p:cNvGrpSpPr/>
            <p:nvPr/>
          </p:nvGrpSpPr>
          <p:grpSpPr>
            <a:xfrm>
              <a:off x="3048000" y="2213478"/>
              <a:ext cx="1129488" cy="1003977"/>
              <a:chOff x="281882" y="1158452"/>
              <a:chExt cx="1129488" cy="1003977"/>
            </a:xfrm>
          </p:grpSpPr>
          <p:pic>
            <p:nvPicPr>
              <p:cNvPr id="157" name="Picture 1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882" y="2008279"/>
                <a:ext cx="1129488" cy="154150"/>
              </a:xfrm>
              <a:prstGeom prst="rect">
                <a:avLst/>
              </a:prstGeom>
            </p:spPr>
          </p:pic>
          <p:sp>
            <p:nvSpPr>
              <p:cNvPr id="158" name="Oval 157"/>
              <p:cNvSpPr/>
              <p:nvPr/>
            </p:nvSpPr>
            <p:spPr>
              <a:xfrm>
                <a:off x="352211" y="1158452"/>
                <a:ext cx="919856" cy="9198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416624" y="1222865"/>
                <a:ext cx="791030" cy="791030"/>
              </a:xfrm>
              <a:prstGeom prst="ellipse">
                <a:avLst/>
              </a:prstGeom>
              <a:noFill/>
              <a:ln w="28575" cap="rnd">
                <a:solidFill>
                  <a:schemeClr val="accent1">
                    <a:lumMod val="75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5505" y="2407021"/>
              <a:ext cx="624638" cy="472349"/>
            </a:xfrm>
            <a:prstGeom prst="rect">
              <a:avLst/>
            </a:prstGeom>
          </p:spPr>
        </p:pic>
      </p:grpSp>
      <p:grpSp>
        <p:nvGrpSpPr>
          <p:cNvPr id="32" name="Group 31"/>
          <p:cNvGrpSpPr/>
          <p:nvPr/>
        </p:nvGrpSpPr>
        <p:grpSpPr>
          <a:xfrm>
            <a:off x="3048000" y="3288737"/>
            <a:ext cx="1129488" cy="1003977"/>
            <a:chOff x="3048000" y="3288737"/>
            <a:chExt cx="1129488" cy="1003977"/>
          </a:xfrm>
        </p:grpSpPr>
        <p:grpSp>
          <p:nvGrpSpPr>
            <p:cNvPr id="162" name="Group 161"/>
            <p:cNvGrpSpPr/>
            <p:nvPr/>
          </p:nvGrpSpPr>
          <p:grpSpPr>
            <a:xfrm>
              <a:off x="3048000" y="3288737"/>
              <a:ext cx="1129488" cy="1003977"/>
              <a:chOff x="281882" y="1158452"/>
              <a:chExt cx="1129488" cy="1003977"/>
            </a:xfrm>
          </p:grpSpPr>
          <p:pic>
            <p:nvPicPr>
              <p:cNvPr id="163" name="Picture 1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882" y="2008279"/>
                <a:ext cx="1129488" cy="154150"/>
              </a:xfrm>
              <a:prstGeom prst="rect">
                <a:avLst/>
              </a:prstGeom>
            </p:spPr>
          </p:pic>
          <p:sp>
            <p:nvSpPr>
              <p:cNvPr id="164" name="Oval 163"/>
              <p:cNvSpPr/>
              <p:nvPr/>
            </p:nvSpPr>
            <p:spPr>
              <a:xfrm>
                <a:off x="352211" y="1158452"/>
                <a:ext cx="919856" cy="9198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a:off x="416624" y="1222865"/>
                <a:ext cx="791030" cy="791030"/>
              </a:xfrm>
              <a:prstGeom prst="ellipse">
                <a:avLst/>
              </a:prstGeom>
              <a:noFill/>
              <a:ln w="28575" cap="rnd">
                <a:solidFill>
                  <a:srgbClr val="DC5326"/>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12829" y="3514649"/>
              <a:ext cx="529417" cy="474725"/>
            </a:xfrm>
            <a:prstGeom prst="rect">
              <a:avLst/>
            </a:prstGeom>
          </p:spPr>
        </p:pic>
      </p:grpSp>
      <p:grpSp>
        <p:nvGrpSpPr>
          <p:cNvPr id="37" name="Group 36"/>
          <p:cNvGrpSpPr/>
          <p:nvPr/>
        </p:nvGrpSpPr>
        <p:grpSpPr>
          <a:xfrm>
            <a:off x="5874152" y="1158452"/>
            <a:ext cx="1129488" cy="1003977"/>
            <a:chOff x="5874152" y="1158452"/>
            <a:chExt cx="1129488" cy="1003977"/>
          </a:xfrm>
        </p:grpSpPr>
        <p:grpSp>
          <p:nvGrpSpPr>
            <p:cNvPr id="168" name="Group 167"/>
            <p:cNvGrpSpPr/>
            <p:nvPr/>
          </p:nvGrpSpPr>
          <p:grpSpPr>
            <a:xfrm>
              <a:off x="5874152" y="1158452"/>
              <a:ext cx="1129488" cy="1003977"/>
              <a:chOff x="281882" y="1158452"/>
              <a:chExt cx="1129488" cy="1003977"/>
            </a:xfrm>
          </p:grpSpPr>
          <p:pic>
            <p:nvPicPr>
              <p:cNvPr id="169" name="Picture 1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882" y="2008279"/>
                <a:ext cx="1129488" cy="154150"/>
              </a:xfrm>
              <a:prstGeom prst="rect">
                <a:avLst/>
              </a:prstGeom>
            </p:spPr>
          </p:pic>
          <p:sp>
            <p:nvSpPr>
              <p:cNvPr id="170" name="Oval 169"/>
              <p:cNvSpPr/>
              <p:nvPr/>
            </p:nvSpPr>
            <p:spPr>
              <a:xfrm>
                <a:off x="352211" y="1158452"/>
                <a:ext cx="919856" cy="9198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p:nvPr/>
            </p:nvSpPr>
            <p:spPr>
              <a:xfrm>
                <a:off x="416624" y="1222865"/>
                <a:ext cx="791030" cy="791030"/>
              </a:xfrm>
              <a:prstGeom prst="ellipse">
                <a:avLst/>
              </a:prstGeom>
              <a:noFill/>
              <a:ln w="28575" cap="rnd">
                <a:solidFill>
                  <a:schemeClr val="accent1">
                    <a:lumMod val="75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54209" y="1364443"/>
              <a:ext cx="518478" cy="474725"/>
            </a:xfrm>
            <a:prstGeom prst="rect">
              <a:avLst/>
            </a:prstGeom>
          </p:spPr>
        </p:pic>
      </p:grpSp>
      <p:grpSp>
        <p:nvGrpSpPr>
          <p:cNvPr id="40" name="Group 39"/>
          <p:cNvGrpSpPr/>
          <p:nvPr/>
        </p:nvGrpSpPr>
        <p:grpSpPr>
          <a:xfrm>
            <a:off x="5874152" y="2213478"/>
            <a:ext cx="1129488" cy="1003977"/>
            <a:chOff x="5874152" y="2213478"/>
            <a:chExt cx="1129488" cy="1003977"/>
          </a:xfrm>
        </p:grpSpPr>
        <p:grpSp>
          <p:nvGrpSpPr>
            <p:cNvPr id="174" name="Group 173"/>
            <p:cNvGrpSpPr/>
            <p:nvPr/>
          </p:nvGrpSpPr>
          <p:grpSpPr>
            <a:xfrm>
              <a:off x="5874152" y="2213478"/>
              <a:ext cx="1129488" cy="1003977"/>
              <a:chOff x="281882" y="1158452"/>
              <a:chExt cx="1129488" cy="1003977"/>
            </a:xfrm>
          </p:grpSpPr>
          <p:pic>
            <p:nvPicPr>
              <p:cNvPr id="175" name="Picture 1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882" y="2008279"/>
                <a:ext cx="1129488" cy="154150"/>
              </a:xfrm>
              <a:prstGeom prst="rect">
                <a:avLst/>
              </a:prstGeom>
            </p:spPr>
          </p:pic>
          <p:sp>
            <p:nvSpPr>
              <p:cNvPr id="176" name="Oval 175"/>
              <p:cNvSpPr/>
              <p:nvPr/>
            </p:nvSpPr>
            <p:spPr>
              <a:xfrm>
                <a:off x="352211" y="1158452"/>
                <a:ext cx="919856" cy="9198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a:off x="416624" y="1222865"/>
                <a:ext cx="791030" cy="791030"/>
              </a:xfrm>
              <a:prstGeom prst="ellipse">
                <a:avLst/>
              </a:prstGeom>
              <a:noFill/>
              <a:ln w="28575" cap="rnd">
                <a:solidFill>
                  <a:schemeClr val="accent1">
                    <a:lumMod val="75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12273" y="2416264"/>
              <a:ext cx="616664" cy="522197"/>
            </a:xfrm>
            <a:prstGeom prst="rect">
              <a:avLst/>
            </a:prstGeom>
          </p:spPr>
        </p:pic>
      </p:grpSp>
      <p:grpSp>
        <p:nvGrpSpPr>
          <p:cNvPr id="44" name="Group 43"/>
          <p:cNvGrpSpPr/>
          <p:nvPr/>
        </p:nvGrpSpPr>
        <p:grpSpPr>
          <a:xfrm>
            <a:off x="5874152" y="3288737"/>
            <a:ext cx="1129488" cy="1003977"/>
            <a:chOff x="5874152" y="3288737"/>
            <a:chExt cx="1129488" cy="1003977"/>
          </a:xfrm>
        </p:grpSpPr>
        <p:grpSp>
          <p:nvGrpSpPr>
            <p:cNvPr id="180" name="Group 179"/>
            <p:cNvGrpSpPr/>
            <p:nvPr/>
          </p:nvGrpSpPr>
          <p:grpSpPr>
            <a:xfrm>
              <a:off x="5874152" y="3288737"/>
              <a:ext cx="1129488" cy="1003977"/>
              <a:chOff x="281882" y="1158452"/>
              <a:chExt cx="1129488" cy="1003977"/>
            </a:xfrm>
          </p:grpSpPr>
          <p:pic>
            <p:nvPicPr>
              <p:cNvPr id="181" name="Picture 1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882" y="2008279"/>
                <a:ext cx="1129488" cy="154150"/>
              </a:xfrm>
              <a:prstGeom prst="rect">
                <a:avLst/>
              </a:prstGeom>
            </p:spPr>
          </p:pic>
          <p:sp>
            <p:nvSpPr>
              <p:cNvPr id="182" name="Oval 181"/>
              <p:cNvSpPr/>
              <p:nvPr/>
            </p:nvSpPr>
            <p:spPr>
              <a:xfrm>
                <a:off x="352211" y="1158452"/>
                <a:ext cx="919856" cy="9198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a:off x="416624" y="1222865"/>
                <a:ext cx="791030" cy="791030"/>
              </a:xfrm>
              <a:prstGeom prst="ellipse">
                <a:avLst/>
              </a:prstGeom>
              <a:noFill/>
              <a:ln w="28575" cap="rnd">
                <a:solidFill>
                  <a:schemeClr val="accent1">
                    <a:lumMod val="75000"/>
                  </a:schemeClr>
                </a:solidFill>
                <a:prstDash val="sysDo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81382" y="3456264"/>
              <a:ext cx="649575" cy="574417"/>
            </a:xfrm>
            <a:prstGeom prst="rect">
              <a:avLst/>
            </a:prstGeom>
          </p:spPr>
        </p:pic>
      </p:grpSp>
      <p:cxnSp>
        <p:nvCxnSpPr>
          <p:cNvPr id="187" name="Straight Connector 186"/>
          <p:cNvCxnSpPr/>
          <p:nvPr/>
        </p:nvCxnSpPr>
        <p:spPr>
          <a:xfrm>
            <a:off x="477052" y="1021195"/>
            <a:ext cx="8666948" cy="0"/>
          </a:xfrm>
          <a:prstGeom prst="line">
            <a:avLst/>
          </a:prstGeom>
          <a:ln w="19050" cap="sq">
            <a:solidFill>
              <a:schemeClr val="tx2">
                <a:lumMod val="5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105" name="TextBox 104"/>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106" name="TextBox 105"/>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107" name="TextBox 106"/>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108" name="Picture 10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109" name="Picture 10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spTree>
    <p:extLst>
      <p:ext uri="{BB962C8B-B14F-4D97-AF65-F5344CB8AC3E}">
        <p14:creationId xmlns:p14="http://schemas.microsoft.com/office/powerpoint/2010/main" val="2232259191"/>
      </p:ext>
    </p:extLst>
  </p:cSld>
  <p:clrMapOvr>
    <a:masterClrMapping/>
  </p:clrMapOvr>
  <mc:AlternateContent xmlns:mc="http://schemas.openxmlformats.org/markup-compatibility/2006" xmlns:p14="http://schemas.microsoft.com/office/powerpoint/2010/main">
    <mc:Choice Requires="p14">
      <p:transition spd="slow" p14:dur="1300" advTm="1771">
        <p14:pan dir="u"/>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87"/>
                                        </p:tgtEl>
                                        <p:attrNameLst>
                                          <p:attrName>style.visibility</p:attrName>
                                        </p:attrNameLst>
                                      </p:cBhvr>
                                      <p:to>
                                        <p:strVal val="visible"/>
                                      </p:to>
                                    </p:set>
                                    <p:anim calcmode="lin" valueType="num">
                                      <p:cBhvr additive="base">
                                        <p:cTn id="12" dur="500" fill="hold"/>
                                        <p:tgtEl>
                                          <p:spTgt spid="187"/>
                                        </p:tgtEl>
                                        <p:attrNameLst>
                                          <p:attrName>ppt_x</p:attrName>
                                        </p:attrNameLst>
                                      </p:cBhvr>
                                      <p:tavLst>
                                        <p:tav tm="0">
                                          <p:val>
                                            <p:strVal val="1+#ppt_w/2"/>
                                          </p:val>
                                        </p:tav>
                                        <p:tav tm="100000">
                                          <p:val>
                                            <p:strVal val="#ppt_x"/>
                                          </p:val>
                                        </p:tav>
                                      </p:tavLst>
                                    </p:anim>
                                    <p:anim calcmode="lin" valueType="num">
                                      <p:cBhvr additive="base">
                                        <p:cTn id="13" dur="500" fill="hold"/>
                                        <p:tgtEl>
                                          <p:spTgt spid="18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22" presetClass="entr" presetSubtype="8"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1500"/>
                            </p:stCondLst>
                            <p:childTnLst>
                              <p:par>
                                <p:cTn id="24" presetID="53" presetClass="entr" presetSubtype="16"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par>
                          <p:cTn id="32" fill="hold">
                            <p:stCondLst>
                              <p:cond delay="2000"/>
                            </p:stCondLst>
                            <p:childTnLst>
                              <p:par>
                                <p:cTn id="33" presetID="53" presetClass="entr" presetSubtype="16"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par>
                                <p:cTn id="38" presetID="22" presetClass="entr" presetSubtype="8"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childTnLst>
                          </p:cTn>
                        </p:par>
                        <p:par>
                          <p:cTn id="41" fill="hold">
                            <p:stCondLst>
                              <p:cond delay="2500"/>
                            </p:stCondLst>
                            <p:childTnLst>
                              <p:par>
                                <p:cTn id="42" presetID="53" presetClass="entr" presetSubtype="16"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p:cTn id="44" dur="500" fill="hold"/>
                                        <p:tgtEl>
                                          <p:spTgt spid="27"/>
                                        </p:tgtEl>
                                        <p:attrNameLst>
                                          <p:attrName>ppt_w</p:attrName>
                                        </p:attrNameLst>
                                      </p:cBhvr>
                                      <p:tavLst>
                                        <p:tav tm="0">
                                          <p:val>
                                            <p:fltVal val="0"/>
                                          </p:val>
                                        </p:tav>
                                        <p:tav tm="100000">
                                          <p:val>
                                            <p:strVal val="#ppt_w"/>
                                          </p:val>
                                        </p:tav>
                                      </p:tavLst>
                                    </p:anim>
                                    <p:anim calcmode="lin" valueType="num">
                                      <p:cBhvr>
                                        <p:cTn id="45" dur="500" fill="hold"/>
                                        <p:tgtEl>
                                          <p:spTgt spid="27"/>
                                        </p:tgtEl>
                                        <p:attrNameLst>
                                          <p:attrName>ppt_h</p:attrName>
                                        </p:attrNameLst>
                                      </p:cBhvr>
                                      <p:tavLst>
                                        <p:tav tm="0">
                                          <p:val>
                                            <p:fltVal val="0"/>
                                          </p:val>
                                        </p:tav>
                                        <p:tav tm="100000">
                                          <p:val>
                                            <p:strVal val="#ppt_h"/>
                                          </p:val>
                                        </p:tav>
                                      </p:tavLst>
                                    </p:anim>
                                    <p:animEffect transition="in" filter="fade">
                                      <p:cBhvr>
                                        <p:cTn id="46" dur="500"/>
                                        <p:tgtEl>
                                          <p:spTgt spid="27"/>
                                        </p:tgtEl>
                                      </p:cBhvr>
                                    </p:animEffect>
                                  </p:childTnLst>
                                </p:cTn>
                              </p:par>
                              <p:par>
                                <p:cTn id="47" presetID="22" presetClass="entr" presetSubtype="8"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left)">
                                      <p:cBhvr>
                                        <p:cTn id="49" dur="500"/>
                                        <p:tgtEl>
                                          <p:spTgt spid="28"/>
                                        </p:tgtEl>
                                      </p:cBhvr>
                                    </p:animEffect>
                                  </p:childTnLst>
                                </p:cTn>
                              </p:par>
                            </p:childTnLst>
                          </p:cTn>
                        </p:par>
                        <p:par>
                          <p:cTn id="50" fill="hold">
                            <p:stCondLst>
                              <p:cond delay="3000"/>
                            </p:stCondLst>
                            <p:childTnLst>
                              <p:par>
                                <p:cTn id="51" presetID="53" presetClass="entr" presetSubtype="16" fill="hold" nodeType="after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p:cTn id="53" dur="500" fill="hold"/>
                                        <p:tgtEl>
                                          <p:spTgt spid="29"/>
                                        </p:tgtEl>
                                        <p:attrNameLst>
                                          <p:attrName>ppt_w</p:attrName>
                                        </p:attrNameLst>
                                      </p:cBhvr>
                                      <p:tavLst>
                                        <p:tav tm="0">
                                          <p:val>
                                            <p:fltVal val="0"/>
                                          </p:val>
                                        </p:tav>
                                        <p:tav tm="100000">
                                          <p:val>
                                            <p:strVal val="#ppt_w"/>
                                          </p:val>
                                        </p:tav>
                                      </p:tavLst>
                                    </p:anim>
                                    <p:anim calcmode="lin" valueType="num">
                                      <p:cBhvr>
                                        <p:cTn id="54" dur="500" fill="hold"/>
                                        <p:tgtEl>
                                          <p:spTgt spid="29"/>
                                        </p:tgtEl>
                                        <p:attrNameLst>
                                          <p:attrName>ppt_h</p:attrName>
                                        </p:attrNameLst>
                                      </p:cBhvr>
                                      <p:tavLst>
                                        <p:tav tm="0">
                                          <p:val>
                                            <p:fltVal val="0"/>
                                          </p:val>
                                        </p:tav>
                                        <p:tav tm="100000">
                                          <p:val>
                                            <p:strVal val="#ppt_h"/>
                                          </p:val>
                                        </p:tav>
                                      </p:tavLst>
                                    </p:anim>
                                    <p:animEffect transition="in" filter="fade">
                                      <p:cBhvr>
                                        <p:cTn id="55" dur="500"/>
                                        <p:tgtEl>
                                          <p:spTgt spid="29"/>
                                        </p:tgtEl>
                                      </p:cBhvr>
                                    </p:animEffect>
                                  </p:childTnLst>
                                </p:cTn>
                              </p:par>
                              <p:par>
                                <p:cTn id="56" presetID="22" presetClass="entr" presetSubtype="8"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childTnLst>
                          </p:cTn>
                        </p:par>
                        <p:par>
                          <p:cTn id="59" fill="hold">
                            <p:stCondLst>
                              <p:cond delay="3500"/>
                            </p:stCondLst>
                            <p:childTnLst>
                              <p:par>
                                <p:cTn id="60" presetID="53" presetClass="entr" presetSubtype="16" fill="hold" nodeType="after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p:cTn id="62" dur="500" fill="hold"/>
                                        <p:tgtEl>
                                          <p:spTgt spid="32"/>
                                        </p:tgtEl>
                                        <p:attrNameLst>
                                          <p:attrName>ppt_w</p:attrName>
                                        </p:attrNameLst>
                                      </p:cBhvr>
                                      <p:tavLst>
                                        <p:tav tm="0">
                                          <p:val>
                                            <p:fltVal val="0"/>
                                          </p:val>
                                        </p:tav>
                                        <p:tav tm="100000">
                                          <p:val>
                                            <p:strVal val="#ppt_w"/>
                                          </p:val>
                                        </p:tav>
                                      </p:tavLst>
                                    </p:anim>
                                    <p:anim calcmode="lin" valueType="num">
                                      <p:cBhvr>
                                        <p:cTn id="63" dur="500" fill="hold"/>
                                        <p:tgtEl>
                                          <p:spTgt spid="32"/>
                                        </p:tgtEl>
                                        <p:attrNameLst>
                                          <p:attrName>ppt_h</p:attrName>
                                        </p:attrNameLst>
                                      </p:cBhvr>
                                      <p:tavLst>
                                        <p:tav tm="0">
                                          <p:val>
                                            <p:fltVal val="0"/>
                                          </p:val>
                                        </p:tav>
                                        <p:tav tm="100000">
                                          <p:val>
                                            <p:strVal val="#ppt_h"/>
                                          </p:val>
                                        </p:tav>
                                      </p:tavLst>
                                    </p:anim>
                                    <p:animEffect transition="in" filter="fade">
                                      <p:cBhvr>
                                        <p:cTn id="64" dur="500"/>
                                        <p:tgtEl>
                                          <p:spTgt spid="32"/>
                                        </p:tgtEl>
                                      </p:cBhvr>
                                    </p:animEffect>
                                  </p:childTnLst>
                                </p:cTn>
                              </p:par>
                              <p:par>
                                <p:cTn id="65" presetID="22" presetClass="entr" presetSubtype="8"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par>
                          <p:cTn id="68" fill="hold">
                            <p:stCondLst>
                              <p:cond delay="4000"/>
                            </p:stCondLst>
                            <p:childTnLst>
                              <p:par>
                                <p:cTn id="69" presetID="53" presetClass="entr" presetSubtype="16" fill="hold" nodeType="after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p:cTn id="71" dur="500" fill="hold"/>
                                        <p:tgtEl>
                                          <p:spTgt spid="37"/>
                                        </p:tgtEl>
                                        <p:attrNameLst>
                                          <p:attrName>ppt_w</p:attrName>
                                        </p:attrNameLst>
                                      </p:cBhvr>
                                      <p:tavLst>
                                        <p:tav tm="0">
                                          <p:val>
                                            <p:fltVal val="0"/>
                                          </p:val>
                                        </p:tav>
                                        <p:tav tm="100000">
                                          <p:val>
                                            <p:strVal val="#ppt_w"/>
                                          </p:val>
                                        </p:tav>
                                      </p:tavLst>
                                    </p:anim>
                                    <p:anim calcmode="lin" valueType="num">
                                      <p:cBhvr>
                                        <p:cTn id="72" dur="500" fill="hold"/>
                                        <p:tgtEl>
                                          <p:spTgt spid="37"/>
                                        </p:tgtEl>
                                        <p:attrNameLst>
                                          <p:attrName>ppt_h</p:attrName>
                                        </p:attrNameLst>
                                      </p:cBhvr>
                                      <p:tavLst>
                                        <p:tav tm="0">
                                          <p:val>
                                            <p:fltVal val="0"/>
                                          </p:val>
                                        </p:tav>
                                        <p:tav tm="100000">
                                          <p:val>
                                            <p:strVal val="#ppt_h"/>
                                          </p:val>
                                        </p:tav>
                                      </p:tavLst>
                                    </p:anim>
                                    <p:animEffect transition="in" filter="fade">
                                      <p:cBhvr>
                                        <p:cTn id="73" dur="500"/>
                                        <p:tgtEl>
                                          <p:spTgt spid="37"/>
                                        </p:tgtEl>
                                      </p:cBhvr>
                                    </p:animEffect>
                                  </p:childTnLst>
                                </p:cTn>
                              </p:par>
                              <p:par>
                                <p:cTn id="74" presetID="22" presetClass="entr" presetSubtype="8" fill="hold"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wipe(left)">
                                      <p:cBhvr>
                                        <p:cTn id="76" dur="500"/>
                                        <p:tgtEl>
                                          <p:spTgt spid="39"/>
                                        </p:tgtEl>
                                      </p:cBhvr>
                                    </p:animEffect>
                                  </p:childTnLst>
                                </p:cTn>
                              </p:par>
                            </p:childTnLst>
                          </p:cTn>
                        </p:par>
                        <p:par>
                          <p:cTn id="77" fill="hold">
                            <p:stCondLst>
                              <p:cond delay="4500"/>
                            </p:stCondLst>
                            <p:childTnLst>
                              <p:par>
                                <p:cTn id="78" presetID="53" presetClass="entr" presetSubtype="16" fill="hold" nodeType="afterEffect">
                                  <p:stCondLst>
                                    <p:cond delay="0"/>
                                  </p:stCondLst>
                                  <p:childTnLst>
                                    <p:set>
                                      <p:cBhvr>
                                        <p:cTn id="79" dur="1" fill="hold">
                                          <p:stCondLst>
                                            <p:cond delay="0"/>
                                          </p:stCondLst>
                                        </p:cTn>
                                        <p:tgtEl>
                                          <p:spTgt spid="40"/>
                                        </p:tgtEl>
                                        <p:attrNameLst>
                                          <p:attrName>style.visibility</p:attrName>
                                        </p:attrNameLst>
                                      </p:cBhvr>
                                      <p:to>
                                        <p:strVal val="visible"/>
                                      </p:to>
                                    </p:set>
                                    <p:anim calcmode="lin" valueType="num">
                                      <p:cBhvr>
                                        <p:cTn id="80" dur="500" fill="hold"/>
                                        <p:tgtEl>
                                          <p:spTgt spid="40"/>
                                        </p:tgtEl>
                                        <p:attrNameLst>
                                          <p:attrName>ppt_w</p:attrName>
                                        </p:attrNameLst>
                                      </p:cBhvr>
                                      <p:tavLst>
                                        <p:tav tm="0">
                                          <p:val>
                                            <p:fltVal val="0"/>
                                          </p:val>
                                        </p:tav>
                                        <p:tav tm="100000">
                                          <p:val>
                                            <p:strVal val="#ppt_w"/>
                                          </p:val>
                                        </p:tav>
                                      </p:tavLst>
                                    </p:anim>
                                    <p:anim calcmode="lin" valueType="num">
                                      <p:cBhvr>
                                        <p:cTn id="81" dur="500" fill="hold"/>
                                        <p:tgtEl>
                                          <p:spTgt spid="40"/>
                                        </p:tgtEl>
                                        <p:attrNameLst>
                                          <p:attrName>ppt_h</p:attrName>
                                        </p:attrNameLst>
                                      </p:cBhvr>
                                      <p:tavLst>
                                        <p:tav tm="0">
                                          <p:val>
                                            <p:fltVal val="0"/>
                                          </p:val>
                                        </p:tav>
                                        <p:tav tm="100000">
                                          <p:val>
                                            <p:strVal val="#ppt_h"/>
                                          </p:val>
                                        </p:tav>
                                      </p:tavLst>
                                    </p:anim>
                                    <p:animEffect transition="in" filter="fade">
                                      <p:cBhvr>
                                        <p:cTn id="82" dur="500"/>
                                        <p:tgtEl>
                                          <p:spTgt spid="40"/>
                                        </p:tgtEl>
                                      </p:cBhvr>
                                    </p:animEffect>
                                  </p:childTnLst>
                                </p:cTn>
                              </p:par>
                              <p:par>
                                <p:cTn id="83" presetID="22" presetClass="entr" presetSubtype="8"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wipe(left)">
                                      <p:cBhvr>
                                        <p:cTn id="85" dur="500"/>
                                        <p:tgtEl>
                                          <p:spTgt spid="43"/>
                                        </p:tgtEl>
                                      </p:cBhvr>
                                    </p:animEffect>
                                  </p:childTnLst>
                                </p:cTn>
                              </p:par>
                            </p:childTnLst>
                          </p:cTn>
                        </p:par>
                        <p:par>
                          <p:cTn id="86" fill="hold">
                            <p:stCondLst>
                              <p:cond delay="5000"/>
                            </p:stCondLst>
                            <p:childTnLst>
                              <p:par>
                                <p:cTn id="87" presetID="53" presetClass="entr" presetSubtype="16" fill="hold" nodeType="afterEffect">
                                  <p:stCondLst>
                                    <p:cond delay="0"/>
                                  </p:stCondLst>
                                  <p:childTnLst>
                                    <p:set>
                                      <p:cBhvr>
                                        <p:cTn id="88" dur="1" fill="hold">
                                          <p:stCondLst>
                                            <p:cond delay="0"/>
                                          </p:stCondLst>
                                        </p:cTn>
                                        <p:tgtEl>
                                          <p:spTgt spid="44"/>
                                        </p:tgtEl>
                                        <p:attrNameLst>
                                          <p:attrName>style.visibility</p:attrName>
                                        </p:attrNameLst>
                                      </p:cBhvr>
                                      <p:to>
                                        <p:strVal val="visible"/>
                                      </p:to>
                                    </p:set>
                                    <p:anim calcmode="lin" valueType="num">
                                      <p:cBhvr>
                                        <p:cTn id="89" dur="500" fill="hold"/>
                                        <p:tgtEl>
                                          <p:spTgt spid="44"/>
                                        </p:tgtEl>
                                        <p:attrNameLst>
                                          <p:attrName>ppt_w</p:attrName>
                                        </p:attrNameLst>
                                      </p:cBhvr>
                                      <p:tavLst>
                                        <p:tav tm="0">
                                          <p:val>
                                            <p:fltVal val="0"/>
                                          </p:val>
                                        </p:tav>
                                        <p:tav tm="100000">
                                          <p:val>
                                            <p:strVal val="#ppt_w"/>
                                          </p:val>
                                        </p:tav>
                                      </p:tavLst>
                                    </p:anim>
                                    <p:anim calcmode="lin" valueType="num">
                                      <p:cBhvr>
                                        <p:cTn id="90" dur="500" fill="hold"/>
                                        <p:tgtEl>
                                          <p:spTgt spid="44"/>
                                        </p:tgtEl>
                                        <p:attrNameLst>
                                          <p:attrName>ppt_h</p:attrName>
                                        </p:attrNameLst>
                                      </p:cBhvr>
                                      <p:tavLst>
                                        <p:tav tm="0">
                                          <p:val>
                                            <p:fltVal val="0"/>
                                          </p:val>
                                        </p:tav>
                                        <p:tav tm="100000">
                                          <p:val>
                                            <p:strVal val="#ppt_h"/>
                                          </p:val>
                                        </p:tav>
                                      </p:tavLst>
                                    </p:anim>
                                    <p:animEffect transition="in" filter="fade">
                                      <p:cBhvr>
                                        <p:cTn id="91" dur="500"/>
                                        <p:tgtEl>
                                          <p:spTgt spid="44"/>
                                        </p:tgtEl>
                                      </p:cBhvr>
                                    </p:animEffect>
                                  </p:childTnLst>
                                </p:cTn>
                              </p:par>
                              <p:par>
                                <p:cTn id="92" presetID="22" presetClass="entr" presetSubtype="8" fill="hold" nodeType="withEffect">
                                  <p:stCondLst>
                                    <p:cond delay="0"/>
                                  </p:stCondLst>
                                  <p:childTnLst>
                                    <p:set>
                                      <p:cBhvr>
                                        <p:cTn id="93" dur="1" fill="hold">
                                          <p:stCondLst>
                                            <p:cond delay="0"/>
                                          </p:stCondLst>
                                        </p:cTn>
                                        <p:tgtEl>
                                          <p:spTgt spid="45"/>
                                        </p:tgtEl>
                                        <p:attrNameLst>
                                          <p:attrName>style.visibility</p:attrName>
                                        </p:attrNameLst>
                                      </p:cBhvr>
                                      <p:to>
                                        <p:strVal val="visible"/>
                                      </p:to>
                                    </p:set>
                                    <p:animEffect transition="in" filter="wipe(left)">
                                      <p:cBhvr>
                                        <p:cTn id="9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a:off x="1034435" y="1350208"/>
            <a:ext cx="1937365" cy="2554545"/>
          </a:xfrm>
          <a:prstGeom prst="rect">
            <a:avLst/>
          </a:prstGeom>
          <a:noFill/>
        </p:spPr>
        <p:txBody>
          <a:bodyPr wrap="square" rtlCol="0">
            <a:spAutoFit/>
          </a:bodyPr>
          <a:lstStyle/>
          <a:p>
            <a:pPr>
              <a:lnSpc>
                <a:spcPct val="300000"/>
              </a:lnSpc>
            </a:pPr>
            <a:r>
              <a:rPr lang="en-US" sz="2000" baseline="30000" dirty="0">
                <a:solidFill>
                  <a:schemeClr val="accent1">
                    <a:lumMod val="50000"/>
                  </a:schemeClr>
                </a:solidFill>
                <a:latin typeface="Oswald" pitchFamily="50"/>
              </a:rPr>
              <a:t>Keyword Research</a:t>
            </a:r>
          </a:p>
          <a:p>
            <a:pPr>
              <a:lnSpc>
                <a:spcPct val="300000"/>
              </a:lnSpc>
            </a:pPr>
            <a:r>
              <a:rPr lang="en-US" sz="2000" baseline="30000" dirty="0">
                <a:solidFill>
                  <a:schemeClr val="accent1">
                    <a:lumMod val="50000"/>
                  </a:schemeClr>
                </a:solidFill>
                <a:latin typeface="Oswald" pitchFamily="50"/>
              </a:rPr>
              <a:t>Competitive Analysis</a:t>
            </a:r>
          </a:p>
          <a:p>
            <a:pPr>
              <a:lnSpc>
                <a:spcPct val="300000"/>
              </a:lnSpc>
            </a:pPr>
            <a:r>
              <a:rPr lang="en-US" sz="2000" baseline="30000" dirty="0">
                <a:solidFill>
                  <a:schemeClr val="accent1">
                    <a:lumMod val="50000"/>
                  </a:schemeClr>
                </a:solidFill>
                <a:latin typeface="Oswald" pitchFamily="50"/>
              </a:rPr>
              <a:t>Link Building</a:t>
            </a:r>
          </a:p>
          <a:p>
            <a:endParaRPr lang="en-US" sz="2000" baseline="30000" dirty="0">
              <a:solidFill>
                <a:schemeClr val="accent1">
                  <a:lumMod val="50000"/>
                </a:schemeClr>
              </a:solidFill>
              <a:latin typeface="Oswald" pitchFamily="50"/>
            </a:endParaRPr>
          </a:p>
          <a:p>
            <a:r>
              <a:rPr lang="en-US" sz="2000" baseline="30000" dirty="0">
                <a:solidFill>
                  <a:schemeClr val="accent1">
                    <a:lumMod val="50000"/>
                  </a:schemeClr>
                </a:solidFill>
                <a:latin typeface="Oswald" pitchFamily="50"/>
              </a:rPr>
              <a:t>Optimization Services and Content Development</a:t>
            </a:r>
          </a:p>
        </p:txBody>
      </p:sp>
      <p:grpSp>
        <p:nvGrpSpPr>
          <p:cNvPr id="8" name="Group 7"/>
          <p:cNvGrpSpPr/>
          <p:nvPr/>
        </p:nvGrpSpPr>
        <p:grpSpPr>
          <a:xfrm>
            <a:off x="351696" y="336279"/>
            <a:ext cx="3077304" cy="779802"/>
            <a:chOff x="228600" y="336279"/>
            <a:chExt cx="3077304" cy="779802"/>
          </a:xfrm>
        </p:grpSpPr>
        <p:sp>
          <p:nvSpPr>
            <p:cNvPr id="3" name="TextBox 2"/>
            <p:cNvSpPr txBox="1"/>
            <p:nvPr/>
          </p:nvSpPr>
          <p:spPr>
            <a:xfrm>
              <a:off x="228600" y="336279"/>
              <a:ext cx="2524559" cy="646331"/>
            </a:xfrm>
            <a:prstGeom prst="rect">
              <a:avLst/>
            </a:prstGeom>
            <a:noFill/>
          </p:spPr>
          <p:txBody>
            <a:bodyPr wrap="square" rtlCol="0">
              <a:spAutoFit/>
            </a:bodyPr>
            <a:lstStyle/>
            <a:p>
              <a:r>
                <a:rPr lang="en-US" sz="3600" dirty="0">
                  <a:solidFill>
                    <a:schemeClr val="accent1">
                      <a:lumMod val="50000"/>
                    </a:schemeClr>
                  </a:solidFill>
                  <a:latin typeface="Oswald" pitchFamily="50"/>
                </a:rPr>
                <a:t>Our Services</a:t>
              </a:r>
            </a:p>
          </p:txBody>
        </p:sp>
        <p:sp>
          <p:nvSpPr>
            <p:cNvPr id="51" name="TextBox 50"/>
            <p:cNvSpPr txBox="1"/>
            <p:nvPr/>
          </p:nvSpPr>
          <p:spPr>
            <a:xfrm>
              <a:off x="255759" y="880119"/>
              <a:ext cx="3050145" cy="235962"/>
            </a:xfrm>
            <a:prstGeom prst="rect">
              <a:avLst/>
            </a:prstGeom>
            <a:noFill/>
          </p:spPr>
          <p:txBody>
            <a:bodyPr wrap="square" rtlCol="0">
              <a:spAutoFit/>
            </a:bodyPr>
            <a:lstStyle/>
            <a:p>
              <a:r>
                <a:rPr lang="en-US" sz="1400" baseline="30000" dirty="0">
                  <a:solidFill>
                    <a:schemeClr val="accent1">
                      <a:lumMod val="75000"/>
                    </a:schemeClr>
                  </a:solidFill>
                  <a:latin typeface="Oswald" pitchFamily="50"/>
                </a:rPr>
                <a:t>All Services</a:t>
              </a:r>
            </a:p>
          </p:txBody>
        </p:sp>
      </p:grpSp>
      <p:sp>
        <p:nvSpPr>
          <p:cNvPr id="163" name="TextBox 162"/>
          <p:cNvSpPr txBox="1"/>
          <p:nvPr/>
        </p:nvSpPr>
        <p:spPr>
          <a:xfrm>
            <a:off x="3755753" y="1350208"/>
            <a:ext cx="1939752" cy="2554545"/>
          </a:xfrm>
          <a:prstGeom prst="rect">
            <a:avLst/>
          </a:prstGeom>
          <a:noFill/>
        </p:spPr>
        <p:txBody>
          <a:bodyPr wrap="square" rtlCol="0">
            <a:spAutoFit/>
          </a:bodyPr>
          <a:lstStyle/>
          <a:p>
            <a:pPr>
              <a:lnSpc>
                <a:spcPct val="300000"/>
              </a:lnSpc>
            </a:pPr>
            <a:r>
              <a:rPr lang="en-US" sz="2000" baseline="30000" dirty="0">
                <a:solidFill>
                  <a:schemeClr val="accent1">
                    <a:lumMod val="50000"/>
                  </a:schemeClr>
                </a:solidFill>
                <a:latin typeface="Oswald" pitchFamily="50"/>
              </a:rPr>
              <a:t>Press Release Optimization</a:t>
            </a:r>
          </a:p>
          <a:p>
            <a:pPr>
              <a:lnSpc>
                <a:spcPct val="300000"/>
              </a:lnSpc>
            </a:pPr>
            <a:r>
              <a:rPr lang="en-US" sz="2000" baseline="30000" dirty="0">
                <a:solidFill>
                  <a:schemeClr val="accent1">
                    <a:lumMod val="50000"/>
                  </a:schemeClr>
                </a:solidFill>
                <a:latin typeface="Oswald" pitchFamily="50"/>
              </a:rPr>
              <a:t>Local Search Optimization Mobile SEO</a:t>
            </a:r>
          </a:p>
          <a:p>
            <a:pPr>
              <a:lnSpc>
                <a:spcPct val="300000"/>
              </a:lnSpc>
            </a:pPr>
            <a:r>
              <a:rPr lang="en-US" sz="2000" baseline="30000" dirty="0">
                <a:solidFill>
                  <a:schemeClr val="accent1">
                    <a:lumMod val="50000"/>
                  </a:schemeClr>
                </a:solidFill>
                <a:latin typeface="Oswald" pitchFamily="50"/>
              </a:rPr>
              <a:t>International Search</a:t>
            </a:r>
          </a:p>
        </p:txBody>
      </p:sp>
      <p:grpSp>
        <p:nvGrpSpPr>
          <p:cNvPr id="164" name="Group 163"/>
          <p:cNvGrpSpPr/>
          <p:nvPr/>
        </p:nvGrpSpPr>
        <p:grpSpPr>
          <a:xfrm>
            <a:off x="3178518" y="1473643"/>
            <a:ext cx="637566" cy="2260096"/>
            <a:chOff x="1260618" y="1473643"/>
            <a:chExt cx="637566" cy="2260096"/>
          </a:xfrm>
        </p:grpSpPr>
        <p:grpSp>
          <p:nvGrpSpPr>
            <p:cNvPr id="165" name="Group 164"/>
            <p:cNvGrpSpPr/>
            <p:nvPr/>
          </p:nvGrpSpPr>
          <p:grpSpPr>
            <a:xfrm>
              <a:off x="1260618" y="1473643"/>
              <a:ext cx="637566" cy="566719"/>
              <a:chOff x="4258302" y="819150"/>
              <a:chExt cx="1366681" cy="1214812"/>
            </a:xfrm>
          </p:grpSpPr>
          <p:pic>
            <p:nvPicPr>
              <p:cNvPr id="181" name="Picture 1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183" name="Oval 182"/>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p:cNvGrpSpPr/>
            <p:nvPr/>
          </p:nvGrpSpPr>
          <p:grpSpPr>
            <a:xfrm>
              <a:off x="1260618" y="2038350"/>
              <a:ext cx="637566" cy="566719"/>
              <a:chOff x="4258302" y="819150"/>
              <a:chExt cx="1366681" cy="1214812"/>
            </a:xfrm>
          </p:grpSpPr>
          <p:pic>
            <p:nvPicPr>
              <p:cNvPr id="177" name="Picture 1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179" name="Oval 178"/>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p:cNvGrpSpPr/>
            <p:nvPr/>
          </p:nvGrpSpPr>
          <p:grpSpPr>
            <a:xfrm>
              <a:off x="1260618" y="2602685"/>
              <a:ext cx="637566" cy="566719"/>
              <a:chOff x="4258302" y="819150"/>
              <a:chExt cx="1366681" cy="1214812"/>
            </a:xfrm>
          </p:grpSpPr>
          <p:pic>
            <p:nvPicPr>
              <p:cNvPr id="173" name="Picture 1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175" name="Oval 17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p:cNvGrpSpPr/>
            <p:nvPr/>
          </p:nvGrpSpPr>
          <p:grpSpPr>
            <a:xfrm>
              <a:off x="1260618" y="3167020"/>
              <a:ext cx="637566" cy="566719"/>
              <a:chOff x="4258302" y="819150"/>
              <a:chExt cx="1366681" cy="1214812"/>
            </a:xfrm>
          </p:grpSpPr>
          <p:pic>
            <p:nvPicPr>
              <p:cNvPr id="169" name="Picture 1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171" name="Oval 170"/>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5" name="TextBox 184"/>
          <p:cNvSpPr txBox="1"/>
          <p:nvPr/>
        </p:nvSpPr>
        <p:spPr>
          <a:xfrm>
            <a:off x="6670848" y="1350208"/>
            <a:ext cx="1939752" cy="2554545"/>
          </a:xfrm>
          <a:prstGeom prst="rect">
            <a:avLst/>
          </a:prstGeom>
          <a:noFill/>
        </p:spPr>
        <p:txBody>
          <a:bodyPr wrap="square" rtlCol="0">
            <a:spAutoFit/>
          </a:bodyPr>
          <a:lstStyle/>
          <a:p>
            <a:pPr>
              <a:lnSpc>
                <a:spcPct val="300000"/>
              </a:lnSpc>
            </a:pPr>
            <a:r>
              <a:rPr lang="en-US" sz="2000" baseline="30000" dirty="0">
                <a:solidFill>
                  <a:schemeClr val="accent1">
                    <a:lumMod val="50000"/>
                  </a:schemeClr>
                </a:solidFill>
                <a:latin typeface="Oswald" pitchFamily="50"/>
              </a:rPr>
              <a:t>Shopping Search</a:t>
            </a:r>
          </a:p>
          <a:p>
            <a:pPr>
              <a:lnSpc>
                <a:spcPct val="300000"/>
              </a:lnSpc>
            </a:pPr>
            <a:r>
              <a:rPr lang="en-US" sz="2000" baseline="30000" dirty="0">
                <a:solidFill>
                  <a:schemeClr val="accent1">
                    <a:lumMod val="50000"/>
                  </a:schemeClr>
                </a:solidFill>
                <a:latin typeface="Oswald" pitchFamily="50"/>
              </a:rPr>
              <a:t>Video SEO</a:t>
            </a:r>
          </a:p>
          <a:p>
            <a:pPr>
              <a:lnSpc>
                <a:spcPct val="300000"/>
              </a:lnSpc>
            </a:pPr>
            <a:r>
              <a:rPr lang="en-US" sz="2000" baseline="30000" dirty="0">
                <a:solidFill>
                  <a:schemeClr val="accent1">
                    <a:lumMod val="50000"/>
                  </a:schemeClr>
                </a:solidFill>
                <a:latin typeface="Oswald" pitchFamily="50"/>
              </a:rPr>
              <a:t>Web Marketing Analytics</a:t>
            </a:r>
          </a:p>
          <a:p>
            <a:pPr>
              <a:lnSpc>
                <a:spcPct val="300000"/>
              </a:lnSpc>
            </a:pPr>
            <a:r>
              <a:rPr lang="en-US" sz="2000" baseline="30000" dirty="0">
                <a:solidFill>
                  <a:schemeClr val="accent1">
                    <a:lumMod val="50000"/>
                  </a:schemeClr>
                </a:solidFill>
                <a:latin typeface="Oswald" pitchFamily="50"/>
              </a:rPr>
              <a:t>Reporting/KPIs</a:t>
            </a:r>
          </a:p>
        </p:txBody>
      </p:sp>
      <p:grpSp>
        <p:nvGrpSpPr>
          <p:cNvPr id="186" name="Group 185"/>
          <p:cNvGrpSpPr/>
          <p:nvPr/>
        </p:nvGrpSpPr>
        <p:grpSpPr>
          <a:xfrm>
            <a:off x="6093613" y="1473643"/>
            <a:ext cx="637566" cy="2260096"/>
            <a:chOff x="1260618" y="1473643"/>
            <a:chExt cx="637566" cy="2260096"/>
          </a:xfrm>
        </p:grpSpPr>
        <p:grpSp>
          <p:nvGrpSpPr>
            <p:cNvPr id="187" name="Group 186"/>
            <p:cNvGrpSpPr/>
            <p:nvPr/>
          </p:nvGrpSpPr>
          <p:grpSpPr>
            <a:xfrm>
              <a:off x="1260618" y="1473643"/>
              <a:ext cx="637566" cy="566719"/>
              <a:chOff x="4258302" y="819150"/>
              <a:chExt cx="1366681" cy="1214812"/>
            </a:xfrm>
          </p:grpSpPr>
          <p:pic>
            <p:nvPicPr>
              <p:cNvPr id="203" name="Picture 2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205" name="Oval 20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p:cNvGrpSpPr/>
            <p:nvPr/>
          </p:nvGrpSpPr>
          <p:grpSpPr>
            <a:xfrm>
              <a:off x="1260618" y="2038350"/>
              <a:ext cx="637566" cy="566719"/>
              <a:chOff x="4258302" y="819150"/>
              <a:chExt cx="1366681" cy="1214812"/>
            </a:xfrm>
          </p:grpSpPr>
          <p:pic>
            <p:nvPicPr>
              <p:cNvPr id="199" name="Picture 1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201" name="Oval 200"/>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p:cNvGrpSpPr/>
            <p:nvPr/>
          </p:nvGrpSpPr>
          <p:grpSpPr>
            <a:xfrm>
              <a:off x="1260618" y="2602685"/>
              <a:ext cx="637566" cy="566719"/>
              <a:chOff x="4258302" y="819150"/>
              <a:chExt cx="1366681" cy="1214812"/>
            </a:xfrm>
          </p:grpSpPr>
          <p:pic>
            <p:nvPicPr>
              <p:cNvPr id="195" name="Picture 1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197" name="Oval 196"/>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0" name="Group 189"/>
            <p:cNvGrpSpPr/>
            <p:nvPr/>
          </p:nvGrpSpPr>
          <p:grpSpPr>
            <a:xfrm>
              <a:off x="1260618" y="3167020"/>
              <a:ext cx="637566" cy="566719"/>
              <a:chOff x="4258302" y="819150"/>
              <a:chExt cx="1366681" cy="1214812"/>
            </a:xfrm>
          </p:grpSpPr>
          <p:pic>
            <p:nvPicPr>
              <p:cNvPr id="191" name="Picture 1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193" name="Oval 192"/>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 name="Group 51"/>
          <p:cNvGrpSpPr/>
          <p:nvPr/>
        </p:nvGrpSpPr>
        <p:grpSpPr>
          <a:xfrm>
            <a:off x="457200" y="2038350"/>
            <a:ext cx="637566" cy="566719"/>
            <a:chOff x="4258302" y="819150"/>
            <a:chExt cx="1366681" cy="1214812"/>
          </a:xfrm>
        </p:grpSpPr>
        <p:pic>
          <p:nvPicPr>
            <p:cNvPr id="53" name="Picture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55" name="Oval 5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57200" y="2602685"/>
            <a:ext cx="637566" cy="566719"/>
            <a:chOff x="4258302" y="819150"/>
            <a:chExt cx="1366681" cy="1214812"/>
          </a:xfrm>
        </p:grpSpPr>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60" name="Oval 59"/>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p:cNvGrpSpPr/>
          <p:nvPr/>
        </p:nvGrpSpPr>
        <p:grpSpPr>
          <a:xfrm>
            <a:off x="457200" y="3167020"/>
            <a:ext cx="637566" cy="566719"/>
            <a:chOff x="4258302" y="819150"/>
            <a:chExt cx="1366681" cy="1214812"/>
          </a:xfrm>
        </p:grpSpPr>
        <p:pic>
          <p:nvPicPr>
            <p:cNvPr id="63" name="Picture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65" name="Oval 6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57200" y="1473643"/>
            <a:ext cx="637566" cy="566719"/>
            <a:chOff x="4258302" y="819150"/>
            <a:chExt cx="1366681" cy="1214812"/>
          </a:xfrm>
        </p:grpSpPr>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7" name="Oval 6"/>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219" y="1591234"/>
            <a:ext cx="328614" cy="294665"/>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085" y="2125229"/>
            <a:ext cx="379245" cy="340067"/>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499" y="2657617"/>
            <a:ext cx="282822" cy="398184"/>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481" y="3282894"/>
            <a:ext cx="468425" cy="33293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16601" y="1520475"/>
            <a:ext cx="321515" cy="415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85463" y="2076188"/>
            <a:ext cx="382656" cy="419376"/>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63241" y="2672684"/>
            <a:ext cx="235256" cy="383840"/>
          </a:xfrm>
          <a:prstGeom prst="rect">
            <a:avLst/>
          </a:prstGeom>
        </p:spPr>
      </p:pic>
      <p:pic>
        <p:nvPicPr>
          <p:cNvPr id="25" name="Picture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48352" y="3269908"/>
            <a:ext cx="434008" cy="308468"/>
          </a:xfrm>
          <a:prstGeom prst="rect">
            <a:avLst/>
          </a:prstGeom>
        </p:spPr>
      </p:pic>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02500" y="1579014"/>
            <a:ext cx="374518" cy="335827"/>
          </a:xfrm>
          <a:prstGeom prst="rect">
            <a:avLst/>
          </a:prstGeom>
        </p:spPr>
      </p:pic>
      <p:pic>
        <p:nvPicPr>
          <p:cNvPr id="28" name="Picture 2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06516" y="2128473"/>
            <a:ext cx="372730" cy="334225"/>
          </a:xfrm>
          <a:prstGeom prst="rect">
            <a:avLst/>
          </a:prstGeom>
        </p:spPr>
      </p:pic>
      <p:pic>
        <p:nvPicPr>
          <p:cNvPr id="31" name="Picture 3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82024" y="2726703"/>
            <a:ext cx="427409" cy="349375"/>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17447" y="3271307"/>
            <a:ext cx="355459" cy="311393"/>
          </a:xfrm>
          <a:prstGeom prst="rect">
            <a:avLst/>
          </a:prstGeom>
        </p:spPr>
      </p:pic>
      <p:cxnSp>
        <p:nvCxnSpPr>
          <p:cNvPr id="207" name="Straight Connector 206"/>
          <p:cNvCxnSpPr/>
          <p:nvPr/>
        </p:nvCxnSpPr>
        <p:spPr>
          <a:xfrm>
            <a:off x="477052" y="1116081"/>
            <a:ext cx="8666948" cy="0"/>
          </a:xfrm>
          <a:prstGeom prst="line">
            <a:avLst/>
          </a:prstGeom>
          <a:ln w="19050" cap="sq">
            <a:solidFill>
              <a:schemeClr val="accent1">
                <a:lumMod val="75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sp>
        <p:nvSpPr>
          <p:cNvPr id="78" name="Oval 77"/>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82" name="TextBox 81"/>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83" name="TextBox 82"/>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84" name="TextBox 83"/>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85" name="Picture 8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86" name="Picture 8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spTree>
    <p:extLst>
      <p:ext uri="{BB962C8B-B14F-4D97-AF65-F5344CB8AC3E}">
        <p14:creationId xmlns:p14="http://schemas.microsoft.com/office/powerpoint/2010/main" val="2086813888"/>
      </p:ext>
    </p:extLst>
  </p:cSld>
  <p:clrMapOvr>
    <a:masterClrMapping/>
  </p:clrMapOvr>
  <mc:AlternateContent xmlns:mc="http://schemas.openxmlformats.org/markup-compatibility/2006" xmlns:p14="http://schemas.microsoft.com/office/powerpoint/2010/main">
    <mc:Choice Requires="p14">
      <p:transition spd="slow" p14:dur="1300" advTm="1771">
        <p14:pan dir="r"/>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07"/>
                                        </p:tgtEl>
                                        <p:attrNameLst>
                                          <p:attrName>style.visibility</p:attrName>
                                        </p:attrNameLst>
                                      </p:cBhvr>
                                      <p:to>
                                        <p:strVal val="visible"/>
                                      </p:to>
                                    </p:set>
                                    <p:anim calcmode="lin" valueType="num">
                                      <p:cBhvr additive="base">
                                        <p:cTn id="12" dur="500" fill="hold"/>
                                        <p:tgtEl>
                                          <p:spTgt spid="207"/>
                                        </p:tgtEl>
                                        <p:attrNameLst>
                                          <p:attrName>ppt_x</p:attrName>
                                        </p:attrNameLst>
                                      </p:cBhvr>
                                      <p:tavLst>
                                        <p:tav tm="0">
                                          <p:val>
                                            <p:strVal val="1+#ppt_w/2"/>
                                          </p:val>
                                        </p:tav>
                                        <p:tav tm="100000">
                                          <p:val>
                                            <p:strVal val="#ppt_x"/>
                                          </p:val>
                                        </p:tav>
                                      </p:tavLst>
                                    </p:anim>
                                    <p:anim calcmode="lin" valueType="num">
                                      <p:cBhvr additive="base">
                                        <p:cTn id="13" dur="500" fill="hold"/>
                                        <p:tgtEl>
                                          <p:spTgt spid="20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 calcmode="lin" valueType="num">
                                      <p:cBhvr additive="base">
                                        <p:cTn id="22" dur="500" fill="hold"/>
                                        <p:tgtEl>
                                          <p:spTgt spid="52"/>
                                        </p:tgtEl>
                                        <p:attrNameLst>
                                          <p:attrName>ppt_x</p:attrName>
                                        </p:attrNameLst>
                                      </p:cBhvr>
                                      <p:tavLst>
                                        <p:tav tm="0">
                                          <p:val>
                                            <p:strVal val="#ppt_x"/>
                                          </p:val>
                                        </p:tav>
                                        <p:tav tm="100000">
                                          <p:val>
                                            <p:strVal val="#ppt_x"/>
                                          </p:val>
                                        </p:tav>
                                      </p:tavLst>
                                    </p:anim>
                                    <p:anim calcmode="lin" valueType="num">
                                      <p:cBhvr additive="base">
                                        <p:cTn id="23" dur="500" fill="hold"/>
                                        <p:tgtEl>
                                          <p:spTgt spid="52"/>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ppt_x"/>
                                          </p:val>
                                        </p:tav>
                                        <p:tav tm="100000">
                                          <p:val>
                                            <p:strVal val="#ppt_x"/>
                                          </p:val>
                                        </p:tav>
                                      </p:tavLst>
                                    </p:anim>
                                    <p:anim calcmode="lin" valueType="num">
                                      <p:cBhvr additive="base">
                                        <p:cTn id="28" dur="500" fill="hold"/>
                                        <p:tgtEl>
                                          <p:spTgt spid="5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62"/>
                                        </p:tgtEl>
                                        <p:attrNameLst>
                                          <p:attrName>style.visibility</p:attrName>
                                        </p:attrNameLst>
                                      </p:cBhvr>
                                      <p:to>
                                        <p:strVal val="visible"/>
                                      </p:to>
                                    </p:set>
                                    <p:anim calcmode="lin" valueType="num">
                                      <p:cBhvr additive="base">
                                        <p:cTn id="32" dur="500" fill="hold"/>
                                        <p:tgtEl>
                                          <p:spTgt spid="62"/>
                                        </p:tgtEl>
                                        <p:attrNameLst>
                                          <p:attrName>ppt_x</p:attrName>
                                        </p:attrNameLst>
                                      </p:cBhvr>
                                      <p:tavLst>
                                        <p:tav tm="0">
                                          <p:val>
                                            <p:strVal val="#ppt_x"/>
                                          </p:val>
                                        </p:tav>
                                        <p:tav tm="100000">
                                          <p:val>
                                            <p:strVal val="#ppt_x"/>
                                          </p:val>
                                        </p:tav>
                                      </p:tavLst>
                                    </p:anim>
                                    <p:anim calcmode="lin" valueType="num">
                                      <p:cBhvr additive="base">
                                        <p:cTn id="33" dur="500" fill="hold"/>
                                        <p:tgtEl>
                                          <p:spTgt spid="6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ppt_x"/>
                                          </p:val>
                                        </p:tav>
                                        <p:tav tm="100000">
                                          <p:val>
                                            <p:strVal val="#ppt_x"/>
                                          </p:val>
                                        </p:tav>
                                      </p:tavLst>
                                    </p:anim>
                                    <p:anim calcmode="lin" valueType="num">
                                      <p:cBhvr additive="base">
                                        <p:cTn id="53" dur="500" fill="hold"/>
                                        <p:tgtEl>
                                          <p:spTgt spid="21"/>
                                        </p:tgtEl>
                                        <p:attrNameLst>
                                          <p:attrName>ppt_y</p:attrName>
                                        </p:attrNameLst>
                                      </p:cBhvr>
                                      <p:tavLst>
                                        <p:tav tm="0">
                                          <p:val>
                                            <p:strVal val="1+#ppt_h/2"/>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 calcmode="lin" valueType="num">
                                      <p:cBhvr additive="base">
                                        <p:cTn id="56" dur="500" fill="hold"/>
                                        <p:tgtEl>
                                          <p:spTgt spid="45"/>
                                        </p:tgtEl>
                                        <p:attrNameLst>
                                          <p:attrName>ppt_x</p:attrName>
                                        </p:attrNameLst>
                                      </p:cBhvr>
                                      <p:tavLst>
                                        <p:tav tm="0">
                                          <p:val>
                                            <p:strVal val="0-#ppt_w/2"/>
                                          </p:val>
                                        </p:tav>
                                        <p:tav tm="100000">
                                          <p:val>
                                            <p:strVal val="#ppt_x"/>
                                          </p:val>
                                        </p:tav>
                                      </p:tavLst>
                                    </p:anim>
                                    <p:anim calcmode="lin" valueType="num">
                                      <p:cBhvr additive="base">
                                        <p:cTn id="57" dur="500" fill="hold"/>
                                        <p:tgtEl>
                                          <p:spTgt spid="45"/>
                                        </p:tgtEl>
                                        <p:attrNameLst>
                                          <p:attrName>ppt_y</p:attrName>
                                        </p:attrNameLst>
                                      </p:cBhvr>
                                      <p:tavLst>
                                        <p:tav tm="0">
                                          <p:val>
                                            <p:strVal val="#ppt_y"/>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63"/>
                                        </p:tgtEl>
                                        <p:attrNameLst>
                                          <p:attrName>style.visibility</p:attrName>
                                        </p:attrNameLst>
                                      </p:cBhvr>
                                      <p:to>
                                        <p:strVal val="visible"/>
                                      </p:to>
                                    </p:set>
                                    <p:anim calcmode="lin" valueType="num">
                                      <p:cBhvr additive="base">
                                        <p:cTn id="60" dur="500" fill="hold"/>
                                        <p:tgtEl>
                                          <p:spTgt spid="163"/>
                                        </p:tgtEl>
                                        <p:attrNameLst>
                                          <p:attrName>ppt_x</p:attrName>
                                        </p:attrNameLst>
                                      </p:cBhvr>
                                      <p:tavLst>
                                        <p:tav tm="0">
                                          <p:val>
                                            <p:strVal val="#ppt_x"/>
                                          </p:val>
                                        </p:tav>
                                        <p:tav tm="100000">
                                          <p:val>
                                            <p:strVal val="#ppt_x"/>
                                          </p:val>
                                        </p:tav>
                                      </p:tavLst>
                                    </p:anim>
                                    <p:anim calcmode="lin" valueType="num">
                                      <p:cBhvr additive="base">
                                        <p:cTn id="61" dur="500" fill="hold"/>
                                        <p:tgtEl>
                                          <p:spTgt spid="163"/>
                                        </p:tgtEl>
                                        <p:attrNameLst>
                                          <p:attrName>ppt_y</p:attrName>
                                        </p:attrNameLst>
                                      </p:cBhvr>
                                      <p:tavLst>
                                        <p:tav tm="0">
                                          <p:val>
                                            <p:strVal val="1+#ppt_h/2"/>
                                          </p:val>
                                        </p:tav>
                                        <p:tav tm="100000">
                                          <p:val>
                                            <p:strVal val="#ppt_y"/>
                                          </p:val>
                                        </p:tav>
                                      </p:tavLst>
                                    </p:anim>
                                  </p:childTnLst>
                                </p:cTn>
                              </p:par>
                            </p:childTnLst>
                          </p:cTn>
                        </p:par>
                        <p:par>
                          <p:cTn id="62" fill="hold">
                            <p:stCondLst>
                              <p:cond delay="5000"/>
                            </p:stCondLst>
                            <p:childTnLst>
                              <p:par>
                                <p:cTn id="63" presetID="2" presetClass="entr" presetSubtype="4" fill="hold" nodeType="afterEffect">
                                  <p:stCondLst>
                                    <p:cond delay="0"/>
                                  </p:stCondLst>
                                  <p:childTnLst>
                                    <p:set>
                                      <p:cBhvr>
                                        <p:cTn id="64" dur="1" fill="hold">
                                          <p:stCondLst>
                                            <p:cond delay="0"/>
                                          </p:stCondLst>
                                        </p:cTn>
                                        <p:tgtEl>
                                          <p:spTgt spid="164"/>
                                        </p:tgtEl>
                                        <p:attrNameLst>
                                          <p:attrName>style.visibility</p:attrName>
                                        </p:attrNameLst>
                                      </p:cBhvr>
                                      <p:to>
                                        <p:strVal val="visible"/>
                                      </p:to>
                                    </p:set>
                                    <p:anim calcmode="lin" valueType="num">
                                      <p:cBhvr additive="base">
                                        <p:cTn id="65" dur="500" fill="hold"/>
                                        <p:tgtEl>
                                          <p:spTgt spid="164"/>
                                        </p:tgtEl>
                                        <p:attrNameLst>
                                          <p:attrName>ppt_x</p:attrName>
                                        </p:attrNameLst>
                                      </p:cBhvr>
                                      <p:tavLst>
                                        <p:tav tm="0">
                                          <p:val>
                                            <p:strVal val="#ppt_x"/>
                                          </p:val>
                                        </p:tav>
                                        <p:tav tm="100000">
                                          <p:val>
                                            <p:strVal val="#ppt_x"/>
                                          </p:val>
                                        </p:tav>
                                      </p:tavLst>
                                    </p:anim>
                                    <p:anim calcmode="lin" valueType="num">
                                      <p:cBhvr additive="base">
                                        <p:cTn id="66" dur="500" fill="hold"/>
                                        <p:tgtEl>
                                          <p:spTgt spid="164"/>
                                        </p:tgtEl>
                                        <p:attrNameLst>
                                          <p:attrName>ppt_y</p:attrName>
                                        </p:attrNameLst>
                                      </p:cBhvr>
                                      <p:tavLst>
                                        <p:tav tm="0">
                                          <p:val>
                                            <p:strVal val="1+#ppt_h/2"/>
                                          </p:val>
                                        </p:tav>
                                        <p:tav tm="100000">
                                          <p:val>
                                            <p:strVal val="#ppt_y"/>
                                          </p:val>
                                        </p:tav>
                                      </p:tavLst>
                                    </p:anim>
                                  </p:childTnLst>
                                </p:cTn>
                              </p:par>
                            </p:childTnLst>
                          </p:cTn>
                        </p:par>
                        <p:par>
                          <p:cTn id="67" fill="hold">
                            <p:stCondLst>
                              <p:cond delay="5500"/>
                            </p:stCondLst>
                            <p:childTnLst>
                              <p:par>
                                <p:cTn id="68" presetID="2" presetClass="entr" presetSubtype="4" fill="hold" nodeType="afterEffect">
                                  <p:stCondLst>
                                    <p:cond delay="0"/>
                                  </p:stCondLst>
                                  <p:childTnLst>
                                    <p:set>
                                      <p:cBhvr>
                                        <p:cTn id="69" dur="1" fill="hold">
                                          <p:stCondLst>
                                            <p:cond delay="0"/>
                                          </p:stCondLst>
                                        </p:cTn>
                                        <p:tgtEl>
                                          <p:spTgt spid="22"/>
                                        </p:tgtEl>
                                        <p:attrNameLst>
                                          <p:attrName>style.visibility</p:attrName>
                                        </p:attrNameLst>
                                      </p:cBhvr>
                                      <p:to>
                                        <p:strVal val="visible"/>
                                      </p:to>
                                    </p:set>
                                    <p:anim calcmode="lin" valueType="num">
                                      <p:cBhvr additive="base">
                                        <p:cTn id="70" dur="500" fill="hold"/>
                                        <p:tgtEl>
                                          <p:spTgt spid="22"/>
                                        </p:tgtEl>
                                        <p:attrNameLst>
                                          <p:attrName>ppt_x</p:attrName>
                                        </p:attrNameLst>
                                      </p:cBhvr>
                                      <p:tavLst>
                                        <p:tav tm="0">
                                          <p:val>
                                            <p:strVal val="#ppt_x"/>
                                          </p:val>
                                        </p:tav>
                                        <p:tav tm="100000">
                                          <p:val>
                                            <p:strVal val="#ppt_x"/>
                                          </p:val>
                                        </p:tav>
                                      </p:tavLst>
                                    </p:anim>
                                    <p:anim calcmode="lin" valueType="num">
                                      <p:cBhvr additive="base">
                                        <p:cTn id="71" dur="500" fill="hold"/>
                                        <p:tgtEl>
                                          <p:spTgt spid="22"/>
                                        </p:tgtEl>
                                        <p:attrNameLst>
                                          <p:attrName>ppt_y</p:attrName>
                                        </p:attrNameLst>
                                      </p:cBhvr>
                                      <p:tavLst>
                                        <p:tav tm="0">
                                          <p:val>
                                            <p:strVal val="1+#ppt_h/2"/>
                                          </p:val>
                                        </p:tav>
                                        <p:tav tm="100000">
                                          <p:val>
                                            <p:strVal val="#ppt_y"/>
                                          </p:val>
                                        </p:tav>
                                      </p:tavLst>
                                    </p:anim>
                                  </p:childTnLst>
                                </p:cTn>
                              </p:par>
                            </p:childTnLst>
                          </p:cTn>
                        </p:par>
                        <p:par>
                          <p:cTn id="72" fill="hold">
                            <p:stCondLst>
                              <p:cond delay="6000"/>
                            </p:stCondLst>
                            <p:childTnLst>
                              <p:par>
                                <p:cTn id="73" presetID="2" presetClass="entr" presetSubtype="4" fill="hold" nodeType="after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fill="hold"/>
                                        <p:tgtEl>
                                          <p:spTgt spid="23"/>
                                        </p:tgtEl>
                                        <p:attrNameLst>
                                          <p:attrName>ppt_x</p:attrName>
                                        </p:attrNameLst>
                                      </p:cBhvr>
                                      <p:tavLst>
                                        <p:tav tm="0">
                                          <p:val>
                                            <p:strVal val="#ppt_x"/>
                                          </p:val>
                                        </p:tav>
                                        <p:tav tm="100000">
                                          <p:val>
                                            <p:strVal val="#ppt_x"/>
                                          </p:val>
                                        </p:tav>
                                      </p:tavLst>
                                    </p:anim>
                                    <p:anim calcmode="lin" valueType="num">
                                      <p:cBhvr additive="base">
                                        <p:cTn id="76" dur="500" fill="hold"/>
                                        <p:tgtEl>
                                          <p:spTgt spid="23"/>
                                        </p:tgtEl>
                                        <p:attrNameLst>
                                          <p:attrName>ppt_y</p:attrName>
                                        </p:attrNameLst>
                                      </p:cBhvr>
                                      <p:tavLst>
                                        <p:tav tm="0">
                                          <p:val>
                                            <p:strVal val="1+#ppt_h/2"/>
                                          </p:val>
                                        </p:tav>
                                        <p:tav tm="100000">
                                          <p:val>
                                            <p:strVal val="#ppt_y"/>
                                          </p:val>
                                        </p:tav>
                                      </p:tavLst>
                                    </p:anim>
                                  </p:childTnLst>
                                </p:cTn>
                              </p:par>
                            </p:childTnLst>
                          </p:cTn>
                        </p:par>
                        <p:par>
                          <p:cTn id="77" fill="hold">
                            <p:stCondLst>
                              <p:cond delay="6500"/>
                            </p:stCondLst>
                            <p:childTnLst>
                              <p:par>
                                <p:cTn id="78" presetID="2" presetClass="entr" presetSubtype="4" fill="hold" nodeType="afterEffect">
                                  <p:stCondLst>
                                    <p:cond delay="0"/>
                                  </p:stCondLst>
                                  <p:childTnLst>
                                    <p:set>
                                      <p:cBhvr>
                                        <p:cTn id="79" dur="1" fill="hold">
                                          <p:stCondLst>
                                            <p:cond delay="0"/>
                                          </p:stCondLst>
                                        </p:cTn>
                                        <p:tgtEl>
                                          <p:spTgt spid="24"/>
                                        </p:tgtEl>
                                        <p:attrNameLst>
                                          <p:attrName>style.visibility</p:attrName>
                                        </p:attrNameLst>
                                      </p:cBhvr>
                                      <p:to>
                                        <p:strVal val="visible"/>
                                      </p:to>
                                    </p:set>
                                    <p:anim calcmode="lin" valueType="num">
                                      <p:cBhvr additive="base">
                                        <p:cTn id="80" dur="500" fill="hold"/>
                                        <p:tgtEl>
                                          <p:spTgt spid="24"/>
                                        </p:tgtEl>
                                        <p:attrNameLst>
                                          <p:attrName>ppt_x</p:attrName>
                                        </p:attrNameLst>
                                      </p:cBhvr>
                                      <p:tavLst>
                                        <p:tav tm="0">
                                          <p:val>
                                            <p:strVal val="#ppt_x"/>
                                          </p:val>
                                        </p:tav>
                                        <p:tav tm="100000">
                                          <p:val>
                                            <p:strVal val="#ppt_x"/>
                                          </p:val>
                                        </p:tav>
                                      </p:tavLst>
                                    </p:anim>
                                    <p:anim calcmode="lin" valueType="num">
                                      <p:cBhvr additive="base">
                                        <p:cTn id="81" dur="500" fill="hold"/>
                                        <p:tgtEl>
                                          <p:spTgt spid="24"/>
                                        </p:tgtEl>
                                        <p:attrNameLst>
                                          <p:attrName>ppt_y</p:attrName>
                                        </p:attrNameLst>
                                      </p:cBhvr>
                                      <p:tavLst>
                                        <p:tav tm="0">
                                          <p:val>
                                            <p:strVal val="1+#ppt_h/2"/>
                                          </p:val>
                                        </p:tav>
                                        <p:tav tm="100000">
                                          <p:val>
                                            <p:strVal val="#ppt_y"/>
                                          </p:val>
                                        </p:tav>
                                      </p:tavLst>
                                    </p:anim>
                                  </p:childTnLst>
                                </p:cTn>
                              </p:par>
                            </p:childTnLst>
                          </p:cTn>
                        </p:par>
                        <p:par>
                          <p:cTn id="82" fill="hold">
                            <p:stCondLst>
                              <p:cond delay="7000"/>
                            </p:stCondLst>
                            <p:childTnLst>
                              <p:par>
                                <p:cTn id="83" presetID="2" presetClass="entr" presetSubtype="4" fill="hold" nodeType="after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500" fill="hold"/>
                                        <p:tgtEl>
                                          <p:spTgt spid="25"/>
                                        </p:tgtEl>
                                        <p:attrNameLst>
                                          <p:attrName>ppt_x</p:attrName>
                                        </p:attrNameLst>
                                      </p:cBhvr>
                                      <p:tavLst>
                                        <p:tav tm="0">
                                          <p:val>
                                            <p:strVal val="#ppt_x"/>
                                          </p:val>
                                        </p:tav>
                                        <p:tav tm="100000">
                                          <p:val>
                                            <p:strVal val="#ppt_x"/>
                                          </p:val>
                                        </p:tav>
                                      </p:tavLst>
                                    </p:anim>
                                    <p:anim calcmode="lin" valueType="num">
                                      <p:cBhvr additive="base">
                                        <p:cTn id="86" dur="500" fill="hold"/>
                                        <p:tgtEl>
                                          <p:spTgt spid="25"/>
                                        </p:tgtEl>
                                        <p:attrNameLst>
                                          <p:attrName>ppt_y</p:attrName>
                                        </p:attrNameLst>
                                      </p:cBhvr>
                                      <p:tavLst>
                                        <p:tav tm="0">
                                          <p:val>
                                            <p:strVal val="1+#ppt_h/2"/>
                                          </p:val>
                                        </p:tav>
                                        <p:tav tm="100000">
                                          <p:val>
                                            <p:strVal val="#ppt_y"/>
                                          </p:val>
                                        </p:tav>
                                      </p:tavLst>
                                    </p:anim>
                                  </p:childTnLst>
                                </p:cTn>
                              </p:par>
                              <p:par>
                                <p:cTn id="87" presetID="2" presetClass="entr" presetSubtype="2" fill="hold" grpId="0" nodeType="withEffect">
                                  <p:stCondLst>
                                    <p:cond delay="0"/>
                                  </p:stCondLst>
                                  <p:childTnLst>
                                    <p:set>
                                      <p:cBhvr>
                                        <p:cTn id="88" dur="1" fill="hold">
                                          <p:stCondLst>
                                            <p:cond delay="0"/>
                                          </p:stCondLst>
                                        </p:cTn>
                                        <p:tgtEl>
                                          <p:spTgt spid="185"/>
                                        </p:tgtEl>
                                        <p:attrNameLst>
                                          <p:attrName>style.visibility</p:attrName>
                                        </p:attrNameLst>
                                      </p:cBhvr>
                                      <p:to>
                                        <p:strVal val="visible"/>
                                      </p:to>
                                    </p:set>
                                    <p:anim calcmode="lin" valueType="num">
                                      <p:cBhvr additive="base">
                                        <p:cTn id="89" dur="500" fill="hold"/>
                                        <p:tgtEl>
                                          <p:spTgt spid="185"/>
                                        </p:tgtEl>
                                        <p:attrNameLst>
                                          <p:attrName>ppt_x</p:attrName>
                                        </p:attrNameLst>
                                      </p:cBhvr>
                                      <p:tavLst>
                                        <p:tav tm="0">
                                          <p:val>
                                            <p:strVal val="1+#ppt_w/2"/>
                                          </p:val>
                                        </p:tav>
                                        <p:tav tm="100000">
                                          <p:val>
                                            <p:strVal val="#ppt_x"/>
                                          </p:val>
                                        </p:tav>
                                      </p:tavLst>
                                    </p:anim>
                                    <p:anim calcmode="lin" valueType="num">
                                      <p:cBhvr additive="base">
                                        <p:cTn id="90" dur="500" fill="hold"/>
                                        <p:tgtEl>
                                          <p:spTgt spid="185"/>
                                        </p:tgtEl>
                                        <p:attrNameLst>
                                          <p:attrName>ppt_y</p:attrName>
                                        </p:attrNameLst>
                                      </p:cBhvr>
                                      <p:tavLst>
                                        <p:tav tm="0">
                                          <p:val>
                                            <p:strVal val="#ppt_y"/>
                                          </p:val>
                                        </p:tav>
                                        <p:tav tm="100000">
                                          <p:val>
                                            <p:strVal val="#ppt_y"/>
                                          </p:val>
                                        </p:tav>
                                      </p:tavLst>
                                    </p:anim>
                                  </p:childTnLst>
                                </p:cTn>
                              </p:par>
                            </p:childTnLst>
                          </p:cTn>
                        </p:par>
                        <p:par>
                          <p:cTn id="91" fill="hold">
                            <p:stCondLst>
                              <p:cond delay="7500"/>
                            </p:stCondLst>
                            <p:childTnLst>
                              <p:par>
                                <p:cTn id="92" presetID="2" presetClass="entr" presetSubtype="2" fill="hold" nodeType="afterEffect">
                                  <p:stCondLst>
                                    <p:cond delay="0"/>
                                  </p:stCondLst>
                                  <p:childTnLst>
                                    <p:set>
                                      <p:cBhvr>
                                        <p:cTn id="93" dur="1" fill="hold">
                                          <p:stCondLst>
                                            <p:cond delay="0"/>
                                          </p:stCondLst>
                                        </p:cTn>
                                        <p:tgtEl>
                                          <p:spTgt spid="186"/>
                                        </p:tgtEl>
                                        <p:attrNameLst>
                                          <p:attrName>style.visibility</p:attrName>
                                        </p:attrNameLst>
                                      </p:cBhvr>
                                      <p:to>
                                        <p:strVal val="visible"/>
                                      </p:to>
                                    </p:set>
                                    <p:anim calcmode="lin" valueType="num">
                                      <p:cBhvr additive="base">
                                        <p:cTn id="94" dur="500" fill="hold"/>
                                        <p:tgtEl>
                                          <p:spTgt spid="186"/>
                                        </p:tgtEl>
                                        <p:attrNameLst>
                                          <p:attrName>ppt_x</p:attrName>
                                        </p:attrNameLst>
                                      </p:cBhvr>
                                      <p:tavLst>
                                        <p:tav tm="0">
                                          <p:val>
                                            <p:strVal val="1+#ppt_w/2"/>
                                          </p:val>
                                        </p:tav>
                                        <p:tav tm="100000">
                                          <p:val>
                                            <p:strVal val="#ppt_x"/>
                                          </p:val>
                                        </p:tav>
                                      </p:tavLst>
                                    </p:anim>
                                    <p:anim calcmode="lin" valueType="num">
                                      <p:cBhvr additive="base">
                                        <p:cTn id="95" dur="500" fill="hold"/>
                                        <p:tgtEl>
                                          <p:spTgt spid="186"/>
                                        </p:tgtEl>
                                        <p:attrNameLst>
                                          <p:attrName>ppt_y</p:attrName>
                                        </p:attrNameLst>
                                      </p:cBhvr>
                                      <p:tavLst>
                                        <p:tav tm="0">
                                          <p:val>
                                            <p:strVal val="#ppt_y"/>
                                          </p:val>
                                        </p:tav>
                                        <p:tav tm="100000">
                                          <p:val>
                                            <p:strVal val="#ppt_y"/>
                                          </p:val>
                                        </p:tav>
                                      </p:tavLst>
                                    </p:anim>
                                  </p:childTnLst>
                                </p:cTn>
                              </p:par>
                            </p:childTnLst>
                          </p:cTn>
                        </p:par>
                        <p:par>
                          <p:cTn id="96" fill="hold">
                            <p:stCondLst>
                              <p:cond delay="8000"/>
                            </p:stCondLst>
                            <p:childTnLst>
                              <p:par>
                                <p:cTn id="97" presetID="2" presetClass="entr" presetSubtype="2" fill="hold" nodeType="after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additive="base">
                                        <p:cTn id="99" dur="500" fill="hold"/>
                                        <p:tgtEl>
                                          <p:spTgt spid="27"/>
                                        </p:tgtEl>
                                        <p:attrNameLst>
                                          <p:attrName>ppt_x</p:attrName>
                                        </p:attrNameLst>
                                      </p:cBhvr>
                                      <p:tavLst>
                                        <p:tav tm="0">
                                          <p:val>
                                            <p:strVal val="1+#ppt_w/2"/>
                                          </p:val>
                                        </p:tav>
                                        <p:tav tm="100000">
                                          <p:val>
                                            <p:strVal val="#ppt_x"/>
                                          </p:val>
                                        </p:tav>
                                      </p:tavLst>
                                    </p:anim>
                                    <p:anim calcmode="lin" valueType="num">
                                      <p:cBhvr additive="base">
                                        <p:cTn id="100" dur="500" fill="hold"/>
                                        <p:tgtEl>
                                          <p:spTgt spid="27"/>
                                        </p:tgtEl>
                                        <p:attrNameLst>
                                          <p:attrName>ppt_y</p:attrName>
                                        </p:attrNameLst>
                                      </p:cBhvr>
                                      <p:tavLst>
                                        <p:tav tm="0">
                                          <p:val>
                                            <p:strVal val="#ppt_y"/>
                                          </p:val>
                                        </p:tav>
                                        <p:tav tm="100000">
                                          <p:val>
                                            <p:strVal val="#ppt_y"/>
                                          </p:val>
                                        </p:tav>
                                      </p:tavLst>
                                    </p:anim>
                                  </p:childTnLst>
                                </p:cTn>
                              </p:par>
                            </p:childTnLst>
                          </p:cTn>
                        </p:par>
                        <p:par>
                          <p:cTn id="101" fill="hold">
                            <p:stCondLst>
                              <p:cond delay="8500"/>
                            </p:stCondLst>
                            <p:childTnLst>
                              <p:par>
                                <p:cTn id="102" presetID="2" presetClass="entr" presetSubtype="2" fill="hold" nodeType="afterEffect">
                                  <p:stCondLst>
                                    <p:cond delay="0"/>
                                  </p:stCondLst>
                                  <p:childTnLst>
                                    <p:set>
                                      <p:cBhvr>
                                        <p:cTn id="103" dur="1" fill="hold">
                                          <p:stCondLst>
                                            <p:cond delay="0"/>
                                          </p:stCondLst>
                                        </p:cTn>
                                        <p:tgtEl>
                                          <p:spTgt spid="28"/>
                                        </p:tgtEl>
                                        <p:attrNameLst>
                                          <p:attrName>style.visibility</p:attrName>
                                        </p:attrNameLst>
                                      </p:cBhvr>
                                      <p:to>
                                        <p:strVal val="visible"/>
                                      </p:to>
                                    </p:set>
                                    <p:anim calcmode="lin" valueType="num">
                                      <p:cBhvr additive="base">
                                        <p:cTn id="104" dur="500" fill="hold"/>
                                        <p:tgtEl>
                                          <p:spTgt spid="28"/>
                                        </p:tgtEl>
                                        <p:attrNameLst>
                                          <p:attrName>ppt_x</p:attrName>
                                        </p:attrNameLst>
                                      </p:cBhvr>
                                      <p:tavLst>
                                        <p:tav tm="0">
                                          <p:val>
                                            <p:strVal val="1+#ppt_w/2"/>
                                          </p:val>
                                        </p:tav>
                                        <p:tav tm="100000">
                                          <p:val>
                                            <p:strVal val="#ppt_x"/>
                                          </p:val>
                                        </p:tav>
                                      </p:tavLst>
                                    </p:anim>
                                    <p:anim calcmode="lin" valueType="num">
                                      <p:cBhvr additive="base">
                                        <p:cTn id="105" dur="500" fill="hold"/>
                                        <p:tgtEl>
                                          <p:spTgt spid="28"/>
                                        </p:tgtEl>
                                        <p:attrNameLst>
                                          <p:attrName>ppt_y</p:attrName>
                                        </p:attrNameLst>
                                      </p:cBhvr>
                                      <p:tavLst>
                                        <p:tav tm="0">
                                          <p:val>
                                            <p:strVal val="#ppt_y"/>
                                          </p:val>
                                        </p:tav>
                                        <p:tav tm="100000">
                                          <p:val>
                                            <p:strVal val="#ppt_y"/>
                                          </p:val>
                                        </p:tav>
                                      </p:tavLst>
                                    </p:anim>
                                  </p:childTnLst>
                                </p:cTn>
                              </p:par>
                            </p:childTnLst>
                          </p:cTn>
                        </p:par>
                        <p:par>
                          <p:cTn id="106" fill="hold">
                            <p:stCondLst>
                              <p:cond delay="9000"/>
                            </p:stCondLst>
                            <p:childTnLst>
                              <p:par>
                                <p:cTn id="107" presetID="2" presetClass="entr" presetSubtype="2" fill="hold" nodeType="afterEffect">
                                  <p:stCondLst>
                                    <p:cond delay="0"/>
                                  </p:stCondLst>
                                  <p:childTnLst>
                                    <p:set>
                                      <p:cBhvr>
                                        <p:cTn id="108" dur="1" fill="hold">
                                          <p:stCondLst>
                                            <p:cond delay="0"/>
                                          </p:stCondLst>
                                        </p:cTn>
                                        <p:tgtEl>
                                          <p:spTgt spid="31"/>
                                        </p:tgtEl>
                                        <p:attrNameLst>
                                          <p:attrName>style.visibility</p:attrName>
                                        </p:attrNameLst>
                                      </p:cBhvr>
                                      <p:to>
                                        <p:strVal val="visible"/>
                                      </p:to>
                                    </p:set>
                                    <p:anim calcmode="lin" valueType="num">
                                      <p:cBhvr additive="base">
                                        <p:cTn id="109" dur="500" fill="hold"/>
                                        <p:tgtEl>
                                          <p:spTgt spid="31"/>
                                        </p:tgtEl>
                                        <p:attrNameLst>
                                          <p:attrName>ppt_x</p:attrName>
                                        </p:attrNameLst>
                                      </p:cBhvr>
                                      <p:tavLst>
                                        <p:tav tm="0">
                                          <p:val>
                                            <p:strVal val="1+#ppt_w/2"/>
                                          </p:val>
                                        </p:tav>
                                        <p:tav tm="100000">
                                          <p:val>
                                            <p:strVal val="#ppt_x"/>
                                          </p:val>
                                        </p:tav>
                                      </p:tavLst>
                                    </p:anim>
                                    <p:anim calcmode="lin" valueType="num">
                                      <p:cBhvr additive="base">
                                        <p:cTn id="110" dur="500" fill="hold"/>
                                        <p:tgtEl>
                                          <p:spTgt spid="31"/>
                                        </p:tgtEl>
                                        <p:attrNameLst>
                                          <p:attrName>ppt_y</p:attrName>
                                        </p:attrNameLst>
                                      </p:cBhvr>
                                      <p:tavLst>
                                        <p:tav tm="0">
                                          <p:val>
                                            <p:strVal val="#ppt_y"/>
                                          </p:val>
                                        </p:tav>
                                        <p:tav tm="100000">
                                          <p:val>
                                            <p:strVal val="#ppt_y"/>
                                          </p:val>
                                        </p:tav>
                                      </p:tavLst>
                                    </p:anim>
                                  </p:childTnLst>
                                </p:cTn>
                              </p:par>
                            </p:childTnLst>
                          </p:cTn>
                        </p:par>
                        <p:par>
                          <p:cTn id="111" fill="hold">
                            <p:stCondLst>
                              <p:cond delay="9500"/>
                            </p:stCondLst>
                            <p:childTnLst>
                              <p:par>
                                <p:cTn id="112" presetID="2" presetClass="entr" presetSubtype="2" fill="hold" nodeType="afterEffect">
                                  <p:stCondLst>
                                    <p:cond delay="0"/>
                                  </p:stCondLst>
                                  <p:childTnLst>
                                    <p:set>
                                      <p:cBhvr>
                                        <p:cTn id="113" dur="1" fill="hold">
                                          <p:stCondLst>
                                            <p:cond delay="0"/>
                                          </p:stCondLst>
                                        </p:cTn>
                                        <p:tgtEl>
                                          <p:spTgt spid="32"/>
                                        </p:tgtEl>
                                        <p:attrNameLst>
                                          <p:attrName>style.visibility</p:attrName>
                                        </p:attrNameLst>
                                      </p:cBhvr>
                                      <p:to>
                                        <p:strVal val="visible"/>
                                      </p:to>
                                    </p:set>
                                    <p:anim calcmode="lin" valueType="num">
                                      <p:cBhvr additive="base">
                                        <p:cTn id="114" dur="500" fill="hold"/>
                                        <p:tgtEl>
                                          <p:spTgt spid="32"/>
                                        </p:tgtEl>
                                        <p:attrNameLst>
                                          <p:attrName>ppt_x</p:attrName>
                                        </p:attrNameLst>
                                      </p:cBhvr>
                                      <p:tavLst>
                                        <p:tav tm="0">
                                          <p:val>
                                            <p:strVal val="1+#ppt_w/2"/>
                                          </p:val>
                                        </p:tav>
                                        <p:tav tm="100000">
                                          <p:val>
                                            <p:strVal val="#ppt_x"/>
                                          </p:val>
                                        </p:tav>
                                      </p:tavLst>
                                    </p:anim>
                                    <p:anim calcmode="lin" valueType="num">
                                      <p:cBhvr additive="base">
                                        <p:cTn id="115"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163" grpId="0"/>
      <p:bldP spid="18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nip and Round Single Corner Rectangle 35"/>
          <p:cNvSpPr/>
          <p:nvPr/>
        </p:nvSpPr>
        <p:spPr>
          <a:xfrm flipH="1">
            <a:off x="3505199" y="3426028"/>
            <a:ext cx="5638799" cy="1717472"/>
          </a:xfrm>
          <a:prstGeom prst="snipRoundRect">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81" y="0"/>
            <a:ext cx="3499919" cy="51435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32836" y="211454"/>
            <a:ext cx="3096164" cy="904627"/>
            <a:chOff x="209740" y="211454"/>
            <a:chExt cx="3096164" cy="904627"/>
          </a:xfrm>
        </p:grpSpPr>
        <p:sp>
          <p:nvSpPr>
            <p:cNvPr id="3" name="TextBox 2"/>
            <p:cNvSpPr txBox="1"/>
            <p:nvPr/>
          </p:nvSpPr>
          <p:spPr>
            <a:xfrm>
              <a:off x="209740" y="211454"/>
              <a:ext cx="3054717" cy="769441"/>
            </a:xfrm>
            <a:prstGeom prst="rect">
              <a:avLst/>
            </a:prstGeom>
            <a:noFill/>
          </p:spPr>
          <p:txBody>
            <a:bodyPr wrap="square" rtlCol="0">
              <a:spAutoFit/>
            </a:bodyPr>
            <a:lstStyle/>
            <a:p>
              <a:r>
                <a:rPr lang="en-US" sz="4400" dirty="0">
                  <a:solidFill>
                    <a:schemeClr val="bg1"/>
                  </a:solidFill>
                  <a:latin typeface="Oswald" pitchFamily="50"/>
                </a:rPr>
                <a:t>Our Services</a:t>
              </a:r>
            </a:p>
          </p:txBody>
        </p:sp>
        <p:sp>
          <p:nvSpPr>
            <p:cNvPr id="51" name="TextBox 50"/>
            <p:cNvSpPr txBox="1"/>
            <p:nvPr/>
          </p:nvSpPr>
          <p:spPr>
            <a:xfrm>
              <a:off x="255759" y="880119"/>
              <a:ext cx="3050145" cy="235962"/>
            </a:xfrm>
            <a:prstGeom prst="rect">
              <a:avLst/>
            </a:prstGeom>
            <a:noFill/>
          </p:spPr>
          <p:txBody>
            <a:bodyPr wrap="square" rtlCol="0">
              <a:spAutoFit/>
            </a:bodyPr>
            <a:lstStyle/>
            <a:p>
              <a:r>
                <a:rPr lang="en-US" sz="1400" baseline="30000" dirty="0">
                  <a:solidFill>
                    <a:schemeClr val="accent1">
                      <a:lumMod val="40000"/>
                      <a:lumOff val="60000"/>
                    </a:schemeClr>
                  </a:solidFill>
                  <a:latin typeface="Oswald" pitchFamily="50"/>
                </a:rPr>
                <a:t>Details Services / Keyword Research</a:t>
              </a:r>
            </a:p>
          </p:txBody>
        </p:sp>
      </p:grpSp>
      <p:sp>
        <p:nvSpPr>
          <p:cNvPr id="73" name="TextBox 72"/>
          <p:cNvSpPr txBox="1"/>
          <p:nvPr/>
        </p:nvSpPr>
        <p:spPr>
          <a:xfrm>
            <a:off x="4030889" y="1535885"/>
            <a:ext cx="3006670" cy="461665"/>
          </a:xfrm>
          <a:prstGeom prst="rect">
            <a:avLst/>
          </a:prstGeom>
          <a:noFill/>
        </p:spPr>
        <p:txBody>
          <a:bodyPr wrap="square" rtlCol="0">
            <a:spAutoFit/>
          </a:bodyPr>
          <a:lstStyle/>
          <a:p>
            <a:r>
              <a:rPr lang="en-US" sz="3600" baseline="30000" dirty="0">
                <a:solidFill>
                  <a:schemeClr val="accent1">
                    <a:lumMod val="50000"/>
                  </a:schemeClr>
                </a:solidFill>
                <a:latin typeface="Oswald" pitchFamily="50"/>
              </a:rPr>
              <a:t>Keyword Research</a:t>
            </a:r>
          </a:p>
        </p:txBody>
      </p:sp>
      <p:pic>
        <p:nvPicPr>
          <p:cNvPr id="2" name="Picture 1"/>
          <p:cNvPicPr>
            <a:picLocks noChangeAspect="1"/>
          </p:cNvPicPr>
          <p:nvPr/>
        </p:nvPicPr>
        <p:blipFill>
          <a:blip r:embed="rId2">
            <a:lum bright="70000" contrast="-7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94418" y="1537783"/>
            <a:ext cx="2431824" cy="2180599"/>
          </a:xfrm>
          <a:prstGeom prst="rect">
            <a:avLst/>
          </a:prstGeom>
        </p:spPr>
      </p:pic>
      <p:sp>
        <p:nvSpPr>
          <p:cNvPr id="5" name="TextBox 4"/>
          <p:cNvSpPr txBox="1"/>
          <p:nvPr/>
        </p:nvSpPr>
        <p:spPr>
          <a:xfrm>
            <a:off x="4038600" y="1826097"/>
            <a:ext cx="4452941" cy="1471172"/>
          </a:xfrm>
          <a:prstGeom prst="rect">
            <a:avLst/>
          </a:prstGeom>
          <a:noFill/>
        </p:spPr>
        <p:txBody>
          <a:bodyPr wrap="square" rtlCol="0">
            <a:spAutoFit/>
          </a:bodyPr>
          <a:lstStyle/>
          <a:p>
            <a:pPr>
              <a:lnSpc>
                <a:spcPct val="120000"/>
              </a:lnSpc>
            </a:pPr>
            <a:r>
              <a:rPr lang="en-US" sz="1600" b="1" baseline="30000" dirty="0">
                <a:solidFill>
                  <a:schemeClr val="accent1">
                    <a:lumMod val="75000"/>
                  </a:schemeClr>
                </a:solidFill>
                <a:latin typeface="Sansation" pitchFamily="2" charset="0"/>
              </a:rPr>
              <a:t>Our search engine marketing services start with identifying the keywords your target audience uses when searching for your products or services. It is a crucial step of the optimization process. You have to reach the right audience to generate a high return on investment. We can help you choose the best keywords based on search frequency and relevance to your website. Carefully targeting your campaign from the start will lead to greater success down the road.</a:t>
            </a:r>
          </a:p>
        </p:txBody>
      </p:sp>
      <p:sp>
        <p:nvSpPr>
          <p:cNvPr id="77" name="TextBox 76"/>
          <p:cNvSpPr txBox="1"/>
          <p:nvPr/>
        </p:nvSpPr>
        <p:spPr>
          <a:xfrm>
            <a:off x="4114800" y="3639880"/>
            <a:ext cx="4376741" cy="913070"/>
          </a:xfrm>
          <a:prstGeom prst="rect">
            <a:avLst/>
          </a:prstGeom>
          <a:noFill/>
        </p:spPr>
        <p:txBody>
          <a:bodyPr wrap="square" rtlCol="0">
            <a:spAutoFit/>
          </a:bodyPr>
          <a:lstStyle/>
          <a:p>
            <a:r>
              <a:rPr lang="en-US" sz="1600" i="1" baseline="30000" dirty="0">
                <a:solidFill>
                  <a:schemeClr val="accent1">
                    <a:lumMod val="75000"/>
                  </a:schemeClr>
                </a:solidFill>
                <a:latin typeface="Sansation" pitchFamily="2" charset="0"/>
              </a:rPr>
              <a:t>“After reviewing our site and establishing our goal, SEO Goal employed the most impactful ‘best practices’ in SEO programming, design and coding. The results speak for themselves. SEO Goal has become a strategic partner not only regarding web based marketing but as a contributor to our comprehensive marketing program.”</a:t>
            </a:r>
          </a:p>
        </p:txBody>
      </p:sp>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696" y="3716275"/>
            <a:ext cx="2848704" cy="330434"/>
          </a:xfrm>
          <a:prstGeom prst="rect">
            <a:avLst/>
          </a:prstGeom>
        </p:spPr>
      </p:pic>
      <p:cxnSp>
        <p:nvCxnSpPr>
          <p:cNvPr id="26" name="Straight Connector 25"/>
          <p:cNvCxnSpPr/>
          <p:nvPr/>
        </p:nvCxnSpPr>
        <p:spPr>
          <a:xfrm>
            <a:off x="477052" y="1116081"/>
            <a:ext cx="8666948" cy="0"/>
          </a:xfrm>
          <a:prstGeom prst="line">
            <a:avLst/>
          </a:prstGeom>
          <a:ln w="19050" cap="sq">
            <a:solidFill>
              <a:schemeClr val="accent1">
                <a:lumMod val="60000"/>
                <a:lumOff val="40000"/>
              </a:schemeClr>
            </a:solidFill>
            <a:prstDash val="solid"/>
            <a:headEnd w="lg" len="lg"/>
            <a:tailEnd w="lg" len="lg"/>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279776" y="417188"/>
            <a:ext cx="529737" cy="549081"/>
            <a:chOff x="3279776" y="417188"/>
            <a:chExt cx="529737" cy="549081"/>
          </a:xfrm>
        </p:grpSpPr>
        <p:grpSp>
          <p:nvGrpSpPr>
            <p:cNvPr id="84" name="Group 83"/>
            <p:cNvGrpSpPr/>
            <p:nvPr/>
          </p:nvGrpSpPr>
          <p:grpSpPr>
            <a:xfrm>
              <a:off x="3282599" y="417188"/>
              <a:ext cx="526914" cy="468363"/>
              <a:chOff x="4258302" y="819150"/>
              <a:chExt cx="1366681" cy="1214812"/>
            </a:xfrm>
          </p:grpSpPr>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8302" y="1847440"/>
                <a:ext cx="1366681" cy="186522"/>
              </a:xfrm>
              <a:prstGeom prst="rect">
                <a:avLst/>
              </a:prstGeom>
            </p:spPr>
          </p:pic>
          <p:sp>
            <p:nvSpPr>
              <p:cNvPr id="95" name="Oval 94"/>
              <p:cNvSpPr/>
              <p:nvPr/>
            </p:nvSpPr>
            <p:spPr>
              <a:xfrm>
                <a:off x="4343400" y="819150"/>
                <a:ext cx="1113026" cy="111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p:cNvSpPr txBox="1"/>
            <p:nvPr/>
          </p:nvSpPr>
          <p:spPr>
            <a:xfrm>
              <a:off x="3279776" y="514350"/>
              <a:ext cx="497295" cy="451919"/>
            </a:xfrm>
            <a:prstGeom prst="rect">
              <a:avLst/>
            </a:prstGeom>
            <a:noFill/>
          </p:spPr>
          <p:txBody>
            <a:bodyPr wrap="square" rtlCol="0">
              <a:spAutoFit/>
            </a:bodyPr>
            <a:lstStyle/>
            <a:p>
              <a:pPr algn="ctr">
                <a:lnSpc>
                  <a:spcPct val="120000"/>
                </a:lnSpc>
              </a:pPr>
              <a:r>
                <a:rPr lang="en-US" sz="3200" baseline="30000" dirty="0">
                  <a:latin typeface="Times New Roman" pitchFamily="18" charset="0"/>
                  <a:cs typeface="Times New Roman" pitchFamily="18" charset="0"/>
                </a:rPr>
                <a:t>I</a:t>
              </a:r>
            </a:p>
          </p:txBody>
        </p:sp>
      </p:grpSp>
      <p:sp>
        <p:nvSpPr>
          <p:cNvPr id="32" name="Oval 31"/>
          <p:cNvSpPr/>
          <p:nvPr/>
        </p:nvSpPr>
        <p:spPr>
          <a:xfrm>
            <a:off x="804862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216308" y="4581520"/>
            <a:ext cx="885830" cy="885830"/>
          </a:xfrm>
          <a:prstGeom prst="ellipse">
            <a:avLst/>
          </a:prstGeom>
          <a:solidFill>
            <a:srgbClr val="085B99"/>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438896" y="4581520"/>
            <a:ext cx="885830" cy="885830"/>
          </a:xfrm>
          <a:prstGeom prst="ellipse">
            <a:avLst/>
          </a:prstGeom>
          <a:solidFill>
            <a:schemeClr val="tx2">
              <a:lumMod val="5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7253" y="4663412"/>
            <a:ext cx="1809092" cy="203523"/>
          </a:xfrm>
          <a:prstGeom prst="rect">
            <a:avLst/>
          </a:prstGeom>
        </p:spPr>
      </p:pic>
      <p:sp>
        <p:nvSpPr>
          <p:cNvPr id="43" name="TextBox 42"/>
          <p:cNvSpPr txBox="1"/>
          <p:nvPr/>
        </p:nvSpPr>
        <p:spPr>
          <a:xfrm>
            <a:off x="6598081"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Seotwitter.com</a:t>
            </a:r>
          </a:p>
        </p:txBody>
      </p:sp>
      <p:sp>
        <p:nvSpPr>
          <p:cNvPr id="44" name="TextBox 43"/>
          <p:cNvSpPr txBox="1"/>
          <p:nvPr/>
        </p:nvSpPr>
        <p:spPr>
          <a:xfrm>
            <a:off x="7362830" y="4897080"/>
            <a:ext cx="592786" cy="195858"/>
          </a:xfrm>
          <a:prstGeom prst="rect">
            <a:avLst/>
          </a:prstGeom>
          <a:noFill/>
        </p:spPr>
        <p:txBody>
          <a:bodyPr wrap="none" rtlCol="0" anchor="ctr">
            <a:normAutofit/>
          </a:bodyPr>
          <a:lstStyle/>
          <a:p>
            <a:pPr algn="ctr"/>
            <a:r>
              <a:rPr lang="en-US" sz="1000" kern="0" spc="60" baseline="30000" dirty="0" err="1">
                <a:solidFill>
                  <a:schemeClr val="bg1"/>
                </a:solidFill>
                <a:latin typeface="Oswald" pitchFamily="50"/>
              </a:rPr>
              <a:t>Pinterest.user</a:t>
            </a:r>
            <a:endParaRPr lang="en-US" sz="1000" kern="0" spc="60" baseline="30000" dirty="0">
              <a:solidFill>
                <a:schemeClr val="bg1"/>
              </a:solidFill>
              <a:latin typeface="Oswald" pitchFamily="50"/>
            </a:endParaRPr>
          </a:p>
        </p:txBody>
      </p:sp>
      <p:sp>
        <p:nvSpPr>
          <p:cNvPr id="45" name="TextBox 44"/>
          <p:cNvSpPr txBox="1"/>
          <p:nvPr/>
        </p:nvSpPr>
        <p:spPr>
          <a:xfrm>
            <a:off x="8195148" y="4897080"/>
            <a:ext cx="592786" cy="195858"/>
          </a:xfrm>
          <a:prstGeom prst="rect">
            <a:avLst/>
          </a:prstGeom>
          <a:noFill/>
        </p:spPr>
        <p:txBody>
          <a:bodyPr wrap="none" rtlCol="0" anchor="ctr">
            <a:normAutofit/>
          </a:bodyPr>
          <a:lstStyle/>
          <a:p>
            <a:pPr algn="ctr"/>
            <a:r>
              <a:rPr lang="en-US" sz="1000" kern="0" spc="60" baseline="30000" dirty="0">
                <a:solidFill>
                  <a:schemeClr val="bg1"/>
                </a:solidFill>
                <a:latin typeface="Oswald" pitchFamily="50"/>
              </a:rPr>
              <a:t>www.seogoal.com</a:t>
            </a:r>
          </a:p>
        </p:txBody>
      </p:sp>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2" y="4237715"/>
            <a:ext cx="1641216" cy="795600"/>
          </a:xfrm>
          <a:prstGeom prst="rect">
            <a:avLst/>
          </a:prstGeom>
        </p:spPr>
      </p:pic>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574" y="4459590"/>
            <a:ext cx="1219200" cy="474360"/>
          </a:xfrm>
          <a:prstGeom prst="rect">
            <a:avLst/>
          </a:prstGeom>
        </p:spPr>
      </p:pic>
    </p:spTree>
    <p:extLst>
      <p:ext uri="{BB962C8B-B14F-4D97-AF65-F5344CB8AC3E}">
        <p14:creationId xmlns:p14="http://schemas.microsoft.com/office/powerpoint/2010/main" val="2669124624"/>
      </p:ext>
    </p:extLst>
  </p:cSld>
  <p:clrMapOvr>
    <a:masterClrMapping/>
  </p:clrMapOvr>
  <mc:AlternateContent xmlns:mc="http://schemas.openxmlformats.org/markup-compatibility/2006" xmlns:p14="http://schemas.microsoft.com/office/powerpoint/2010/main">
    <mc:Choice Requires="p14">
      <p:transition spd="slow" p14:dur="1300" advTm="1771">
        <p14:pan/>
      </p:transition>
    </mc:Choice>
    <mc:Fallback xmlns="">
      <p:transition spd="slow" advTm="17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animEffect transition="in" filter="fade">
                                      <p:cBhvr>
                                        <p:cTn id="25" dur="500"/>
                                        <p:tgtEl>
                                          <p:spTgt spid="2"/>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79"/>
                                        </p:tgtEl>
                                        <p:attrNameLst>
                                          <p:attrName>style.visibility</p:attrName>
                                        </p:attrNameLst>
                                      </p:cBhvr>
                                      <p:to>
                                        <p:strVal val="visible"/>
                                      </p:to>
                                    </p:set>
                                    <p:anim calcmode="lin" valueType="num">
                                      <p:cBhvr>
                                        <p:cTn id="29" dur="500" fill="hold"/>
                                        <p:tgtEl>
                                          <p:spTgt spid="79"/>
                                        </p:tgtEl>
                                        <p:attrNameLst>
                                          <p:attrName>ppt_w</p:attrName>
                                        </p:attrNameLst>
                                      </p:cBhvr>
                                      <p:tavLst>
                                        <p:tav tm="0">
                                          <p:val>
                                            <p:fltVal val="0"/>
                                          </p:val>
                                        </p:tav>
                                        <p:tav tm="100000">
                                          <p:val>
                                            <p:strVal val="#ppt_w"/>
                                          </p:val>
                                        </p:tav>
                                      </p:tavLst>
                                    </p:anim>
                                    <p:anim calcmode="lin" valueType="num">
                                      <p:cBhvr>
                                        <p:cTn id="30" dur="500" fill="hold"/>
                                        <p:tgtEl>
                                          <p:spTgt spid="79"/>
                                        </p:tgtEl>
                                        <p:attrNameLst>
                                          <p:attrName>ppt_h</p:attrName>
                                        </p:attrNameLst>
                                      </p:cBhvr>
                                      <p:tavLst>
                                        <p:tav tm="0">
                                          <p:val>
                                            <p:fltVal val="0"/>
                                          </p:val>
                                        </p:tav>
                                        <p:tav tm="100000">
                                          <p:val>
                                            <p:strVal val="#ppt_h"/>
                                          </p:val>
                                        </p:tav>
                                      </p:tavLst>
                                    </p:anim>
                                    <p:animEffect transition="in" filter="fade">
                                      <p:cBhvr>
                                        <p:cTn id="31" dur="500"/>
                                        <p:tgtEl>
                                          <p:spTgt spid="79"/>
                                        </p:tgtEl>
                                      </p:cBhvr>
                                    </p:animEffect>
                                  </p:childTnLst>
                                </p:cTn>
                              </p:par>
                              <p:par>
                                <p:cTn id="32" presetID="2" presetClass="entr" presetSubtype="1"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0-#ppt_h/2"/>
                                          </p:val>
                                        </p:tav>
                                        <p:tav tm="100000">
                                          <p:val>
                                            <p:strVal val="#ppt_y"/>
                                          </p:val>
                                        </p:tav>
                                      </p:tavLst>
                                    </p:anim>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left)">
                                      <p:cBhvr>
                                        <p:cTn id="39" dur="500"/>
                                        <p:tgtEl>
                                          <p:spTgt spid="7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3000"/>
                            </p:stCondLst>
                            <p:childTnLst>
                              <p:par>
                                <p:cTn id="44" presetID="14" presetClass="entr" presetSubtype="10" fill="hold" grpId="0"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randombar(horizontal)">
                                      <p:cBhvr>
                                        <p:cTn id="46" dur="500"/>
                                        <p:tgtEl>
                                          <p:spTgt spid="36"/>
                                        </p:tgtEl>
                                      </p:cBhvr>
                                    </p:animEffect>
                                  </p:childTnLst>
                                </p:cTn>
                              </p:par>
                            </p:childTnLst>
                          </p:cTn>
                        </p:par>
                        <p:par>
                          <p:cTn id="47" fill="hold">
                            <p:stCondLst>
                              <p:cond delay="3500"/>
                            </p:stCondLst>
                            <p:childTnLst>
                              <p:par>
                                <p:cTn id="48" presetID="14" presetClass="entr" presetSubtype="10" fill="hold" grpId="0" nodeType="after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randombar(horizontal)">
                                      <p:cBhvr>
                                        <p:cTn id="5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9" grpId="0" animBg="1"/>
      <p:bldP spid="73" grpId="0"/>
      <p:bldP spid="5" grpId="0"/>
      <p:bldP spid="77" grpId="0"/>
    </p:bldLst>
  </p:timing>
</p:sld>
</file>

<file path=ppt/theme/theme1.xml><?xml version="1.0" encoding="utf-8"?>
<a:theme xmlns:a="http://schemas.openxmlformats.org/drawingml/2006/main" name="Office Theme">
  <a:themeElements>
    <a:clrScheme name="Custom 7">
      <a:dk1>
        <a:sysClr val="windowText" lastClr="000000"/>
      </a:dk1>
      <a:lt1>
        <a:sysClr val="window" lastClr="FFFFFF"/>
      </a:lt1>
      <a:dk2>
        <a:srgbClr val="44546A"/>
      </a:dk2>
      <a:lt2>
        <a:srgbClr val="E7E6E6"/>
      </a:lt2>
      <a:accent1>
        <a:srgbClr val="354CA1"/>
      </a:accent1>
      <a:accent2>
        <a:srgbClr val="00B050"/>
      </a:accent2>
      <a:accent3>
        <a:srgbClr val="A5A5A5"/>
      </a:accent3>
      <a:accent4>
        <a:srgbClr val="FFC000"/>
      </a:accent4>
      <a:accent5>
        <a:srgbClr val="5B9BD5"/>
      </a:accent5>
      <a:accent6>
        <a:srgbClr val="FF0000"/>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25336</TotalTime>
  <Words>4149</Words>
  <Application>Microsoft Office PowerPoint</Application>
  <PresentationFormat>On-screen Show (16:9)</PresentationFormat>
  <Paragraphs>553</Paragraphs>
  <Slides>37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Oswald</vt:lpstr>
      <vt:lpstr>Calibri</vt:lpstr>
      <vt:lpstr>Sansation</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Admin</dc:creator>
  <cp:lastModifiedBy>Kip Madden</cp:lastModifiedBy>
  <cp:revision>1349</cp:revision>
  <dcterms:created xsi:type="dcterms:W3CDTF">2012-07-21T07:50:53Z</dcterms:created>
  <dcterms:modified xsi:type="dcterms:W3CDTF">2020-04-18T11:25:46Z</dcterms:modified>
</cp:coreProperties>
</file>